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633" r:id="rId3"/>
    <p:sldId id="634" r:id="rId4"/>
    <p:sldId id="635" r:id="rId5"/>
    <p:sldId id="641" r:id="rId6"/>
    <p:sldId id="625" r:id="rId7"/>
    <p:sldId id="604" r:id="rId8"/>
    <p:sldId id="642" r:id="rId9"/>
    <p:sldId id="645" r:id="rId10"/>
    <p:sldId id="606" r:id="rId11"/>
    <p:sldId id="608" r:id="rId12"/>
    <p:sldId id="648" r:id="rId13"/>
    <p:sldId id="626" r:id="rId14"/>
    <p:sldId id="627" r:id="rId15"/>
    <p:sldId id="620" r:id="rId16"/>
    <p:sldId id="647" r:id="rId17"/>
    <p:sldId id="646" r:id="rId18"/>
    <p:sldId id="623" r:id="rId19"/>
  </p:sldIdLst>
  <p:sldSz cx="9906000" cy="6858000" type="A4"/>
  <p:notesSz cx="6873875" cy="100615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5pPr>
    <a:lvl6pPr marL="2286000" algn="l" defTabSz="914400" rtl="0" eaLnBrk="1" latinLnBrk="1" hangingPunct="1"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6pPr>
    <a:lvl7pPr marL="2743200" algn="l" defTabSz="914400" rtl="0" eaLnBrk="1" latinLnBrk="1" hangingPunct="1"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7pPr>
    <a:lvl8pPr marL="3200400" algn="l" defTabSz="914400" rtl="0" eaLnBrk="1" latinLnBrk="1" hangingPunct="1"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8pPr>
    <a:lvl9pPr marL="3657600" algn="l" defTabSz="914400" rtl="0" eaLnBrk="1" latinLnBrk="1" hangingPunct="1">
      <a:defRPr kumimoji="1" sz="1000" b="1" kern="1200">
        <a:solidFill>
          <a:schemeClr val="accent2"/>
        </a:solidFill>
        <a:latin typeface="새굴림" pitchFamily="18" charset="-127"/>
        <a:ea typeface="새굴림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FF"/>
    <a:srgbClr val="A15ABE"/>
    <a:srgbClr val="BF8ED2"/>
    <a:srgbClr val="C599D7"/>
    <a:srgbClr val="D4C4F4"/>
    <a:srgbClr val="B47BCB"/>
    <a:srgbClr val="C2ABEF"/>
    <a:srgbClr val="80C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258" autoAdjust="0"/>
  </p:normalViewPr>
  <p:slideViewPr>
    <p:cSldViewPr>
      <p:cViewPr>
        <p:scale>
          <a:sx n="100" d="100"/>
          <a:sy n="100" d="100"/>
        </p:scale>
        <p:origin x="-78" y="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69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D88C7C4-5223-49EE-9709-60E5A19F7B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82638"/>
            <a:ext cx="5454650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3B49F0-72AB-4341-AB74-855A4A565B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1675" y="782638"/>
            <a:ext cx="5451475" cy="37750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B49F0-72AB-4341-AB74-855A4A565BBC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0" y="285728"/>
            <a:ext cx="9906000" cy="333375"/>
          </a:xfrm>
          <a:prstGeom prst="rect">
            <a:avLst/>
          </a:prstGeom>
          <a:gradFill flip="none" rotWithShape="1">
            <a:gsLst>
              <a:gs pos="19000">
                <a:schemeClr val="accent6">
                  <a:tint val="66000"/>
                  <a:satMod val="160000"/>
                </a:schemeClr>
              </a:gs>
              <a:gs pos="60000">
                <a:schemeClr val="accent6">
                  <a:tint val="44500"/>
                  <a:satMod val="160000"/>
                </a:schemeClr>
              </a:gs>
              <a:gs pos="98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gradFill flip="none" rotWithShape="1">
                <a:gsLst>
                  <a:gs pos="0">
                    <a:srgbClr val="7030A0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1027" name="그림 12" descr="회사로고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10586" y="319066"/>
            <a:ext cx="1441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8310586" y="1285860"/>
            <a:ext cx="1595414" cy="500042"/>
          </a:xfrm>
          <a:prstGeom prst="rect">
            <a:avLst/>
          </a:prstGeom>
          <a:solidFill>
            <a:schemeClr val="bg1">
              <a:alpha val="49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0" y="6524649"/>
            <a:ext cx="9906000" cy="333375"/>
          </a:xfrm>
          <a:prstGeom prst="rect">
            <a:avLst/>
          </a:prstGeom>
          <a:gradFill flip="none" rotWithShape="1">
            <a:gsLst>
              <a:gs pos="19000">
                <a:schemeClr val="accent6">
                  <a:tint val="66000"/>
                  <a:satMod val="160000"/>
                </a:schemeClr>
              </a:gs>
              <a:gs pos="60000">
                <a:schemeClr val="accent6">
                  <a:tint val="44500"/>
                  <a:satMod val="160000"/>
                </a:schemeClr>
              </a:gs>
              <a:gs pos="98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gradFill flip="none" rotWithShape="1">
                <a:gsLst>
                  <a:gs pos="0">
                    <a:srgbClr val="7030A0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86" descr="상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333375"/>
            <a:ext cx="38814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130" name="Rectangle 82"/>
          <p:cNvSpPr>
            <a:spLocks noChangeArrowheads="1"/>
          </p:cNvSpPr>
          <p:nvPr/>
        </p:nvSpPr>
        <p:spPr bwMode="auto">
          <a:xfrm>
            <a:off x="200025" y="2565400"/>
            <a:ext cx="7272338" cy="115252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 sz="2400" b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052" name="Group 57"/>
          <p:cNvGrpSpPr>
            <a:grpSpLocks/>
          </p:cNvGrpSpPr>
          <p:nvPr/>
        </p:nvGrpSpPr>
        <p:grpSpPr bwMode="auto">
          <a:xfrm>
            <a:off x="141288" y="260350"/>
            <a:ext cx="9707562" cy="2309813"/>
            <a:chOff x="333" y="-9"/>
            <a:chExt cx="5176" cy="1044"/>
          </a:xfrm>
        </p:grpSpPr>
        <p:sp>
          <p:nvSpPr>
            <p:cNvPr id="2072" name="Freeform 58" descr="75%"/>
            <p:cNvSpPr>
              <a:spLocks/>
            </p:cNvSpPr>
            <p:nvPr/>
          </p:nvSpPr>
          <p:spPr bwMode="ltGray">
            <a:xfrm>
              <a:off x="3230" y="949"/>
              <a:ext cx="17" cy="20"/>
            </a:xfrm>
            <a:custGeom>
              <a:avLst/>
              <a:gdLst>
                <a:gd name="T0" fmla="*/ 23 w 15"/>
                <a:gd name="T1" fmla="*/ 3 h 23"/>
                <a:gd name="T2" fmla="*/ 67 w 15"/>
                <a:gd name="T3" fmla="*/ 3 h 23"/>
                <a:gd name="T4" fmla="*/ 59 w 15"/>
                <a:gd name="T5" fmla="*/ 3 h 23"/>
                <a:gd name="T6" fmla="*/ 23 w 15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3"/>
                <a:gd name="T14" fmla="*/ 15 w 1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3">
                  <a:moveTo>
                    <a:pt x="5" y="11"/>
                  </a:moveTo>
                  <a:cubicBezTo>
                    <a:pt x="2" y="1"/>
                    <a:pt x="7" y="0"/>
                    <a:pt x="15" y="5"/>
                  </a:cubicBezTo>
                  <a:cubicBezTo>
                    <a:pt x="14" y="9"/>
                    <a:pt x="15" y="13"/>
                    <a:pt x="13" y="17"/>
                  </a:cubicBezTo>
                  <a:cubicBezTo>
                    <a:pt x="9" y="23"/>
                    <a:pt x="0" y="16"/>
                    <a:pt x="5" y="11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3" name="Freeform 59" descr="75%"/>
            <p:cNvSpPr>
              <a:spLocks/>
            </p:cNvSpPr>
            <p:nvPr/>
          </p:nvSpPr>
          <p:spPr bwMode="ltGray">
            <a:xfrm>
              <a:off x="3406" y="1015"/>
              <a:ext cx="21" cy="20"/>
            </a:xfrm>
            <a:custGeom>
              <a:avLst/>
              <a:gdLst>
                <a:gd name="T0" fmla="*/ 3 w 20"/>
                <a:gd name="T1" fmla="*/ 3 h 23"/>
                <a:gd name="T2" fmla="*/ 23 w 20"/>
                <a:gd name="T3" fmla="*/ 3 h 23"/>
                <a:gd name="T4" fmla="*/ 7 w 20"/>
                <a:gd name="T5" fmla="*/ 3 h 23"/>
                <a:gd name="T6" fmla="*/ 3 w 20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3" y="13"/>
                  </a:moveTo>
                  <a:cubicBezTo>
                    <a:pt x="0" y="5"/>
                    <a:pt x="2" y="0"/>
                    <a:pt x="11" y="3"/>
                  </a:cubicBezTo>
                  <a:cubicBezTo>
                    <a:pt x="16" y="10"/>
                    <a:pt x="20" y="23"/>
                    <a:pt x="7" y="19"/>
                  </a:cubicBezTo>
                  <a:cubicBezTo>
                    <a:pt x="6" y="17"/>
                    <a:pt x="3" y="13"/>
                    <a:pt x="3" y="13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4" name="Freeform 60" descr="75%"/>
            <p:cNvSpPr>
              <a:spLocks/>
            </p:cNvSpPr>
            <p:nvPr/>
          </p:nvSpPr>
          <p:spPr bwMode="ltGray">
            <a:xfrm>
              <a:off x="2909" y="908"/>
              <a:ext cx="31" cy="34"/>
            </a:xfrm>
            <a:custGeom>
              <a:avLst/>
              <a:gdLst>
                <a:gd name="T0" fmla="*/ 28 w 30"/>
                <a:gd name="T1" fmla="*/ 2 h 42"/>
                <a:gd name="T2" fmla="*/ 8 w 30"/>
                <a:gd name="T3" fmla="*/ 2 h 42"/>
                <a:gd name="T4" fmla="*/ 0 w 30"/>
                <a:gd name="T5" fmla="*/ 2 h 42"/>
                <a:gd name="T6" fmla="*/ 28 w 30"/>
                <a:gd name="T7" fmla="*/ 2 h 42"/>
                <a:gd name="T8" fmla="*/ 42 w 30"/>
                <a:gd name="T9" fmla="*/ 2 h 42"/>
                <a:gd name="T10" fmla="*/ 40 w 30"/>
                <a:gd name="T11" fmla="*/ 2 h 42"/>
                <a:gd name="T12" fmla="*/ 28 w 30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2"/>
                <a:gd name="T23" fmla="*/ 30 w 3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2">
                  <a:moveTo>
                    <a:pt x="16" y="33"/>
                  </a:moveTo>
                  <a:cubicBezTo>
                    <a:pt x="3" y="20"/>
                    <a:pt x="15" y="34"/>
                    <a:pt x="8" y="21"/>
                  </a:cubicBezTo>
                  <a:cubicBezTo>
                    <a:pt x="6" y="17"/>
                    <a:pt x="0" y="9"/>
                    <a:pt x="0" y="9"/>
                  </a:cubicBezTo>
                  <a:cubicBezTo>
                    <a:pt x="5" y="1"/>
                    <a:pt x="7" y="0"/>
                    <a:pt x="16" y="3"/>
                  </a:cubicBezTo>
                  <a:cubicBezTo>
                    <a:pt x="25" y="16"/>
                    <a:pt x="10" y="16"/>
                    <a:pt x="30" y="23"/>
                  </a:cubicBezTo>
                  <a:cubicBezTo>
                    <a:pt x="29" y="26"/>
                    <a:pt x="30" y="29"/>
                    <a:pt x="28" y="31"/>
                  </a:cubicBezTo>
                  <a:cubicBezTo>
                    <a:pt x="15" y="42"/>
                    <a:pt x="16" y="38"/>
                    <a:pt x="16" y="33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5" name="Freeform 61" descr="75%"/>
            <p:cNvSpPr>
              <a:spLocks/>
            </p:cNvSpPr>
            <p:nvPr/>
          </p:nvSpPr>
          <p:spPr bwMode="ltGray">
            <a:xfrm>
              <a:off x="2551" y="940"/>
              <a:ext cx="25" cy="12"/>
            </a:xfrm>
            <a:custGeom>
              <a:avLst/>
              <a:gdLst>
                <a:gd name="T0" fmla="*/ 15 w 25"/>
                <a:gd name="T1" fmla="*/ 2 h 16"/>
                <a:gd name="T2" fmla="*/ 3 w 25"/>
                <a:gd name="T3" fmla="*/ 2 h 16"/>
                <a:gd name="T4" fmla="*/ 15 w 25"/>
                <a:gd name="T5" fmla="*/ 0 h 16"/>
                <a:gd name="T6" fmla="*/ 15 w 25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6"/>
                <a:gd name="T14" fmla="*/ 25 w 2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6">
                  <a:moveTo>
                    <a:pt x="15" y="16"/>
                  </a:moveTo>
                  <a:cubicBezTo>
                    <a:pt x="10" y="15"/>
                    <a:pt x="0" y="12"/>
                    <a:pt x="3" y="8"/>
                  </a:cubicBezTo>
                  <a:cubicBezTo>
                    <a:pt x="6" y="4"/>
                    <a:pt x="15" y="0"/>
                    <a:pt x="15" y="0"/>
                  </a:cubicBezTo>
                  <a:cubicBezTo>
                    <a:pt x="17" y="3"/>
                    <a:pt x="25" y="16"/>
                    <a:pt x="15" y="16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6" name="Freeform 62" descr="75%"/>
            <p:cNvSpPr>
              <a:spLocks/>
            </p:cNvSpPr>
            <p:nvPr/>
          </p:nvSpPr>
          <p:spPr bwMode="ltGray">
            <a:xfrm>
              <a:off x="2443" y="954"/>
              <a:ext cx="65" cy="39"/>
            </a:xfrm>
            <a:custGeom>
              <a:avLst/>
              <a:gdLst>
                <a:gd name="T0" fmla="*/ 14 w 65"/>
                <a:gd name="T1" fmla="*/ 3 h 46"/>
                <a:gd name="T2" fmla="*/ 30 w 65"/>
                <a:gd name="T3" fmla="*/ 3 h 46"/>
                <a:gd name="T4" fmla="*/ 42 w 65"/>
                <a:gd name="T5" fmla="*/ 0 h 46"/>
                <a:gd name="T6" fmla="*/ 58 w 65"/>
                <a:gd name="T7" fmla="*/ 3 h 46"/>
                <a:gd name="T8" fmla="*/ 32 w 65"/>
                <a:gd name="T9" fmla="*/ 3 h 46"/>
                <a:gd name="T10" fmla="*/ 12 w 65"/>
                <a:gd name="T11" fmla="*/ 6 h 46"/>
                <a:gd name="T12" fmla="*/ 8 w 65"/>
                <a:gd name="T13" fmla="*/ 3 h 46"/>
                <a:gd name="T14" fmla="*/ 12 w 65"/>
                <a:gd name="T15" fmla="*/ 3 h 46"/>
                <a:gd name="T16" fmla="*/ 14 w 65"/>
                <a:gd name="T17" fmla="*/ 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6"/>
                <a:gd name="T29" fmla="*/ 65 w 6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6">
                  <a:moveTo>
                    <a:pt x="14" y="24"/>
                  </a:moveTo>
                  <a:cubicBezTo>
                    <a:pt x="18" y="13"/>
                    <a:pt x="16" y="9"/>
                    <a:pt x="30" y="4"/>
                  </a:cubicBezTo>
                  <a:cubicBezTo>
                    <a:pt x="34" y="3"/>
                    <a:pt x="42" y="0"/>
                    <a:pt x="42" y="0"/>
                  </a:cubicBezTo>
                  <a:cubicBezTo>
                    <a:pt x="50" y="1"/>
                    <a:pt x="65" y="0"/>
                    <a:pt x="58" y="12"/>
                  </a:cubicBezTo>
                  <a:cubicBezTo>
                    <a:pt x="53" y="21"/>
                    <a:pt x="40" y="21"/>
                    <a:pt x="32" y="26"/>
                  </a:cubicBezTo>
                  <a:cubicBezTo>
                    <a:pt x="26" y="35"/>
                    <a:pt x="23" y="42"/>
                    <a:pt x="12" y="46"/>
                  </a:cubicBezTo>
                  <a:cubicBezTo>
                    <a:pt x="0" y="42"/>
                    <a:pt x="5" y="30"/>
                    <a:pt x="8" y="20"/>
                  </a:cubicBezTo>
                  <a:cubicBezTo>
                    <a:pt x="9" y="18"/>
                    <a:pt x="10" y="13"/>
                    <a:pt x="12" y="14"/>
                  </a:cubicBezTo>
                  <a:cubicBezTo>
                    <a:pt x="15" y="16"/>
                    <a:pt x="13" y="21"/>
                    <a:pt x="14" y="2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7" name="Freeform 63" descr="75%"/>
            <p:cNvSpPr>
              <a:spLocks/>
            </p:cNvSpPr>
            <p:nvPr/>
          </p:nvSpPr>
          <p:spPr bwMode="ltGray">
            <a:xfrm>
              <a:off x="2375" y="952"/>
              <a:ext cx="68" cy="39"/>
            </a:xfrm>
            <a:custGeom>
              <a:avLst/>
              <a:gdLst>
                <a:gd name="T0" fmla="*/ 0 w 69"/>
                <a:gd name="T1" fmla="*/ 3 h 47"/>
                <a:gd name="T2" fmla="*/ 18 w 69"/>
                <a:gd name="T3" fmla="*/ 2 h 47"/>
                <a:gd name="T4" fmla="*/ 40 w 69"/>
                <a:gd name="T5" fmla="*/ 1 h 47"/>
                <a:gd name="T6" fmla="*/ 52 w 69"/>
                <a:gd name="T7" fmla="*/ 2 h 47"/>
                <a:gd name="T8" fmla="*/ 38 w 69"/>
                <a:gd name="T9" fmla="*/ 2 h 47"/>
                <a:gd name="T10" fmla="*/ 28 w 69"/>
                <a:gd name="T11" fmla="*/ 3 h 47"/>
                <a:gd name="T12" fmla="*/ 22 w 69"/>
                <a:gd name="T13" fmla="*/ 5 h 47"/>
                <a:gd name="T14" fmla="*/ 16 w 69"/>
                <a:gd name="T15" fmla="*/ 5 h 47"/>
                <a:gd name="T16" fmla="*/ 12 w 69"/>
                <a:gd name="T17" fmla="*/ 4 h 47"/>
                <a:gd name="T18" fmla="*/ 0 w 69"/>
                <a:gd name="T19" fmla="*/ 4 h 47"/>
                <a:gd name="T20" fmla="*/ 0 w 69"/>
                <a:gd name="T21" fmla="*/ 3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47"/>
                <a:gd name="T35" fmla="*/ 69 w 6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47">
                  <a:moveTo>
                    <a:pt x="0" y="31"/>
                  </a:moveTo>
                  <a:cubicBezTo>
                    <a:pt x="7" y="24"/>
                    <a:pt x="9" y="22"/>
                    <a:pt x="18" y="25"/>
                  </a:cubicBezTo>
                  <a:cubicBezTo>
                    <a:pt x="25" y="4"/>
                    <a:pt x="36" y="12"/>
                    <a:pt x="52" y="1"/>
                  </a:cubicBezTo>
                  <a:cubicBezTo>
                    <a:pt x="56" y="2"/>
                    <a:pt x="61" y="0"/>
                    <a:pt x="64" y="3"/>
                  </a:cubicBezTo>
                  <a:cubicBezTo>
                    <a:pt x="69" y="8"/>
                    <a:pt x="50" y="19"/>
                    <a:pt x="50" y="19"/>
                  </a:cubicBezTo>
                  <a:cubicBezTo>
                    <a:pt x="46" y="31"/>
                    <a:pt x="35" y="22"/>
                    <a:pt x="28" y="33"/>
                  </a:cubicBezTo>
                  <a:cubicBezTo>
                    <a:pt x="31" y="41"/>
                    <a:pt x="31" y="44"/>
                    <a:pt x="22" y="47"/>
                  </a:cubicBezTo>
                  <a:cubicBezTo>
                    <a:pt x="20" y="46"/>
                    <a:pt x="18" y="46"/>
                    <a:pt x="16" y="45"/>
                  </a:cubicBezTo>
                  <a:cubicBezTo>
                    <a:pt x="14" y="43"/>
                    <a:pt x="14" y="40"/>
                    <a:pt x="12" y="39"/>
                  </a:cubicBezTo>
                  <a:cubicBezTo>
                    <a:pt x="8" y="37"/>
                    <a:pt x="0" y="35"/>
                    <a:pt x="0" y="35"/>
                  </a:cubicBezTo>
                  <a:cubicBezTo>
                    <a:pt x="2" y="26"/>
                    <a:pt x="3" y="25"/>
                    <a:pt x="0" y="31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8" name="Freeform 64" descr="75%"/>
            <p:cNvSpPr>
              <a:spLocks/>
            </p:cNvSpPr>
            <p:nvPr/>
          </p:nvSpPr>
          <p:spPr bwMode="ltGray">
            <a:xfrm>
              <a:off x="2007" y="739"/>
              <a:ext cx="354" cy="228"/>
            </a:xfrm>
            <a:custGeom>
              <a:avLst/>
              <a:gdLst>
                <a:gd name="T0" fmla="*/ 10 w 355"/>
                <a:gd name="T1" fmla="*/ 2 h 277"/>
                <a:gd name="T2" fmla="*/ 36 w 355"/>
                <a:gd name="T3" fmla="*/ 2 h 277"/>
                <a:gd name="T4" fmla="*/ 46 w 355"/>
                <a:gd name="T5" fmla="*/ 3 h 277"/>
                <a:gd name="T6" fmla="*/ 76 w 355"/>
                <a:gd name="T7" fmla="*/ 5 h 277"/>
                <a:gd name="T8" fmla="*/ 92 w 355"/>
                <a:gd name="T9" fmla="*/ 7 h 277"/>
                <a:gd name="T10" fmla="*/ 122 w 355"/>
                <a:gd name="T11" fmla="*/ 10 h 277"/>
                <a:gd name="T12" fmla="*/ 136 w 355"/>
                <a:gd name="T13" fmla="*/ 12 h 277"/>
                <a:gd name="T14" fmla="*/ 148 w 355"/>
                <a:gd name="T15" fmla="*/ 13 h 277"/>
                <a:gd name="T16" fmla="*/ 154 w 355"/>
                <a:gd name="T17" fmla="*/ 14 h 277"/>
                <a:gd name="T18" fmla="*/ 176 w 355"/>
                <a:gd name="T19" fmla="*/ 15 h 277"/>
                <a:gd name="T20" fmla="*/ 170 w 355"/>
                <a:gd name="T21" fmla="*/ 19 h 277"/>
                <a:gd name="T22" fmla="*/ 177 w 355"/>
                <a:gd name="T23" fmla="*/ 21 h 277"/>
                <a:gd name="T24" fmla="*/ 186 w 355"/>
                <a:gd name="T25" fmla="*/ 22 h 277"/>
                <a:gd name="T26" fmla="*/ 204 w 355"/>
                <a:gd name="T27" fmla="*/ 22 h 277"/>
                <a:gd name="T28" fmla="*/ 224 w 355"/>
                <a:gd name="T29" fmla="*/ 24 h 277"/>
                <a:gd name="T30" fmla="*/ 242 w 355"/>
                <a:gd name="T31" fmla="*/ 23 h 277"/>
                <a:gd name="T32" fmla="*/ 260 w 355"/>
                <a:gd name="T33" fmla="*/ 24 h 277"/>
                <a:gd name="T34" fmla="*/ 284 w 355"/>
                <a:gd name="T35" fmla="*/ 25 h 277"/>
                <a:gd name="T36" fmla="*/ 302 w 355"/>
                <a:gd name="T37" fmla="*/ 25 h 277"/>
                <a:gd name="T38" fmla="*/ 340 w 355"/>
                <a:gd name="T39" fmla="*/ 25 h 277"/>
                <a:gd name="T40" fmla="*/ 330 w 355"/>
                <a:gd name="T41" fmla="*/ 27 h 277"/>
                <a:gd name="T42" fmla="*/ 310 w 355"/>
                <a:gd name="T43" fmla="*/ 26 h 277"/>
                <a:gd name="T44" fmla="*/ 288 w 355"/>
                <a:gd name="T45" fmla="*/ 26 h 277"/>
                <a:gd name="T46" fmla="*/ 276 w 355"/>
                <a:gd name="T47" fmla="*/ 25 h 277"/>
                <a:gd name="T48" fmla="*/ 240 w 355"/>
                <a:gd name="T49" fmla="*/ 25 h 277"/>
                <a:gd name="T50" fmla="*/ 222 w 355"/>
                <a:gd name="T51" fmla="*/ 25 h 277"/>
                <a:gd name="T52" fmla="*/ 172 w 355"/>
                <a:gd name="T53" fmla="*/ 24 h 277"/>
                <a:gd name="T54" fmla="*/ 160 w 355"/>
                <a:gd name="T55" fmla="*/ 21 h 277"/>
                <a:gd name="T56" fmla="*/ 126 w 355"/>
                <a:gd name="T57" fmla="*/ 20 h 277"/>
                <a:gd name="T58" fmla="*/ 108 w 355"/>
                <a:gd name="T59" fmla="*/ 18 h 277"/>
                <a:gd name="T60" fmla="*/ 94 w 355"/>
                <a:gd name="T61" fmla="*/ 15 h 277"/>
                <a:gd name="T62" fmla="*/ 68 w 355"/>
                <a:gd name="T63" fmla="*/ 10 h 277"/>
                <a:gd name="T64" fmla="*/ 64 w 355"/>
                <a:gd name="T65" fmla="*/ 10 h 277"/>
                <a:gd name="T66" fmla="*/ 58 w 355"/>
                <a:gd name="T67" fmla="*/ 10 h 277"/>
                <a:gd name="T68" fmla="*/ 54 w 355"/>
                <a:gd name="T69" fmla="*/ 8 h 277"/>
                <a:gd name="T70" fmla="*/ 38 w 355"/>
                <a:gd name="T71" fmla="*/ 6 h 277"/>
                <a:gd name="T72" fmla="*/ 20 w 355"/>
                <a:gd name="T73" fmla="*/ 4 h 277"/>
                <a:gd name="T74" fmla="*/ 4 w 355"/>
                <a:gd name="T75" fmla="*/ 2 h 277"/>
                <a:gd name="T76" fmla="*/ 10 w 355"/>
                <a:gd name="T77" fmla="*/ 2 h 277"/>
                <a:gd name="T78" fmla="*/ 10 w 355"/>
                <a:gd name="T79" fmla="*/ 2 h 2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5"/>
                <a:gd name="T121" fmla="*/ 0 h 277"/>
                <a:gd name="T122" fmla="*/ 355 w 355"/>
                <a:gd name="T123" fmla="*/ 277 h 2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5" h="277">
                  <a:moveTo>
                    <a:pt x="10" y="4"/>
                  </a:moveTo>
                  <a:cubicBezTo>
                    <a:pt x="22" y="0"/>
                    <a:pt x="24" y="14"/>
                    <a:pt x="36" y="18"/>
                  </a:cubicBezTo>
                  <a:cubicBezTo>
                    <a:pt x="37" y="19"/>
                    <a:pt x="45" y="29"/>
                    <a:pt x="46" y="30"/>
                  </a:cubicBezTo>
                  <a:cubicBezTo>
                    <a:pt x="56" y="40"/>
                    <a:pt x="67" y="38"/>
                    <a:pt x="76" y="52"/>
                  </a:cubicBezTo>
                  <a:cubicBezTo>
                    <a:pt x="80" y="58"/>
                    <a:pt x="92" y="66"/>
                    <a:pt x="92" y="66"/>
                  </a:cubicBezTo>
                  <a:cubicBezTo>
                    <a:pt x="96" y="79"/>
                    <a:pt x="112" y="88"/>
                    <a:pt x="122" y="98"/>
                  </a:cubicBezTo>
                  <a:cubicBezTo>
                    <a:pt x="124" y="105"/>
                    <a:pt x="130" y="124"/>
                    <a:pt x="136" y="128"/>
                  </a:cubicBezTo>
                  <a:cubicBezTo>
                    <a:pt x="140" y="130"/>
                    <a:pt x="148" y="132"/>
                    <a:pt x="148" y="132"/>
                  </a:cubicBezTo>
                  <a:cubicBezTo>
                    <a:pt x="150" y="138"/>
                    <a:pt x="154" y="150"/>
                    <a:pt x="154" y="150"/>
                  </a:cubicBezTo>
                  <a:cubicBezTo>
                    <a:pt x="161" y="139"/>
                    <a:pt x="168" y="144"/>
                    <a:pt x="176" y="152"/>
                  </a:cubicBezTo>
                  <a:cubicBezTo>
                    <a:pt x="174" y="167"/>
                    <a:pt x="173" y="181"/>
                    <a:pt x="170" y="196"/>
                  </a:cubicBezTo>
                  <a:cubicBezTo>
                    <a:pt x="171" y="202"/>
                    <a:pt x="174" y="220"/>
                    <a:pt x="180" y="224"/>
                  </a:cubicBezTo>
                  <a:cubicBezTo>
                    <a:pt x="185" y="228"/>
                    <a:pt x="193" y="228"/>
                    <a:pt x="198" y="232"/>
                  </a:cubicBezTo>
                  <a:cubicBezTo>
                    <a:pt x="204" y="230"/>
                    <a:pt x="216" y="234"/>
                    <a:pt x="216" y="234"/>
                  </a:cubicBezTo>
                  <a:cubicBezTo>
                    <a:pt x="223" y="241"/>
                    <a:pt x="225" y="245"/>
                    <a:pt x="236" y="242"/>
                  </a:cubicBezTo>
                  <a:cubicBezTo>
                    <a:pt x="242" y="240"/>
                    <a:pt x="254" y="236"/>
                    <a:pt x="254" y="236"/>
                  </a:cubicBezTo>
                  <a:cubicBezTo>
                    <a:pt x="260" y="240"/>
                    <a:pt x="265" y="246"/>
                    <a:pt x="272" y="248"/>
                  </a:cubicBezTo>
                  <a:cubicBezTo>
                    <a:pt x="277" y="250"/>
                    <a:pt x="291" y="252"/>
                    <a:pt x="296" y="256"/>
                  </a:cubicBezTo>
                  <a:cubicBezTo>
                    <a:pt x="301" y="260"/>
                    <a:pt x="314" y="264"/>
                    <a:pt x="314" y="264"/>
                  </a:cubicBezTo>
                  <a:cubicBezTo>
                    <a:pt x="330" y="263"/>
                    <a:pt x="338" y="261"/>
                    <a:pt x="352" y="266"/>
                  </a:cubicBezTo>
                  <a:cubicBezTo>
                    <a:pt x="355" y="275"/>
                    <a:pt x="350" y="277"/>
                    <a:pt x="342" y="274"/>
                  </a:cubicBezTo>
                  <a:cubicBezTo>
                    <a:pt x="336" y="276"/>
                    <a:pt x="322" y="272"/>
                    <a:pt x="322" y="272"/>
                  </a:cubicBezTo>
                  <a:cubicBezTo>
                    <a:pt x="314" y="275"/>
                    <a:pt x="308" y="272"/>
                    <a:pt x="300" y="270"/>
                  </a:cubicBezTo>
                  <a:cubicBezTo>
                    <a:pt x="296" y="269"/>
                    <a:pt x="288" y="266"/>
                    <a:pt x="288" y="266"/>
                  </a:cubicBezTo>
                  <a:cubicBezTo>
                    <a:pt x="276" y="270"/>
                    <a:pt x="264" y="266"/>
                    <a:pt x="252" y="264"/>
                  </a:cubicBezTo>
                  <a:cubicBezTo>
                    <a:pt x="245" y="259"/>
                    <a:pt x="242" y="257"/>
                    <a:pt x="234" y="260"/>
                  </a:cubicBezTo>
                  <a:cubicBezTo>
                    <a:pt x="211" y="252"/>
                    <a:pt x="192" y="256"/>
                    <a:pt x="172" y="242"/>
                  </a:cubicBezTo>
                  <a:cubicBezTo>
                    <a:pt x="165" y="231"/>
                    <a:pt x="176" y="221"/>
                    <a:pt x="160" y="216"/>
                  </a:cubicBezTo>
                  <a:cubicBezTo>
                    <a:pt x="154" y="233"/>
                    <a:pt x="136" y="203"/>
                    <a:pt x="126" y="200"/>
                  </a:cubicBezTo>
                  <a:cubicBezTo>
                    <a:pt x="120" y="196"/>
                    <a:pt x="114" y="190"/>
                    <a:pt x="108" y="186"/>
                  </a:cubicBezTo>
                  <a:cubicBezTo>
                    <a:pt x="104" y="175"/>
                    <a:pt x="104" y="165"/>
                    <a:pt x="94" y="158"/>
                  </a:cubicBezTo>
                  <a:cubicBezTo>
                    <a:pt x="83" y="142"/>
                    <a:pt x="85" y="119"/>
                    <a:pt x="68" y="108"/>
                  </a:cubicBezTo>
                  <a:cubicBezTo>
                    <a:pt x="67" y="106"/>
                    <a:pt x="66" y="104"/>
                    <a:pt x="64" y="102"/>
                  </a:cubicBezTo>
                  <a:cubicBezTo>
                    <a:pt x="62" y="101"/>
                    <a:pt x="59" y="102"/>
                    <a:pt x="58" y="100"/>
                  </a:cubicBezTo>
                  <a:cubicBezTo>
                    <a:pt x="56" y="97"/>
                    <a:pt x="54" y="88"/>
                    <a:pt x="54" y="88"/>
                  </a:cubicBezTo>
                  <a:cubicBezTo>
                    <a:pt x="59" y="73"/>
                    <a:pt x="52" y="61"/>
                    <a:pt x="38" y="58"/>
                  </a:cubicBezTo>
                  <a:cubicBezTo>
                    <a:pt x="32" y="49"/>
                    <a:pt x="31" y="44"/>
                    <a:pt x="20" y="40"/>
                  </a:cubicBezTo>
                  <a:cubicBezTo>
                    <a:pt x="16" y="27"/>
                    <a:pt x="16" y="26"/>
                    <a:pt x="4" y="22"/>
                  </a:cubicBezTo>
                  <a:cubicBezTo>
                    <a:pt x="1" y="13"/>
                    <a:pt x="0" y="5"/>
                    <a:pt x="10" y="2"/>
                  </a:cubicBezTo>
                  <a:cubicBezTo>
                    <a:pt x="18" y="5"/>
                    <a:pt x="18" y="4"/>
                    <a:pt x="10" y="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79" name="Freeform 65" descr="75%"/>
            <p:cNvSpPr>
              <a:spLocks/>
            </p:cNvSpPr>
            <p:nvPr/>
          </p:nvSpPr>
          <p:spPr bwMode="ltGray">
            <a:xfrm>
              <a:off x="2222" y="724"/>
              <a:ext cx="157" cy="167"/>
            </a:xfrm>
            <a:custGeom>
              <a:avLst/>
              <a:gdLst>
                <a:gd name="T0" fmla="*/ 54 w 156"/>
                <a:gd name="T1" fmla="*/ 5 h 206"/>
                <a:gd name="T2" fmla="*/ 66 w 156"/>
                <a:gd name="T3" fmla="*/ 5 h 206"/>
                <a:gd name="T4" fmla="*/ 68 w 156"/>
                <a:gd name="T5" fmla="*/ 4 h 206"/>
                <a:gd name="T6" fmla="*/ 92 w 156"/>
                <a:gd name="T7" fmla="*/ 3 h 206"/>
                <a:gd name="T8" fmla="*/ 118 w 156"/>
                <a:gd name="T9" fmla="*/ 2 h 206"/>
                <a:gd name="T10" fmla="*/ 124 w 156"/>
                <a:gd name="T11" fmla="*/ 2 h 206"/>
                <a:gd name="T12" fmla="*/ 136 w 156"/>
                <a:gd name="T13" fmla="*/ 0 h 206"/>
                <a:gd name="T14" fmla="*/ 162 w 156"/>
                <a:gd name="T15" fmla="*/ 2 h 206"/>
                <a:gd name="T16" fmla="*/ 158 w 156"/>
                <a:gd name="T17" fmla="*/ 3 h 206"/>
                <a:gd name="T18" fmla="*/ 138 w 156"/>
                <a:gd name="T19" fmla="*/ 5 h 206"/>
                <a:gd name="T20" fmla="*/ 144 w 156"/>
                <a:gd name="T21" fmla="*/ 8 h 206"/>
                <a:gd name="T22" fmla="*/ 154 w 156"/>
                <a:gd name="T23" fmla="*/ 9 h 206"/>
                <a:gd name="T24" fmla="*/ 158 w 156"/>
                <a:gd name="T25" fmla="*/ 10 h 206"/>
                <a:gd name="T26" fmla="*/ 140 w 156"/>
                <a:gd name="T27" fmla="*/ 10 h 206"/>
                <a:gd name="T28" fmla="*/ 128 w 156"/>
                <a:gd name="T29" fmla="*/ 12 h 206"/>
                <a:gd name="T30" fmla="*/ 116 w 156"/>
                <a:gd name="T31" fmla="*/ 12 h 206"/>
                <a:gd name="T32" fmla="*/ 112 w 156"/>
                <a:gd name="T33" fmla="*/ 15 h 206"/>
                <a:gd name="T34" fmla="*/ 100 w 156"/>
                <a:gd name="T35" fmla="*/ 16 h 206"/>
                <a:gd name="T36" fmla="*/ 94 w 156"/>
                <a:gd name="T37" fmla="*/ 16 h 206"/>
                <a:gd name="T38" fmla="*/ 76 w 156"/>
                <a:gd name="T39" fmla="*/ 16 h 206"/>
                <a:gd name="T40" fmla="*/ 72 w 156"/>
                <a:gd name="T41" fmla="*/ 15 h 206"/>
                <a:gd name="T42" fmla="*/ 60 w 156"/>
                <a:gd name="T43" fmla="*/ 15 h 206"/>
                <a:gd name="T44" fmla="*/ 42 w 156"/>
                <a:gd name="T45" fmla="*/ 15 h 206"/>
                <a:gd name="T46" fmla="*/ 28 w 156"/>
                <a:gd name="T47" fmla="*/ 15 h 206"/>
                <a:gd name="T48" fmla="*/ 10 w 156"/>
                <a:gd name="T49" fmla="*/ 12 h 206"/>
                <a:gd name="T50" fmla="*/ 4 w 156"/>
                <a:gd name="T51" fmla="*/ 10 h 206"/>
                <a:gd name="T52" fmla="*/ 0 w 156"/>
                <a:gd name="T53" fmla="*/ 10 h 206"/>
                <a:gd name="T54" fmla="*/ 20 w 156"/>
                <a:gd name="T55" fmla="*/ 8 h 206"/>
                <a:gd name="T56" fmla="*/ 32 w 156"/>
                <a:gd name="T57" fmla="*/ 8 h 206"/>
                <a:gd name="T58" fmla="*/ 34 w 156"/>
                <a:gd name="T59" fmla="*/ 6 h 206"/>
                <a:gd name="T60" fmla="*/ 52 w 156"/>
                <a:gd name="T61" fmla="*/ 5 h 206"/>
                <a:gd name="T62" fmla="*/ 54 w 156"/>
                <a:gd name="T63" fmla="*/ 5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206"/>
                <a:gd name="T98" fmla="*/ 156 w 156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206">
                  <a:moveTo>
                    <a:pt x="54" y="66"/>
                  </a:moveTo>
                  <a:cubicBezTo>
                    <a:pt x="58" y="63"/>
                    <a:pt x="64" y="63"/>
                    <a:pt x="66" y="58"/>
                  </a:cubicBezTo>
                  <a:cubicBezTo>
                    <a:pt x="67" y="56"/>
                    <a:pt x="67" y="53"/>
                    <a:pt x="68" y="52"/>
                  </a:cubicBezTo>
                  <a:cubicBezTo>
                    <a:pt x="71" y="49"/>
                    <a:pt x="80" y="44"/>
                    <a:pt x="80" y="44"/>
                  </a:cubicBezTo>
                  <a:cubicBezTo>
                    <a:pt x="113" y="55"/>
                    <a:pt x="85" y="29"/>
                    <a:pt x="106" y="22"/>
                  </a:cubicBezTo>
                  <a:cubicBezTo>
                    <a:pt x="110" y="17"/>
                    <a:pt x="108" y="9"/>
                    <a:pt x="112" y="4"/>
                  </a:cubicBezTo>
                  <a:cubicBezTo>
                    <a:pt x="115" y="1"/>
                    <a:pt x="124" y="0"/>
                    <a:pt x="124" y="0"/>
                  </a:cubicBezTo>
                  <a:cubicBezTo>
                    <a:pt x="138" y="14"/>
                    <a:pt x="126" y="23"/>
                    <a:pt x="150" y="28"/>
                  </a:cubicBezTo>
                  <a:cubicBezTo>
                    <a:pt x="156" y="36"/>
                    <a:pt x="154" y="39"/>
                    <a:pt x="146" y="44"/>
                  </a:cubicBezTo>
                  <a:cubicBezTo>
                    <a:pt x="141" y="52"/>
                    <a:pt x="135" y="61"/>
                    <a:pt x="126" y="64"/>
                  </a:cubicBezTo>
                  <a:cubicBezTo>
                    <a:pt x="118" y="75"/>
                    <a:pt x="128" y="83"/>
                    <a:pt x="132" y="94"/>
                  </a:cubicBezTo>
                  <a:cubicBezTo>
                    <a:pt x="129" y="103"/>
                    <a:pt x="135" y="105"/>
                    <a:pt x="142" y="110"/>
                  </a:cubicBezTo>
                  <a:cubicBezTo>
                    <a:pt x="145" y="119"/>
                    <a:pt x="141" y="120"/>
                    <a:pt x="146" y="128"/>
                  </a:cubicBezTo>
                  <a:cubicBezTo>
                    <a:pt x="142" y="139"/>
                    <a:pt x="135" y="133"/>
                    <a:pt x="128" y="128"/>
                  </a:cubicBezTo>
                  <a:cubicBezTo>
                    <a:pt x="116" y="132"/>
                    <a:pt x="122" y="136"/>
                    <a:pt x="116" y="146"/>
                  </a:cubicBezTo>
                  <a:cubicBezTo>
                    <a:pt x="113" y="151"/>
                    <a:pt x="108" y="152"/>
                    <a:pt x="104" y="156"/>
                  </a:cubicBezTo>
                  <a:cubicBezTo>
                    <a:pt x="107" y="167"/>
                    <a:pt x="112" y="191"/>
                    <a:pt x="100" y="198"/>
                  </a:cubicBezTo>
                  <a:cubicBezTo>
                    <a:pt x="96" y="200"/>
                    <a:pt x="92" y="200"/>
                    <a:pt x="88" y="202"/>
                  </a:cubicBezTo>
                  <a:cubicBezTo>
                    <a:pt x="86" y="203"/>
                    <a:pt x="84" y="205"/>
                    <a:pt x="82" y="206"/>
                  </a:cubicBezTo>
                  <a:cubicBezTo>
                    <a:pt x="80" y="205"/>
                    <a:pt x="77" y="204"/>
                    <a:pt x="76" y="202"/>
                  </a:cubicBezTo>
                  <a:cubicBezTo>
                    <a:pt x="74" y="198"/>
                    <a:pt x="76" y="191"/>
                    <a:pt x="72" y="190"/>
                  </a:cubicBezTo>
                  <a:cubicBezTo>
                    <a:pt x="68" y="189"/>
                    <a:pt x="60" y="186"/>
                    <a:pt x="60" y="186"/>
                  </a:cubicBezTo>
                  <a:cubicBezTo>
                    <a:pt x="53" y="188"/>
                    <a:pt x="49" y="192"/>
                    <a:pt x="42" y="194"/>
                  </a:cubicBezTo>
                  <a:cubicBezTo>
                    <a:pt x="34" y="189"/>
                    <a:pt x="37" y="183"/>
                    <a:pt x="28" y="186"/>
                  </a:cubicBezTo>
                  <a:cubicBezTo>
                    <a:pt x="12" y="181"/>
                    <a:pt x="19" y="161"/>
                    <a:pt x="10" y="148"/>
                  </a:cubicBezTo>
                  <a:cubicBezTo>
                    <a:pt x="5" y="121"/>
                    <a:pt x="11" y="147"/>
                    <a:pt x="4" y="130"/>
                  </a:cubicBezTo>
                  <a:cubicBezTo>
                    <a:pt x="2" y="126"/>
                    <a:pt x="0" y="118"/>
                    <a:pt x="0" y="118"/>
                  </a:cubicBezTo>
                  <a:cubicBezTo>
                    <a:pt x="2" y="95"/>
                    <a:pt x="0" y="83"/>
                    <a:pt x="20" y="96"/>
                  </a:cubicBezTo>
                  <a:cubicBezTo>
                    <a:pt x="23" y="105"/>
                    <a:pt x="23" y="110"/>
                    <a:pt x="32" y="104"/>
                  </a:cubicBezTo>
                  <a:cubicBezTo>
                    <a:pt x="35" y="95"/>
                    <a:pt x="29" y="88"/>
                    <a:pt x="34" y="80"/>
                  </a:cubicBezTo>
                  <a:cubicBezTo>
                    <a:pt x="36" y="76"/>
                    <a:pt x="48" y="73"/>
                    <a:pt x="52" y="70"/>
                  </a:cubicBezTo>
                  <a:cubicBezTo>
                    <a:pt x="57" y="63"/>
                    <a:pt x="58" y="62"/>
                    <a:pt x="54" y="66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0" name="Freeform 66" descr="75%"/>
            <p:cNvSpPr>
              <a:spLocks/>
            </p:cNvSpPr>
            <p:nvPr/>
          </p:nvSpPr>
          <p:spPr bwMode="ltGray">
            <a:xfrm>
              <a:off x="2375" y="800"/>
              <a:ext cx="110" cy="32"/>
            </a:xfrm>
            <a:custGeom>
              <a:avLst/>
              <a:gdLst>
                <a:gd name="T0" fmla="*/ 4 w 109"/>
                <a:gd name="T1" fmla="*/ 4 h 38"/>
                <a:gd name="T2" fmla="*/ 18 w 109"/>
                <a:gd name="T3" fmla="*/ 3 h 38"/>
                <a:gd name="T4" fmla="*/ 46 w 109"/>
                <a:gd name="T5" fmla="*/ 3 h 38"/>
                <a:gd name="T6" fmla="*/ 84 w 109"/>
                <a:gd name="T7" fmla="*/ 3 h 38"/>
                <a:gd name="T8" fmla="*/ 102 w 109"/>
                <a:gd name="T9" fmla="*/ 0 h 38"/>
                <a:gd name="T10" fmla="*/ 88 w 109"/>
                <a:gd name="T11" fmla="*/ 3 h 38"/>
                <a:gd name="T12" fmla="*/ 72 w 109"/>
                <a:gd name="T13" fmla="*/ 5 h 38"/>
                <a:gd name="T14" fmla="*/ 42 w 109"/>
                <a:gd name="T15" fmla="*/ 4 h 38"/>
                <a:gd name="T16" fmla="*/ 14 w 109"/>
                <a:gd name="T17" fmla="*/ 4 h 38"/>
                <a:gd name="T18" fmla="*/ 4 w 109"/>
                <a:gd name="T19" fmla="*/ 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38"/>
                <a:gd name="T32" fmla="*/ 109 w 10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38">
                  <a:moveTo>
                    <a:pt x="4" y="32"/>
                  </a:moveTo>
                  <a:cubicBezTo>
                    <a:pt x="7" y="22"/>
                    <a:pt x="7" y="14"/>
                    <a:pt x="18" y="10"/>
                  </a:cubicBezTo>
                  <a:cubicBezTo>
                    <a:pt x="28" y="12"/>
                    <a:pt x="37" y="14"/>
                    <a:pt x="46" y="20"/>
                  </a:cubicBezTo>
                  <a:cubicBezTo>
                    <a:pt x="62" y="15"/>
                    <a:pt x="54" y="17"/>
                    <a:pt x="72" y="14"/>
                  </a:cubicBezTo>
                  <a:cubicBezTo>
                    <a:pt x="77" y="9"/>
                    <a:pt x="90" y="0"/>
                    <a:pt x="90" y="0"/>
                  </a:cubicBezTo>
                  <a:cubicBezTo>
                    <a:pt x="109" y="6"/>
                    <a:pt x="85" y="23"/>
                    <a:pt x="76" y="26"/>
                  </a:cubicBezTo>
                  <a:cubicBezTo>
                    <a:pt x="71" y="33"/>
                    <a:pt x="68" y="35"/>
                    <a:pt x="60" y="38"/>
                  </a:cubicBezTo>
                  <a:cubicBezTo>
                    <a:pt x="54" y="36"/>
                    <a:pt x="42" y="32"/>
                    <a:pt x="42" y="32"/>
                  </a:cubicBezTo>
                  <a:cubicBezTo>
                    <a:pt x="33" y="23"/>
                    <a:pt x="26" y="26"/>
                    <a:pt x="14" y="30"/>
                  </a:cubicBezTo>
                  <a:cubicBezTo>
                    <a:pt x="1" y="28"/>
                    <a:pt x="0" y="24"/>
                    <a:pt x="4" y="3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1" name="Freeform 67" descr="75%"/>
            <p:cNvSpPr>
              <a:spLocks/>
            </p:cNvSpPr>
            <p:nvPr/>
          </p:nvSpPr>
          <p:spPr bwMode="ltGray">
            <a:xfrm>
              <a:off x="2370" y="839"/>
              <a:ext cx="75" cy="84"/>
            </a:xfrm>
            <a:custGeom>
              <a:avLst/>
              <a:gdLst>
                <a:gd name="T0" fmla="*/ 8 w 76"/>
                <a:gd name="T1" fmla="*/ 2 h 104"/>
                <a:gd name="T2" fmla="*/ 18 w 76"/>
                <a:gd name="T3" fmla="*/ 0 h 104"/>
                <a:gd name="T4" fmla="*/ 34 w 76"/>
                <a:gd name="T5" fmla="*/ 2 h 104"/>
                <a:gd name="T6" fmla="*/ 50 w 76"/>
                <a:gd name="T7" fmla="*/ 2 h 104"/>
                <a:gd name="T8" fmla="*/ 38 w 76"/>
                <a:gd name="T9" fmla="*/ 2 h 104"/>
                <a:gd name="T10" fmla="*/ 42 w 76"/>
                <a:gd name="T11" fmla="*/ 4 h 104"/>
                <a:gd name="T12" fmla="*/ 46 w 76"/>
                <a:gd name="T13" fmla="*/ 5 h 104"/>
                <a:gd name="T14" fmla="*/ 38 w 76"/>
                <a:gd name="T15" fmla="*/ 6 h 104"/>
                <a:gd name="T16" fmla="*/ 34 w 76"/>
                <a:gd name="T17" fmla="*/ 5 h 104"/>
                <a:gd name="T18" fmla="*/ 22 w 76"/>
                <a:gd name="T19" fmla="*/ 4 h 104"/>
                <a:gd name="T20" fmla="*/ 28 w 76"/>
                <a:gd name="T21" fmla="*/ 5 h 104"/>
                <a:gd name="T22" fmla="*/ 30 w 76"/>
                <a:gd name="T23" fmla="*/ 6 h 104"/>
                <a:gd name="T24" fmla="*/ 20 w 76"/>
                <a:gd name="T25" fmla="*/ 8 h 104"/>
                <a:gd name="T26" fmla="*/ 12 w 76"/>
                <a:gd name="T27" fmla="*/ 8 h 104"/>
                <a:gd name="T28" fmla="*/ 8 w 76"/>
                <a:gd name="T29" fmla="*/ 7 h 104"/>
                <a:gd name="T30" fmla="*/ 0 w 76"/>
                <a:gd name="T31" fmla="*/ 4 h 104"/>
                <a:gd name="T32" fmla="*/ 2 w 76"/>
                <a:gd name="T33" fmla="*/ 2 h 104"/>
                <a:gd name="T34" fmla="*/ 8 w 76"/>
                <a:gd name="T35" fmla="*/ 2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104"/>
                <a:gd name="T56" fmla="*/ 76 w 76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104">
                  <a:moveTo>
                    <a:pt x="8" y="18"/>
                  </a:moveTo>
                  <a:cubicBezTo>
                    <a:pt x="10" y="8"/>
                    <a:pt x="9" y="3"/>
                    <a:pt x="18" y="0"/>
                  </a:cubicBezTo>
                  <a:cubicBezTo>
                    <a:pt x="28" y="3"/>
                    <a:pt x="25" y="12"/>
                    <a:pt x="34" y="18"/>
                  </a:cubicBezTo>
                  <a:cubicBezTo>
                    <a:pt x="46" y="16"/>
                    <a:pt x="51" y="8"/>
                    <a:pt x="62" y="4"/>
                  </a:cubicBezTo>
                  <a:cubicBezTo>
                    <a:pt x="76" y="9"/>
                    <a:pt x="56" y="31"/>
                    <a:pt x="46" y="34"/>
                  </a:cubicBezTo>
                  <a:cubicBezTo>
                    <a:pt x="51" y="56"/>
                    <a:pt x="43" y="29"/>
                    <a:pt x="54" y="48"/>
                  </a:cubicBezTo>
                  <a:cubicBezTo>
                    <a:pt x="56" y="52"/>
                    <a:pt x="58" y="60"/>
                    <a:pt x="58" y="60"/>
                  </a:cubicBezTo>
                  <a:cubicBezTo>
                    <a:pt x="55" y="68"/>
                    <a:pt x="54" y="71"/>
                    <a:pt x="46" y="74"/>
                  </a:cubicBezTo>
                  <a:cubicBezTo>
                    <a:pt x="38" y="71"/>
                    <a:pt x="37" y="68"/>
                    <a:pt x="34" y="60"/>
                  </a:cubicBezTo>
                  <a:cubicBezTo>
                    <a:pt x="33" y="50"/>
                    <a:pt x="32" y="33"/>
                    <a:pt x="22" y="48"/>
                  </a:cubicBezTo>
                  <a:cubicBezTo>
                    <a:pt x="25" y="60"/>
                    <a:pt x="23" y="53"/>
                    <a:pt x="28" y="68"/>
                  </a:cubicBezTo>
                  <a:cubicBezTo>
                    <a:pt x="29" y="70"/>
                    <a:pt x="30" y="74"/>
                    <a:pt x="30" y="74"/>
                  </a:cubicBezTo>
                  <a:cubicBezTo>
                    <a:pt x="24" y="84"/>
                    <a:pt x="22" y="93"/>
                    <a:pt x="20" y="104"/>
                  </a:cubicBezTo>
                  <a:cubicBezTo>
                    <a:pt x="17" y="103"/>
                    <a:pt x="14" y="104"/>
                    <a:pt x="12" y="102"/>
                  </a:cubicBezTo>
                  <a:cubicBezTo>
                    <a:pt x="9" y="99"/>
                    <a:pt x="8" y="90"/>
                    <a:pt x="8" y="90"/>
                  </a:cubicBezTo>
                  <a:cubicBezTo>
                    <a:pt x="13" y="75"/>
                    <a:pt x="14" y="64"/>
                    <a:pt x="0" y="54"/>
                  </a:cubicBezTo>
                  <a:cubicBezTo>
                    <a:pt x="1" y="46"/>
                    <a:pt x="1" y="38"/>
                    <a:pt x="2" y="30"/>
                  </a:cubicBezTo>
                  <a:cubicBezTo>
                    <a:pt x="2" y="27"/>
                    <a:pt x="13" y="2"/>
                    <a:pt x="8" y="1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2" name="Freeform 68" descr="75%"/>
            <p:cNvSpPr>
              <a:spLocks/>
            </p:cNvSpPr>
            <p:nvPr/>
          </p:nvSpPr>
          <p:spPr bwMode="ltGray">
            <a:xfrm>
              <a:off x="2497" y="793"/>
              <a:ext cx="37" cy="49"/>
            </a:xfrm>
            <a:custGeom>
              <a:avLst/>
              <a:gdLst>
                <a:gd name="T0" fmla="*/ 3 w 37"/>
                <a:gd name="T1" fmla="*/ 2 h 61"/>
                <a:gd name="T2" fmla="*/ 13 w 37"/>
                <a:gd name="T3" fmla="*/ 0 h 61"/>
                <a:gd name="T4" fmla="*/ 15 w 37"/>
                <a:gd name="T5" fmla="*/ 2 h 61"/>
                <a:gd name="T6" fmla="*/ 37 w 37"/>
                <a:gd name="T7" fmla="*/ 2 h 61"/>
                <a:gd name="T8" fmla="*/ 19 w 37"/>
                <a:gd name="T9" fmla="*/ 3 h 61"/>
                <a:gd name="T10" fmla="*/ 5 w 37"/>
                <a:gd name="T11" fmla="*/ 4 h 61"/>
                <a:gd name="T12" fmla="*/ 1 w 37"/>
                <a:gd name="T13" fmla="*/ 2 h 61"/>
                <a:gd name="T14" fmla="*/ 3 w 37"/>
                <a:gd name="T15" fmla="*/ 2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1"/>
                <a:gd name="T26" fmla="*/ 37 w 3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1">
                  <a:moveTo>
                    <a:pt x="3" y="28"/>
                  </a:moveTo>
                  <a:cubicBezTo>
                    <a:pt x="5" y="14"/>
                    <a:pt x="2" y="7"/>
                    <a:pt x="13" y="0"/>
                  </a:cubicBezTo>
                  <a:cubicBezTo>
                    <a:pt x="26" y="9"/>
                    <a:pt x="23" y="17"/>
                    <a:pt x="15" y="28"/>
                  </a:cubicBezTo>
                  <a:cubicBezTo>
                    <a:pt x="25" y="31"/>
                    <a:pt x="33" y="27"/>
                    <a:pt x="37" y="38"/>
                  </a:cubicBezTo>
                  <a:cubicBezTo>
                    <a:pt x="30" y="45"/>
                    <a:pt x="28" y="47"/>
                    <a:pt x="19" y="44"/>
                  </a:cubicBezTo>
                  <a:cubicBezTo>
                    <a:pt x="13" y="54"/>
                    <a:pt x="18" y="61"/>
                    <a:pt x="5" y="58"/>
                  </a:cubicBezTo>
                  <a:cubicBezTo>
                    <a:pt x="0" y="50"/>
                    <a:pt x="3" y="44"/>
                    <a:pt x="1" y="34"/>
                  </a:cubicBezTo>
                  <a:cubicBezTo>
                    <a:pt x="2" y="32"/>
                    <a:pt x="3" y="28"/>
                    <a:pt x="3" y="2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3" name="Freeform 69" descr="75%"/>
            <p:cNvSpPr>
              <a:spLocks/>
            </p:cNvSpPr>
            <p:nvPr/>
          </p:nvSpPr>
          <p:spPr bwMode="ltGray">
            <a:xfrm>
              <a:off x="2506" y="869"/>
              <a:ext cx="47" cy="24"/>
            </a:xfrm>
            <a:custGeom>
              <a:avLst/>
              <a:gdLst>
                <a:gd name="T0" fmla="*/ 7 w 49"/>
                <a:gd name="T1" fmla="*/ 0 h 29"/>
                <a:gd name="T2" fmla="*/ 17 w 49"/>
                <a:gd name="T3" fmla="*/ 0 h 29"/>
                <a:gd name="T4" fmla="*/ 30 w 49"/>
                <a:gd name="T5" fmla="*/ 2 h 29"/>
                <a:gd name="T6" fmla="*/ 23 w 49"/>
                <a:gd name="T7" fmla="*/ 2 h 29"/>
                <a:gd name="T8" fmla="*/ 3 w 49"/>
                <a:gd name="T9" fmla="*/ 2 h 29"/>
                <a:gd name="T10" fmla="*/ 7 w 4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9"/>
                <a:gd name="T20" fmla="*/ 49 w 4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9">
                  <a:moveTo>
                    <a:pt x="7" y="0"/>
                  </a:moveTo>
                  <a:cubicBezTo>
                    <a:pt x="15" y="6"/>
                    <a:pt x="19" y="2"/>
                    <a:pt x="29" y="0"/>
                  </a:cubicBezTo>
                  <a:cubicBezTo>
                    <a:pt x="45" y="5"/>
                    <a:pt x="40" y="3"/>
                    <a:pt x="49" y="16"/>
                  </a:cubicBezTo>
                  <a:cubicBezTo>
                    <a:pt x="46" y="29"/>
                    <a:pt x="42" y="21"/>
                    <a:pt x="35" y="14"/>
                  </a:cubicBezTo>
                  <a:cubicBezTo>
                    <a:pt x="26" y="15"/>
                    <a:pt x="12" y="19"/>
                    <a:pt x="3" y="16"/>
                  </a:cubicBezTo>
                  <a:cubicBezTo>
                    <a:pt x="0" y="6"/>
                    <a:pt x="7" y="10"/>
                    <a:pt x="7" y="0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4" name="Freeform 70" descr="75%"/>
            <p:cNvSpPr>
              <a:spLocks/>
            </p:cNvSpPr>
            <p:nvPr/>
          </p:nvSpPr>
          <p:spPr bwMode="ltGray">
            <a:xfrm>
              <a:off x="2555" y="832"/>
              <a:ext cx="61" cy="42"/>
            </a:xfrm>
            <a:custGeom>
              <a:avLst/>
              <a:gdLst>
                <a:gd name="T0" fmla="*/ 21 w 61"/>
                <a:gd name="T1" fmla="*/ 8 h 48"/>
                <a:gd name="T2" fmla="*/ 15 w 61"/>
                <a:gd name="T3" fmla="*/ 6 h 48"/>
                <a:gd name="T4" fmla="*/ 3 w 61"/>
                <a:gd name="T5" fmla="*/ 4 h 48"/>
                <a:gd name="T6" fmla="*/ 13 w 61"/>
                <a:gd name="T7" fmla="*/ 4 h 48"/>
                <a:gd name="T8" fmla="*/ 25 w 61"/>
                <a:gd name="T9" fmla="*/ 0 h 48"/>
                <a:gd name="T10" fmla="*/ 49 w 61"/>
                <a:gd name="T11" fmla="*/ 4 h 48"/>
                <a:gd name="T12" fmla="*/ 53 w 61"/>
                <a:gd name="T13" fmla="*/ 4 h 48"/>
                <a:gd name="T14" fmla="*/ 61 w 61"/>
                <a:gd name="T15" fmla="*/ 7 h 48"/>
                <a:gd name="T16" fmla="*/ 41 w 61"/>
                <a:gd name="T17" fmla="*/ 8 h 48"/>
                <a:gd name="T18" fmla="*/ 23 w 61"/>
                <a:gd name="T19" fmla="*/ 10 h 48"/>
                <a:gd name="T20" fmla="*/ 21 w 61"/>
                <a:gd name="T21" fmla="*/ 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8"/>
                <a:gd name="T35" fmla="*/ 61 w 61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8">
                  <a:moveTo>
                    <a:pt x="21" y="38"/>
                  </a:moveTo>
                  <a:cubicBezTo>
                    <a:pt x="19" y="34"/>
                    <a:pt x="19" y="29"/>
                    <a:pt x="15" y="26"/>
                  </a:cubicBezTo>
                  <a:cubicBezTo>
                    <a:pt x="12" y="24"/>
                    <a:pt x="3" y="22"/>
                    <a:pt x="3" y="22"/>
                  </a:cubicBezTo>
                  <a:cubicBezTo>
                    <a:pt x="0" y="12"/>
                    <a:pt x="5" y="12"/>
                    <a:pt x="13" y="8"/>
                  </a:cubicBezTo>
                  <a:cubicBezTo>
                    <a:pt x="17" y="6"/>
                    <a:pt x="25" y="0"/>
                    <a:pt x="25" y="0"/>
                  </a:cubicBezTo>
                  <a:cubicBezTo>
                    <a:pt x="37" y="2"/>
                    <a:pt x="41" y="2"/>
                    <a:pt x="49" y="10"/>
                  </a:cubicBezTo>
                  <a:cubicBezTo>
                    <a:pt x="45" y="21"/>
                    <a:pt x="46" y="12"/>
                    <a:pt x="53" y="20"/>
                  </a:cubicBezTo>
                  <a:cubicBezTo>
                    <a:pt x="56" y="24"/>
                    <a:pt x="61" y="32"/>
                    <a:pt x="61" y="32"/>
                  </a:cubicBezTo>
                  <a:cubicBezTo>
                    <a:pt x="56" y="47"/>
                    <a:pt x="53" y="42"/>
                    <a:pt x="41" y="38"/>
                  </a:cubicBezTo>
                  <a:cubicBezTo>
                    <a:pt x="27" y="47"/>
                    <a:pt x="34" y="48"/>
                    <a:pt x="23" y="44"/>
                  </a:cubicBezTo>
                  <a:cubicBezTo>
                    <a:pt x="22" y="42"/>
                    <a:pt x="21" y="38"/>
                    <a:pt x="21" y="3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5" name="Freeform 71" descr="75%"/>
            <p:cNvSpPr>
              <a:spLocks/>
            </p:cNvSpPr>
            <p:nvPr/>
          </p:nvSpPr>
          <p:spPr bwMode="ltGray">
            <a:xfrm>
              <a:off x="2572" y="852"/>
              <a:ext cx="286" cy="149"/>
            </a:xfrm>
            <a:custGeom>
              <a:avLst/>
              <a:gdLst>
                <a:gd name="T0" fmla="*/ 46 w 286"/>
                <a:gd name="T1" fmla="*/ 2 h 182"/>
                <a:gd name="T2" fmla="*/ 36 w 286"/>
                <a:gd name="T3" fmla="*/ 2 h 182"/>
                <a:gd name="T4" fmla="*/ 26 w 286"/>
                <a:gd name="T5" fmla="*/ 2 h 182"/>
                <a:gd name="T6" fmla="*/ 0 w 286"/>
                <a:gd name="T7" fmla="*/ 2 h 182"/>
                <a:gd name="T8" fmla="*/ 10 w 286"/>
                <a:gd name="T9" fmla="*/ 4 h 182"/>
                <a:gd name="T10" fmla="*/ 16 w 286"/>
                <a:gd name="T11" fmla="*/ 6 h 182"/>
                <a:gd name="T12" fmla="*/ 24 w 286"/>
                <a:gd name="T13" fmla="*/ 4 h 182"/>
                <a:gd name="T14" fmla="*/ 30 w 286"/>
                <a:gd name="T15" fmla="*/ 4 h 182"/>
                <a:gd name="T16" fmla="*/ 48 w 286"/>
                <a:gd name="T17" fmla="*/ 5 h 182"/>
                <a:gd name="T18" fmla="*/ 70 w 286"/>
                <a:gd name="T19" fmla="*/ 6 h 182"/>
                <a:gd name="T20" fmla="*/ 88 w 286"/>
                <a:gd name="T21" fmla="*/ 6 h 182"/>
                <a:gd name="T22" fmla="*/ 106 w 286"/>
                <a:gd name="T23" fmla="*/ 9 h 182"/>
                <a:gd name="T24" fmla="*/ 104 w 286"/>
                <a:gd name="T25" fmla="*/ 11 h 182"/>
                <a:gd name="T26" fmla="*/ 98 w 286"/>
                <a:gd name="T27" fmla="*/ 13 h 182"/>
                <a:gd name="T28" fmla="*/ 122 w 286"/>
                <a:gd name="T29" fmla="*/ 11 h 182"/>
                <a:gd name="T30" fmla="*/ 140 w 286"/>
                <a:gd name="T31" fmla="*/ 13 h 182"/>
                <a:gd name="T32" fmla="*/ 168 w 286"/>
                <a:gd name="T33" fmla="*/ 13 h 182"/>
                <a:gd name="T34" fmla="*/ 174 w 286"/>
                <a:gd name="T35" fmla="*/ 13 h 182"/>
                <a:gd name="T36" fmla="*/ 168 w 286"/>
                <a:gd name="T37" fmla="*/ 13 h 182"/>
                <a:gd name="T38" fmla="*/ 178 w 286"/>
                <a:gd name="T39" fmla="*/ 13 h 182"/>
                <a:gd name="T40" fmla="*/ 186 w 286"/>
                <a:gd name="T41" fmla="*/ 11 h 182"/>
                <a:gd name="T42" fmla="*/ 202 w 286"/>
                <a:gd name="T43" fmla="*/ 11 h 182"/>
                <a:gd name="T44" fmla="*/ 214 w 286"/>
                <a:gd name="T45" fmla="*/ 11 h 182"/>
                <a:gd name="T46" fmla="*/ 244 w 286"/>
                <a:gd name="T47" fmla="*/ 16 h 182"/>
                <a:gd name="T48" fmla="*/ 262 w 286"/>
                <a:gd name="T49" fmla="*/ 16 h 182"/>
                <a:gd name="T50" fmla="*/ 284 w 286"/>
                <a:gd name="T51" fmla="*/ 16 h 182"/>
                <a:gd name="T52" fmla="*/ 268 w 286"/>
                <a:gd name="T53" fmla="*/ 14 h 182"/>
                <a:gd name="T54" fmla="*/ 256 w 286"/>
                <a:gd name="T55" fmla="*/ 13 h 182"/>
                <a:gd name="T56" fmla="*/ 250 w 286"/>
                <a:gd name="T57" fmla="*/ 11 h 182"/>
                <a:gd name="T58" fmla="*/ 248 w 286"/>
                <a:gd name="T59" fmla="*/ 11 h 182"/>
                <a:gd name="T60" fmla="*/ 236 w 286"/>
                <a:gd name="T61" fmla="*/ 11 h 182"/>
                <a:gd name="T62" fmla="*/ 240 w 286"/>
                <a:gd name="T63" fmla="*/ 9 h 182"/>
                <a:gd name="T64" fmla="*/ 220 w 286"/>
                <a:gd name="T65" fmla="*/ 7 h 182"/>
                <a:gd name="T66" fmla="*/ 210 w 286"/>
                <a:gd name="T67" fmla="*/ 6 h 182"/>
                <a:gd name="T68" fmla="*/ 190 w 286"/>
                <a:gd name="T69" fmla="*/ 5 h 182"/>
                <a:gd name="T70" fmla="*/ 168 w 286"/>
                <a:gd name="T71" fmla="*/ 3 h 182"/>
                <a:gd name="T72" fmla="*/ 156 w 286"/>
                <a:gd name="T73" fmla="*/ 3 h 182"/>
                <a:gd name="T74" fmla="*/ 120 w 286"/>
                <a:gd name="T75" fmla="*/ 2 h 182"/>
                <a:gd name="T76" fmla="*/ 102 w 286"/>
                <a:gd name="T77" fmla="*/ 2 h 182"/>
                <a:gd name="T78" fmla="*/ 96 w 286"/>
                <a:gd name="T79" fmla="*/ 0 h 182"/>
                <a:gd name="T80" fmla="*/ 70 w 286"/>
                <a:gd name="T81" fmla="*/ 2 h 182"/>
                <a:gd name="T82" fmla="*/ 56 w 286"/>
                <a:gd name="T83" fmla="*/ 2 h 182"/>
                <a:gd name="T84" fmla="*/ 46 w 286"/>
                <a:gd name="T85" fmla="*/ 2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6"/>
                <a:gd name="T130" fmla="*/ 0 h 182"/>
                <a:gd name="T131" fmla="*/ 286 w 286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6" h="182">
                  <a:moveTo>
                    <a:pt x="46" y="28"/>
                  </a:moveTo>
                  <a:cubicBezTo>
                    <a:pt x="41" y="14"/>
                    <a:pt x="46" y="17"/>
                    <a:pt x="36" y="14"/>
                  </a:cubicBezTo>
                  <a:cubicBezTo>
                    <a:pt x="31" y="17"/>
                    <a:pt x="26" y="30"/>
                    <a:pt x="26" y="30"/>
                  </a:cubicBezTo>
                  <a:cubicBezTo>
                    <a:pt x="12" y="25"/>
                    <a:pt x="19" y="21"/>
                    <a:pt x="0" y="24"/>
                  </a:cubicBezTo>
                  <a:cubicBezTo>
                    <a:pt x="2" y="33"/>
                    <a:pt x="2" y="37"/>
                    <a:pt x="10" y="42"/>
                  </a:cubicBezTo>
                  <a:cubicBezTo>
                    <a:pt x="12" y="49"/>
                    <a:pt x="14" y="55"/>
                    <a:pt x="16" y="62"/>
                  </a:cubicBezTo>
                  <a:cubicBezTo>
                    <a:pt x="24" y="59"/>
                    <a:pt x="27" y="57"/>
                    <a:pt x="24" y="48"/>
                  </a:cubicBezTo>
                  <a:cubicBezTo>
                    <a:pt x="26" y="47"/>
                    <a:pt x="28" y="43"/>
                    <a:pt x="30" y="44"/>
                  </a:cubicBezTo>
                  <a:cubicBezTo>
                    <a:pt x="48" y="48"/>
                    <a:pt x="36" y="52"/>
                    <a:pt x="48" y="56"/>
                  </a:cubicBezTo>
                  <a:cubicBezTo>
                    <a:pt x="74" y="65"/>
                    <a:pt x="47" y="56"/>
                    <a:pt x="70" y="62"/>
                  </a:cubicBezTo>
                  <a:cubicBezTo>
                    <a:pt x="77" y="64"/>
                    <a:pt x="88" y="72"/>
                    <a:pt x="88" y="72"/>
                  </a:cubicBezTo>
                  <a:cubicBezTo>
                    <a:pt x="96" y="84"/>
                    <a:pt x="102" y="87"/>
                    <a:pt x="106" y="102"/>
                  </a:cubicBezTo>
                  <a:cubicBezTo>
                    <a:pt x="105" y="109"/>
                    <a:pt x="106" y="115"/>
                    <a:pt x="104" y="122"/>
                  </a:cubicBezTo>
                  <a:cubicBezTo>
                    <a:pt x="103" y="126"/>
                    <a:pt x="94" y="132"/>
                    <a:pt x="98" y="134"/>
                  </a:cubicBezTo>
                  <a:cubicBezTo>
                    <a:pt x="106" y="137"/>
                    <a:pt x="122" y="128"/>
                    <a:pt x="122" y="128"/>
                  </a:cubicBezTo>
                  <a:cubicBezTo>
                    <a:pt x="130" y="131"/>
                    <a:pt x="133" y="135"/>
                    <a:pt x="140" y="140"/>
                  </a:cubicBezTo>
                  <a:cubicBezTo>
                    <a:pt x="148" y="145"/>
                    <a:pt x="159" y="145"/>
                    <a:pt x="168" y="148"/>
                  </a:cubicBezTo>
                  <a:cubicBezTo>
                    <a:pt x="170" y="147"/>
                    <a:pt x="173" y="148"/>
                    <a:pt x="174" y="146"/>
                  </a:cubicBezTo>
                  <a:cubicBezTo>
                    <a:pt x="176" y="142"/>
                    <a:pt x="164" y="136"/>
                    <a:pt x="168" y="134"/>
                  </a:cubicBezTo>
                  <a:cubicBezTo>
                    <a:pt x="171" y="132"/>
                    <a:pt x="175" y="135"/>
                    <a:pt x="178" y="136"/>
                  </a:cubicBezTo>
                  <a:cubicBezTo>
                    <a:pt x="182" y="131"/>
                    <a:pt x="186" y="118"/>
                    <a:pt x="186" y="118"/>
                  </a:cubicBezTo>
                  <a:cubicBezTo>
                    <a:pt x="189" y="119"/>
                    <a:pt x="199" y="120"/>
                    <a:pt x="202" y="122"/>
                  </a:cubicBezTo>
                  <a:cubicBezTo>
                    <a:pt x="206" y="124"/>
                    <a:pt x="214" y="130"/>
                    <a:pt x="214" y="130"/>
                  </a:cubicBezTo>
                  <a:cubicBezTo>
                    <a:pt x="224" y="145"/>
                    <a:pt x="228" y="158"/>
                    <a:pt x="244" y="168"/>
                  </a:cubicBezTo>
                  <a:cubicBezTo>
                    <a:pt x="250" y="172"/>
                    <a:pt x="262" y="178"/>
                    <a:pt x="262" y="178"/>
                  </a:cubicBezTo>
                  <a:cubicBezTo>
                    <a:pt x="265" y="178"/>
                    <a:pt x="286" y="182"/>
                    <a:pt x="284" y="170"/>
                  </a:cubicBezTo>
                  <a:cubicBezTo>
                    <a:pt x="283" y="164"/>
                    <a:pt x="268" y="160"/>
                    <a:pt x="268" y="160"/>
                  </a:cubicBezTo>
                  <a:cubicBezTo>
                    <a:pt x="261" y="150"/>
                    <a:pt x="270" y="143"/>
                    <a:pt x="256" y="138"/>
                  </a:cubicBezTo>
                  <a:cubicBezTo>
                    <a:pt x="254" y="136"/>
                    <a:pt x="251" y="135"/>
                    <a:pt x="250" y="132"/>
                  </a:cubicBezTo>
                  <a:cubicBezTo>
                    <a:pt x="248" y="129"/>
                    <a:pt x="250" y="125"/>
                    <a:pt x="248" y="122"/>
                  </a:cubicBezTo>
                  <a:cubicBezTo>
                    <a:pt x="246" y="118"/>
                    <a:pt x="240" y="118"/>
                    <a:pt x="236" y="116"/>
                  </a:cubicBezTo>
                  <a:cubicBezTo>
                    <a:pt x="230" y="107"/>
                    <a:pt x="227" y="100"/>
                    <a:pt x="240" y="96"/>
                  </a:cubicBezTo>
                  <a:cubicBezTo>
                    <a:pt x="236" y="83"/>
                    <a:pt x="236" y="84"/>
                    <a:pt x="220" y="86"/>
                  </a:cubicBezTo>
                  <a:cubicBezTo>
                    <a:pt x="209" y="82"/>
                    <a:pt x="208" y="82"/>
                    <a:pt x="210" y="70"/>
                  </a:cubicBezTo>
                  <a:cubicBezTo>
                    <a:pt x="207" y="60"/>
                    <a:pt x="199" y="57"/>
                    <a:pt x="190" y="54"/>
                  </a:cubicBezTo>
                  <a:cubicBezTo>
                    <a:pt x="181" y="45"/>
                    <a:pt x="181" y="42"/>
                    <a:pt x="168" y="38"/>
                  </a:cubicBezTo>
                  <a:cubicBezTo>
                    <a:pt x="164" y="37"/>
                    <a:pt x="156" y="34"/>
                    <a:pt x="156" y="34"/>
                  </a:cubicBezTo>
                  <a:cubicBezTo>
                    <a:pt x="146" y="24"/>
                    <a:pt x="134" y="21"/>
                    <a:pt x="120" y="16"/>
                  </a:cubicBezTo>
                  <a:cubicBezTo>
                    <a:pt x="113" y="14"/>
                    <a:pt x="108" y="8"/>
                    <a:pt x="102" y="4"/>
                  </a:cubicBezTo>
                  <a:cubicBezTo>
                    <a:pt x="100" y="3"/>
                    <a:pt x="96" y="0"/>
                    <a:pt x="96" y="0"/>
                  </a:cubicBezTo>
                  <a:cubicBezTo>
                    <a:pt x="83" y="2"/>
                    <a:pt x="79" y="1"/>
                    <a:pt x="70" y="10"/>
                  </a:cubicBezTo>
                  <a:cubicBezTo>
                    <a:pt x="67" y="19"/>
                    <a:pt x="63" y="27"/>
                    <a:pt x="56" y="32"/>
                  </a:cubicBezTo>
                  <a:cubicBezTo>
                    <a:pt x="49" y="30"/>
                    <a:pt x="52" y="31"/>
                    <a:pt x="46" y="2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6" name="Freeform 72" descr="75%"/>
            <p:cNvSpPr>
              <a:spLocks/>
            </p:cNvSpPr>
            <p:nvPr/>
          </p:nvSpPr>
          <p:spPr bwMode="ltGray">
            <a:xfrm>
              <a:off x="2820" y="866"/>
              <a:ext cx="78" cy="64"/>
            </a:xfrm>
            <a:custGeom>
              <a:avLst/>
              <a:gdLst>
                <a:gd name="T0" fmla="*/ 1 w 78"/>
                <a:gd name="T1" fmla="*/ 5 h 78"/>
                <a:gd name="T2" fmla="*/ 27 w 78"/>
                <a:gd name="T3" fmla="*/ 6 h 78"/>
                <a:gd name="T4" fmla="*/ 45 w 78"/>
                <a:gd name="T5" fmla="*/ 4 h 78"/>
                <a:gd name="T6" fmla="*/ 57 w 78"/>
                <a:gd name="T7" fmla="*/ 2 h 78"/>
                <a:gd name="T8" fmla="*/ 43 w 78"/>
                <a:gd name="T9" fmla="*/ 2 h 78"/>
                <a:gd name="T10" fmla="*/ 43 w 78"/>
                <a:gd name="T11" fmla="*/ 2 h 78"/>
                <a:gd name="T12" fmla="*/ 71 w 78"/>
                <a:gd name="T13" fmla="*/ 2 h 78"/>
                <a:gd name="T14" fmla="*/ 67 w 78"/>
                <a:gd name="T15" fmla="*/ 5 h 78"/>
                <a:gd name="T16" fmla="*/ 33 w 78"/>
                <a:gd name="T17" fmla="*/ 7 h 78"/>
                <a:gd name="T18" fmla="*/ 9 w 78"/>
                <a:gd name="T19" fmla="*/ 6 h 78"/>
                <a:gd name="T20" fmla="*/ 3 w 78"/>
                <a:gd name="T21" fmla="*/ 6 h 78"/>
                <a:gd name="T22" fmla="*/ 1 w 78"/>
                <a:gd name="T23" fmla="*/ 5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78"/>
                <a:gd name="T38" fmla="*/ 78 w 78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78">
                  <a:moveTo>
                    <a:pt x="1" y="58"/>
                  </a:moveTo>
                  <a:cubicBezTo>
                    <a:pt x="6" y="44"/>
                    <a:pt x="18" y="57"/>
                    <a:pt x="27" y="60"/>
                  </a:cubicBezTo>
                  <a:cubicBezTo>
                    <a:pt x="35" y="57"/>
                    <a:pt x="38" y="52"/>
                    <a:pt x="45" y="48"/>
                  </a:cubicBezTo>
                  <a:cubicBezTo>
                    <a:pt x="48" y="40"/>
                    <a:pt x="51" y="36"/>
                    <a:pt x="57" y="30"/>
                  </a:cubicBezTo>
                  <a:cubicBezTo>
                    <a:pt x="55" y="23"/>
                    <a:pt x="43" y="14"/>
                    <a:pt x="43" y="14"/>
                  </a:cubicBezTo>
                  <a:cubicBezTo>
                    <a:pt x="33" y="0"/>
                    <a:pt x="30" y="1"/>
                    <a:pt x="43" y="4"/>
                  </a:cubicBezTo>
                  <a:cubicBezTo>
                    <a:pt x="54" y="11"/>
                    <a:pt x="58" y="22"/>
                    <a:pt x="71" y="26"/>
                  </a:cubicBezTo>
                  <a:cubicBezTo>
                    <a:pt x="78" y="37"/>
                    <a:pt x="78" y="46"/>
                    <a:pt x="67" y="54"/>
                  </a:cubicBezTo>
                  <a:cubicBezTo>
                    <a:pt x="51" y="49"/>
                    <a:pt x="53" y="71"/>
                    <a:pt x="33" y="78"/>
                  </a:cubicBezTo>
                  <a:cubicBezTo>
                    <a:pt x="16" y="72"/>
                    <a:pt x="25" y="76"/>
                    <a:pt x="9" y="66"/>
                  </a:cubicBezTo>
                  <a:cubicBezTo>
                    <a:pt x="7" y="65"/>
                    <a:pt x="3" y="62"/>
                    <a:pt x="3" y="62"/>
                  </a:cubicBezTo>
                  <a:cubicBezTo>
                    <a:pt x="0" y="54"/>
                    <a:pt x="13" y="42"/>
                    <a:pt x="1" y="5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7" name="Freeform 73" descr="75%"/>
            <p:cNvSpPr>
              <a:spLocks/>
            </p:cNvSpPr>
            <p:nvPr/>
          </p:nvSpPr>
          <p:spPr bwMode="ltGray">
            <a:xfrm>
              <a:off x="2984" y="732"/>
              <a:ext cx="19" cy="14"/>
            </a:xfrm>
            <a:custGeom>
              <a:avLst/>
              <a:gdLst>
                <a:gd name="T0" fmla="*/ 3 w 17"/>
                <a:gd name="T1" fmla="*/ 2 h 18"/>
                <a:gd name="T2" fmla="*/ 3 w 17"/>
                <a:gd name="T3" fmla="*/ 2 h 18"/>
                <a:gd name="T4" fmla="*/ 3 w 17"/>
                <a:gd name="T5" fmla="*/ 2 h 18"/>
                <a:gd name="T6" fmla="*/ 0 60000 65536"/>
                <a:gd name="T7" fmla="*/ 0 60000 65536"/>
                <a:gd name="T8" fmla="*/ 0 60000 65536"/>
                <a:gd name="T9" fmla="*/ 0 w 17"/>
                <a:gd name="T10" fmla="*/ 0 h 18"/>
                <a:gd name="T11" fmla="*/ 17 w 1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8">
                  <a:moveTo>
                    <a:pt x="3" y="4"/>
                  </a:moveTo>
                  <a:cubicBezTo>
                    <a:pt x="17" y="7"/>
                    <a:pt x="16" y="18"/>
                    <a:pt x="3" y="14"/>
                  </a:cubicBezTo>
                  <a:cubicBezTo>
                    <a:pt x="0" y="6"/>
                    <a:pt x="7" y="0"/>
                    <a:pt x="3" y="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8" name="Freeform 74" descr="75%"/>
            <p:cNvSpPr>
              <a:spLocks/>
            </p:cNvSpPr>
            <p:nvPr/>
          </p:nvSpPr>
          <p:spPr bwMode="ltGray">
            <a:xfrm>
              <a:off x="3083" y="830"/>
              <a:ext cx="26" cy="19"/>
            </a:xfrm>
            <a:custGeom>
              <a:avLst/>
              <a:gdLst>
                <a:gd name="T0" fmla="*/ 8 w 26"/>
                <a:gd name="T1" fmla="*/ 3 h 22"/>
                <a:gd name="T2" fmla="*/ 14 w 26"/>
                <a:gd name="T3" fmla="*/ 0 h 22"/>
                <a:gd name="T4" fmla="*/ 14 w 26"/>
                <a:gd name="T5" fmla="*/ 3 h 22"/>
                <a:gd name="T6" fmla="*/ 8 w 26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2"/>
                <a:gd name="T14" fmla="*/ 26 w 2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2">
                  <a:moveTo>
                    <a:pt x="8" y="14"/>
                  </a:moveTo>
                  <a:cubicBezTo>
                    <a:pt x="5" y="6"/>
                    <a:pt x="5" y="3"/>
                    <a:pt x="14" y="0"/>
                  </a:cubicBezTo>
                  <a:cubicBezTo>
                    <a:pt x="26" y="4"/>
                    <a:pt x="23" y="16"/>
                    <a:pt x="14" y="22"/>
                  </a:cubicBezTo>
                  <a:cubicBezTo>
                    <a:pt x="0" y="17"/>
                    <a:pt x="13" y="3"/>
                    <a:pt x="8" y="1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89" name="Freeform 75" descr="75%"/>
            <p:cNvSpPr>
              <a:spLocks/>
            </p:cNvSpPr>
            <p:nvPr/>
          </p:nvSpPr>
          <p:spPr bwMode="ltGray">
            <a:xfrm>
              <a:off x="2766" y="610"/>
              <a:ext cx="19" cy="12"/>
            </a:xfrm>
            <a:custGeom>
              <a:avLst/>
              <a:gdLst>
                <a:gd name="T0" fmla="*/ 7 w 20"/>
                <a:gd name="T1" fmla="*/ 2 h 15"/>
                <a:gd name="T2" fmla="*/ 10 w 20"/>
                <a:gd name="T3" fmla="*/ 2 h 15"/>
                <a:gd name="T4" fmla="*/ 9 w 20"/>
                <a:gd name="T5" fmla="*/ 2 h 15"/>
                <a:gd name="T6" fmla="*/ 7 w 20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7" y="12"/>
                  </a:moveTo>
                  <a:cubicBezTo>
                    <a:pt x="0" y="1"/>
                    <a:pt x="6" y="0"/>
                    <a:pt x="17" y="2"/>
                  </a:cubicBezTo>
                  <a:cubicBezTo>
                    <a:pt x="20" y="10"/>
                    <a:pt x="18" y="15"/>
                    <a:pt x="9" y="12"/>
                  </a:cubicBezTo>
                  <a:cubicBezTo>
                    <a:pt x="4" y="4"/>
                    <a:pt x="4" y="4"/>
                    <a:pt x="7" y="1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0" name="Freeform 76" descr="75%"/>
            <p:cNvSpPr>
              <a:spLocks/>
            </p:cNvSpPr>
            <p:nvPr/>
          </p:nvSpPr>
          <p:spPr bwMode="ltGray">
            <a:xfrm>
              <a:off x="2600" y="712"/>
              <a:ext cx="19" cy="12"/>
            </a:xfrm>
            <a:custGeom>
              <a:avLst/>
              <a:gdLst>
                <a:gd name="T0" fmla="*/ 7 w 20"/>
                <a:gd name="T1" fmla="*/ 2 h 15"/>
                <a:gd name="T2" fmla="*/ 10 w 20"/>
                <a:gd name="T3" fmla="*/ 2 h 15"/>
                <a:gd name="T4" fmla="*/ 10 w 20"/>
                <a:gd name="T5" fmla="*/ 2 h 15"/>
                <a:gd name="T6" fmla="*/ 7 w 20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5"/>
                <a:gd name="T14" fmla="*/ 20 w 2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5">
                  <a:moveTo>
                    <a:pt x="7" y="12"/>
                  </a:moveTo>
                  <a:cubicBezTo>
                    <a:pt x="0" y="2"/>
                    <a:pt x="3" y="0"/>
                    <a:pt x="15" y="2"/>
                  </a:cubicBezTo>
                  <a:cubicBezTo>
                    <a:pt x="16" y="4"/>
                    <a:pt x="20" y="12"/>
                    <a:pt x="15" y="14"/>
                  </a:cubicBezTo>
                  <a:cubicBezTo>
                    <a:pt x="12" y="15"/>
                    <a:pt x="7" y="12"/>
                    <a:pt x="7" y="1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1" name="Freeform 77" descr="75%"/>
            <p:cNvSpPr>
              <a:spLocks/>
            </p:cNvSpPr>
            <p:nvPr/>
          </p:nvSpPr>
          <p:spPr bwMode="ltGray">
            <a:xfrm>
              <a:off x="2417" y="680"/>
              <a:ext cx="80" cy="66"/>
            </a:xfrm>
            <a:custGeom>
              <a:avLst/>
              <a:gdLst>
                <a:gd name="T0" fmla="*/ 0 w 80"/>
                <a:gd name="T1" fmla="*/ 5 h 80"/>
                <a:gd name="T2" fmla="*/ 14 w 80"/>
                <a:gd name="T3" fmla="*/ 2 h 80"/>
                <a:gd name="T4" fmla="*/ 26 w 80"/>
                <a:gd name="T5" fmla="*/ 2 h 80"/>
                <a:gd name="T6" fmla="*/ 48 w 80"/>
                <a:gd name="T7" fmla="*/ 2 h 80"/>
                <a:gd name="T8" fmla="*/ 58 w 80"/>
                <a:gd name="T9" fmla="*/ 0 h 80"/>
                <a:gd name="T10" fmla="*/ 80 w 80"/>
                <a:gd name="T11" fmla="*/ 4 h 80"/>
                <a:gd name="T12" fmla="*/ 70 w 80"/>
                <a:gd name="T13" fmla="*/ 6 h 80"/>
                <a:gd name="T14" fmla="*/ 54 w 80"/>
                <a:gd name="T15" fmla="*/ 7 h 80"/>
                <a:gd name="T16" fmla="*/ 48 w 80"/>
                <a:gd name="T17" fmla="*/ 8 h 80"/>
                <a:gd name="T18" fmla="*/ 32 w 80"/>
                <a:gd name="T19" fmla="*/ 7 h 80"/>
                <a:gd name="T20" fmla="*/ 38 w 80"/>
                <a:gd name="T21" fmla="*/ 6 h 80"/>
                <a:gd name="T22" fmla="*/ 30 w 80"/>
                <a:gd name="T23" fmla="*/ 2 h 80"/>
                <a:gd name="T24" fmla="*/ 20 w 80"/>
                <a:gd name="T25" fmla="*/ 5 h 80"/>
                <a:gd name="T26" fmla="*/ 8 w 80"/>
                <a:gd name="T27" fmla="*/ 6 h 80"/>
                <a:gd name="T28" fmla="*/ 0 w 80"/>
                <a:gd name="T29" fmla="*/ 5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80"/>
                <a:gd name="T47" fmla="*/ 80 w 8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80">
                  <a:moveTo>
                    <a:pt x="0" y="50"/>
                  </a:moveTo>
                  <a:cubicBezTo>
                    <a:pt x="1" y="47"/>
                    <a:pt x="12" y="25"/>
                    <a:pt x="14" y="24"/>
                  </a:cubicBezTo>
                  <a:cubicBezTo>
                    <a:pt x="17" y="22"/>
                    <a:pt x="26" y="20"/>
                    <a:pt x="26" y="20"/>
                  </a:cubicBezTo>
                  <a:cubicBezTo>
                    <a:pt x="34" y="23"/>
                    <a:pt x="40" y="21"/>
                    <a:pt x="48" y="18"/>
                  </a:cubicBezTo>
                  <a:cubicBezTo>
                    <a:pt x="52" y="12"/>
                    <a:pt x="54" y="6"/>
                    <a:pt x="58" y="0"/>
                  </a:cubicBezTo>
                  <a:cubicBezTo>
                    <a:pt x="70" y="4"/>
                    <a:pt x="76" y="28"/>
                    <a:pt x="80" y="40"/>
                  </a:cubicBezTo>
                  <a:cubicBezTo>
                    <a:pt x="75" y="54"/>
                    <a:pt x="80" y="50"/>
                    <a:pt x="70" y="56"/>
                  </a:cubicBezTo>
                  <a:cubicBezTo>
                    <a:pt x="61" y="53"/>
                    <a:pt x="59" y="54"/>
                    <a:pt x="54" y="62"/>
                  </a:cubicBezTo>
                  <a:cubicBezTo>
                    <a:pt x="57" y="71"/>
                    <a:pt x="56" y="75"/>
                    <a:pt x="48" y="80"/>
                  </a:cubicBezTo>
                  <a:cubicBezTo>
                    <a:pt x="40" y="77"/>
                    <a:pt x="39" y="72"/>
                    <a:pt x="32" y="68"/>
                  </a:cubicBezTo>
                  <a:cubicBezTo>
                    <a:pt x="26" y="59"/>
                    <a:pt x="30" y="57"/>
                    <a:pt x="38" y="52"/>
                  </a:cubicBezTo>
                  <a:cubicBezTo>
                    <a:pt x="41" y="42"/>
                    <a:pt x="39" y="34"/>
                    <a:pt x="30" y="28"/>
                  </a:cubicBezTo>
                  <a:cubicBezTo>
                    <a:pt x="20" y="31"/>
                    <a:pt x="30" y="40"/>
                    <a:pt x="20" y="48"/>
                  </a:cubicBezTo>
                  <a:cubicBezTo>
                    <a:pt x="16" y="51"/>
                    <a:pt x="8" y="56"/>
                    <a:pt x="8" y="56"/>
                  </a:cubicBezTo>
                  <a:cubicBezTo>
                    <a:pt x="2" y="50"/>
                    <a:pt x="5" y="50"/>
                    <a:pt x="0" y="50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2" name="Freeform 78" descr="75%"/>
            <p:cNvSpPr>
              <a:spLocks/>
            </p:cNvSpPr>
            <p:nvPr/>
          </p:nvSpPr>
          <p:spPr bwMode="ltGray">
            <a:xfrm>
              <a:off x="2391" y="541"/>
              <a:ext cx="94" cy="142"/>
            </a:xfrm>
            <a:custGeom>
              <a:avLst/>
              <a:gdLst>
                <a:gd name="T0" fmla="*/ 14 w 94"/>
                <a:gd name="T1" fmla="*/ 9 h 174"/>
                <a:gd name="T2" fmla="*/ 26 w 94"/>
                <a:gd name="T3" fmla="*/ 11 h 174"/>
                <a:gd name="T4" fmla="*/ 32 w 94"/>
                <a:gd name="T5" fmla="*/ 9 h 174"/>
                <a:gd name="T6" fmla="*/ 52 w 94"/>
                <a:gd name="T7" fmla="*/ 9 h 174"/>
                <a:gd name="T8" fmla="*/ 46 w 94"/>
                <a:gd name="T9" fmla="*/ 11 h 174"/>
                <a:gd name="T10" fmla="*/ 66 w 94"/>
                <a:gd name="T11" fmla="*/ 11 h 174"/>
                <a:gd name="T12" fmla="*/ 76 w 94"/>
                <a:gd name="T13" fmla="*/ 13 h 174"/>
                <a:gd name="T14" fmla="*/ 58 w 94"/>
                <a:gd name="T15" fmla="*/ 13 h 174"/>
                <a:gd name="T16" fmla="*/ 74 w 94"/>
                <a:gd name="T17" fmla="*/ 16 h 174"/>
                <a:gd name="T18" fmla="*/ 84 w 94"/>
                <a:gd name="T19" fmla="*/ 13 h 174"/>
                <a:gd name="T20" fmla="*/ 82 w 94"/>
                <a:gd name="T21" fmla="*/ 10 h 174"/>
                <a:gd name="T22" fmla="*/ 60 w 94"/>
                <a:gd name="T23" fmla="*/ 9 h 174"/>
                <a:gd name="T24" fmla="*/ 50 w 94"/>
                <a:gd name="T25" fmla="*/ 7 h 174"/>
                <a:gd name="T26" fmla="*/ 34 w 94"/>
                <a:gd name="T27" fmla="*/ 7 h 174"/>
                <a:gd name="T28" fmla="*/ 30 w 94"/>
                <a:gd name="T29" fmla="*/ 6 h 174"/>
                <a:gd name="T30" fmla="*/ 42 w 94"/>
                <a:gd name="T31" fmla="*/ 4 h 174"/>
                <a:gd name="T32" fmla="*/ 30 w 94"/>
                <a:gd name="T33" fmla="*/ 0 h 174"/>
                <a:gd name="T34" fmla="*/ 18 w 94"/>
                <a:gd name="T35" fmla="*/ 2 h 174"/>
                <a:gd name="T36" fmla="*/ 4 w 94"/>
                <a:gd name="T37" fmla="*/ 4 h 174"/>
                <a:gd name="T38" fmla="*/ 14 w 94"/>
                <a:gd name="T39" fmla="*/ 7 h 174"/>
                <a:gd name="T40" fmla="*/ 14 w 94"/>
                <a:gd name="T41" fmla="*/ 9 h 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74"/>
                <a:gd name="T65" fmla="*/ 94 w 94"/>
                <a:gd name="T66" fmla="*/ 174 h 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74">
                  <a:moveTo>
                    <a:pt x="14" y="96"/>
                  </a:moveTo>
                  <a:cubicBezTo>
                    <a:pt x="11" y="109"/>
                    <a:pt x="15" y="120"/>
                    <a:pt x="26" y="128"/>
                  </a:cubicBezTo>
                  <a:cubicBezTo>
                    <a:pt x="34" y="120"/>
                    <a:pt x="35" y="119"/>
                    <a:pt x="32" y="108"/>
                  </a:cubicBezTo>
                  <a:cubicBezTo>
                    <a:pt x="35" y="92"/>
                    <a:pt x="39" y="92"/>
                    <a:pt x="52" y="100"/>
                  </a:cubicBezTo>
                  <a:cubicBezTo>
                    <a:pt x="59" y="110"/>
                    <a:pt x="49" y="114"/>
                    <a:pt x="46" y="124"/>
                  </a:cubicBezTo>
                  <a:cubicBezTo>
                    <a:pt x="50" y="137"/>
                    <a:pt x="57" y="129"/>
                    <a:pt x="66" y="126"/>
                  </a:cubicBezTo>
                  <a:cubicBezTo>
                    <a:pt x="77" y="129"/>
                    <a:pt x="79" y="131"/>
                    <a:pt x="76" y="142"/>
                  </a:cubicBezTo>
                  <a:cubicBezTo>
                    <a:pt x="67" y="139"/>
                    <a:pt x="65" y="141"/>
                    <a:pt x="58" y="148"/>
                  </a:cubicBezTo>
                  <a:cubicBezTo>
                    <a:pt x="60" y="160"/>
                    <a:pt x="62" y="170"/>
                    <a:pt x="74" y="174"/>
                  </a:cubicBezTo>
                  <a:cubicBezTo>
                    <a:pt x="77" y="165"/>
                    <a:pt x="74" y="157"/>
                    <a:pt x="84" y="154"/>
                  </a:cubicBezTo>
                  <a:cubicBezTo>
                    <a:pt x="91" y="143"/>
                    <a:pt x="94" y="122"/>
                    <a:pt x="82" y="112"/>
                  </a:cubicBezTo>
                  <a:cubicBezTo>
                    <a:pt x="77" y="108"/>
                    <a:pt x="66" y="108"/>
                    <a:pt x="60" y="106"/>
                  </a:cubicBezTo>
                  <a:cubicBezTo>
                    <a:pt x="65" y="92"/>
                    <a:pt x="66" y="87"/>
                    <a:pt x="50" y="82"/>
                  </a:cubicBezTo>
                  <a:cubicBezTo>
                    <a:pt x="48" y="82"/>
                    <a:pt x="37" y="86"/>
                    <a:pt x="34" y="82"/>
                  </a:cubicBezTo>
                  <a:cubicBezTo>
                    <a:pt x="32" y="79"/>
                    <a:pt x="30" y="70"/>
                    <a:pt x="30" y="70"/>
                  </a:cubicBezTo>
                  <a:cubicBezTo>
                    <a:pt x="32" y="54"/>
                    <a:pt x="32" y="52"/>
                    <a:pt x="42" y="42"/>
                  </a:cubicBezTo>
                  <a:cubicBezTo>
                    <a:pt x="41" y="30"/>
                    <a:pt x="45" y="5"/>
                    <a:pt x="30" y="0"/>
                  </a:cubicBezTo>
                  <a:cubicBezTo>
                    <a:pt x="14" y="4"/>
                    <a:pt x="16" y="4"/>
                    <a:pt x="18" y="22"/>
                  </a:cubicBezTo>
                  <a:cubicBezTo>
                    <a:pt x="16" y="39"/>
                    <a:pt x="15" y="35"/>
                    <a:pt x="4" y="46"/>
                  </a:cubicBezTo>
                  <a:cubicBezTo>
                    <a:pt x="0" y="59"/>
                    <a:pt x="5" y="67"/>
                    <a:pt x="14" y="76"/>
                  </a:cubicBezTo>
                  <a:cubicBezTo>
                    <a:pt x="15" y="80"/>
                    <a:pt x="17" y="93"/>
                    <a:pt x="14" y="96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3" name="Freeform 79" descr="75%"/>
            <p:cNvSpPr>
              <a:spLocks/>
            </p:cNvSpPr>
            <p:nvPr/>
          </p:nvSpPr>
          <p:spPr bwMode="ltGray">
            <a:xfrm>
              <a:off x="2415" y="644"/>
              <a:ext cx="32" cy="41"/>
            </a:xfrm>
            <a:custGeom>
              <a:avLst/>
              <a:gdLst>
                <a:gd name="T0" fmla="*/ 6 w 32"/>
                <a:gd name="T1" fmla="*/ 2 h 50"/>
                <a:gd name="T2" fmla="*/ 12 w 32"/>
                <a:gd name="T3" fmla="*/ 0 h 50"/>
                <a:gd name="T4" fmla="*/ 20 w 32"/>
                <a:gd name="T5" fmla="*/ 2 h 50"/>
                <a:gd name="T6" fmla="*/ 22 w 32"/>
                <a:gd name="T7" fmla="*/ 2 h 50"/>
                <a:gd name="T8" fmla="*/ 28 w 32"/>
                <a:gd name="T9" fmla="*/ 2 h 50"/>
                <a:gd name="T10" fmla="*/ 32 w 32"/>
                <a:gd name="T11" fmla="*/ 3 h 50"/>
                <a:gd name="T12" fmla="*/ 18 w 32"/>
                <a:gd name="T13" fmla="*/ 5 h 50"/>
                <a:gd name="T14" fmla="*/ 6 w 32"/>
                <a:gd name="T15" fmla="*/ 2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50"/>
                <a:gd name="T26" fmla="*/ 32 w 32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50">
                  <a:moveTo>
                    <a:pt x="6" y="24"/>
                  </a:moveTo>
                  <a:cubicBezTo>
                    <a:pt x="0" y="15"/>
                    <a:pt x="3" y="6"/>
                    <a:pt x="12" y="0"/>
                  </a:cubicBezTo>
                  <a:cubicBezTo>
                    <a:pt x="23" y="3"/>
                    <a:pt x="23" y="5"/>
                    <a:pt x="20" y="16"/>
                  </a:cubicBezTo>
                  <a:cubicBezTo>
                    <a:pt x="21" y="19"/>
                    <a:pt x="20" y="22"/>
                    <a:pt x="22" y="24"/>
                  </a:cubicBezTo>
                  <a:cubicBezTo>
                    <a:pt x="23" y="26"/>
                    <a:pt x="27" y="24"/>
                    <a:pt x="28" y="26"/>
                  </a:cubicBezTo>
                  <a:cubicBezTo>
                    <a:pt x="30" y="29"/>
                    <a:pt x="32" y="38"/>
                    <a:pt x="32" y="38"/>
                  </a:cubicBezTo>
                  <a:cubicBezTo>
                    <a:pt x="29" y="46"/>
                    <a:pt x="26" y="47"/>
                    <a:pt x="18" y="50"/>
                  </a:cubicBezTo>
                  <a:cubicBezTo>
                    <a:pt x="12" y="41"/>
                    <a:pt x="18" y="24"/>
                    <a:pt x="6" y="2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4" name="Freeform 80" descr="75%"/>
            <p:cNvSpPr>
              <a:spLocks/>
            </p:cNvSpPr>
            <p:nvPr/>
          </p:nvSpPr>
          <p:spPr bwMode="ltGray">
            <a:xfrm>
              <a:off x="2349" y="654"/>
              <a:ext cx="45" cy="41"/>
            </a:xfrm>
            <a:custGeom>
              <a:avLst/>
              <a:gdLst>
                <a:gd name="T0" fmla="*/ 0 w 43"/>
                <a:gd name="T1" fmla="*/ 4 h 50"/>
                <a:gd name="T2" fmla="*/ 35 w 43"/>
                <a:gd name="T3" fmla="*/ 2 h 50"/>
                <a:gd name="T4" fmla="*/ 63 w 43"/>
                <a:gd name="T5" fmla="*/ 0 h 50"/>
                <a:gd name="T6" fmla="*/ 39 w 43"/>
                <a:gd name="T7" fmla="*/ 2 h 50"/>
                <a:gd name="T8" fmla="*/ 2 w 43"/>
                <a:gd name="T9" fmla="*/ 5 h 50"/>
                <a:gd name="T10" fmla="*/ 0 w 43"/>
                <a:gd name="T11" fmla="*/ 4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0"/>
                <a:gd name="T20" fmla="*/ 43 w 43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0">
                  <a:moveTo>
                    <a:pt x="0" y="44"/>
                  </a:moveTo>
                  <a:cubicBezTo>
                    <a:pt x="6" y="38"/>
                    <a:pt x="18" y="29"/>
                    <a:pt x="22" y="20"/>
                  </a:cubicBezTo>
                  <a:cubicBezTo>
                    <a:pt x="27" y="10"/>
                    <a:pt x="25" y="4"/>
                    <a:pt x="36" y="0"/>
                  </a:cubicBezTo>
                  <a:cubicBezTo>
                    <a:pt x="43" y="11"/>
                    <a:pt x="36" y="24"/>
                    <a:pt x="24" y="28"/>
                  </a:cubicBezTo>
                  <a:cubicBezTo>
                    <a:pt x="21" y="38"/>
                    <a:pt x="12" y="47"/>
                    <a:pt x="2" y="50"/>
                  </a:cubicBezTo>
                  <a:cubicBezTo>
                    <a:pt x="1" y="48"/>
                    <a:pt x="0" y="44"/>
                    <a:pt x="0" y="44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5" name="Freeform 81" descr="75%"/>
            <p:cNvSpPr>
              <a:spLocks/>
            </p:cNvSpPr>
            <p:nvPr/>
          </p:nvSpPr>
          <p:spPr bwMode="ltGray">
            <a:xfrm>
              <a:off x="4808" y="597"/>
              <a:ext cx="701" cy="438"/>
            </a:xfrm>
            <a:custGeom>
              <a:avLst/>
              <a:gdLst>
                <a:gd name="T0" fmla="*/ 2423 w 471"/>
                <a:gd name="T1" fmla="*/ 57571 h 281"/>
                <a:gd name="T2" fmla="*/ 2855 w 471"/>
                <a:gd name="T3" fmla="*/ 51495 h 281"/>
                <a:gd name="T4" fmla="*/ 2621 w 471"/>
                <a:gd name="T5" fmla="*/ 50342 h 281"/>
                <a:gd name="T6" fmla="*/ 1918 w 471"/>
                <a:gd name="T7" fmla="*/ 44891 h 281"/>
                <a:gd name="T8" fmla="*/ 461 w 471"/>
                <a:gd name="T9" fmla="*/ 44219 h 281"/>
                <a:gd name="T10" fmla="*/ 0 w 471"/>
                <a:gd name="T11" fmla="*/ 39280 h 281"/>
                <a:gd name="T12" fmla="*/ 1433 w 471"/>
                <a:gd name="T13" fmla="*/ 37102 h 281"/>
                <a:gd name="T14" fmla="*/ 686 w 471"/>
                <a:gd name="T15" fmla="*/ 33936 h 281"/>
                <a:gd name="T16" fmla="*/ 208 w 471"/>
                <a:gd name="T17" fmla="*/ 32856 h 281"/>
                <a:gd name="T18" fmla="*/ 3367 w 471"/>
                <a:gd name="T19" fmla="*/ 24687 h 281"/>
                <a:gd name="T20" fmla="*/ 5163 w 471"/>
                <a:gd name="T21" fmla="*/ 19839 h 281"/>
                <a:gd name="T22" fmla="*/ 5011 w 471"/>
                <a:gd name="T23" fmla="*/ 14398 h 281"/>
                <a:gd name="T24" fmla="*/ 2855 w 471"/>
                <a:gd name="T25" fmla="*/ 8810 h 281"/>
                <a:gd name="T26" fmla="*/ 2410 w 471"/>
                <a:gd name="T27" fmla="*/ 6615 h 281"/>
                <a:gd name="T28" fmla="*/ 3093 w 471"/>
                <a:gd name="T29" fmla="*/ 7374 h 281"/>
                <a:gd name="T30" fmla="*/ 5657 w 471"/>
                <a:gd name="T31" fmla="*/ 7292 h 281"/>
                <a:gd name="T32" fmla="*/ 7543 w 471"/>
                <a:gd name="T33" fmla="*/ 2238 h 281"/>
                <a:gd name="T34" fmla="*/ 9707 w 471"/>
                <a:gd name="T35" fmla="*/ 0 h 281"/>
                <a:gd name="T36" fmla="*/ 10397 w 471"/>
                <a:gd name="T37" fmla="*/ 432 h 281"/>
                <a:gd name="T38" fmla="*/ 10890 w 471"/>
                <a:gd name="T39" fmla="*/ 1849 h 281"/>
                <a:gd name="T40" fmla="*/ 11587 w 471"/>
                <a:gd name="T41" fmla="*/ 1049 h 281"/>
                <a:gd name="T42" fmla="*/ 13011 w 471"/>
                <a:gd name="T43" fmla="*/ 1635 h 281"/>
                <a:gd name="T44" fmla="*/ 13707 w 471"/>
                <a:gd name="T45" fmla="*/ 1849 h 281"/>
                <a:gd name="T46" fmla="*/ 16708 w 471"/>
                <a:gd name="T47" fmla="*/ 2882 h 281"/>
                <a:gd name="T48" fmla="*/ 18348 w 471"/>
                <a:gd name="T49" fmla="*/ 4879 h 281"/>
                <a:gd name="T50" fmla="*/ 19783 w 471"/>
                <a:gd name="T51" fmla="*/ 3488 h 281"/>
                <a:gd name="T52" fmla="*/ 20400 w 471"/>
                <a:gd name="T53" fmla="*/ 2882 h 281"/>
                <a:gd name="T54" fmla="*/ 23030 w 471"/>
                <a:gd name="T55" fmla="*/ 2882 h 281"/>
                <a:gd name="T56" fmla="*/ 24900 w 471"/>
                <a:gd name="T57" fmla="*/ 6615 h 281"/>
                <a:gd name="T58" fmla="*/ 27308 w 471"/>
                <a:gd name="T59" fmla="*/ 12119 h 281"/>
                <a:gd name="T60" fmla="*/ 28955 w 471"/>
                <a:gd name="T61" fmla="*/ 14398 h 281"/>
                <a:gd name="T62" fmla="*/ 30362 w 471"/>
                <a:gd name="T63" fmla="*/ 13968 h 281"/>
                <a:gd name="T64" fmla="*/ 31899 w 471"/>
                <a:gd name="T65" fmla="*/ 13293 h 281"/>
                <a:gd name="T66" fmla="*/ 34276 w 471"/>
                <a:gd name="T67" fmla="*/ 14675 h 281"/>
                <a:gd name="T68" fmla="*/ 35388 w 471"/>
                <a:gd name="T69" fmla="*/ 16633 h 281"/>
                <a:gd name="T70" fmla="*/ 36375 w 471"/>
                <a:gd name="T71" fmla="*/ 18477 h 281"/>
                <a:gd name="T72" fmla="*/ 37565 w 471"/>
                <a:gd name="T73" fmla="*/ 22874 h 281"/>
                <a:gd name="T74" fmla="*/ 38018 w 471"/>
                <a:gd name="T75" fmla="*/ 24687 h 281"/>
                <a:gd name="T76" fmla="*/ 38225 w 471"/>
                <a:gd name="T77" fmla="*/ 25756 h 281"/>
                <a:gd name="T78" fmla="*/ 36593 w 471"/>
                <a:gd name="T79" fmla="*/ 29100 h 281"/>
                <a:gd name="T80" fmla="*/ 38018 w 471"/>
                <a:gd name="T81" fmla="*/ 29053 h 281"/>
                <a:gd name="T82" fmla="*/ 40421 w 471"/>
                <a:gd name="T83" fmla="*/ 31937 h 281"/>
                <a:gd name="T84" fmla="*/ 43026 w 471"/>
                <a:gd name="T85" fmla="*/ 32297 h 281"/>
                <a:gd name="T86" fmla="*/ 44912 w 471"/>
                <a:gd name="T87" fmla="*/ 34535 h 281"/>
                <a:gd name="T88" fmla="*/ 45188 w 471"/>
                <a:gd name="T89" fmla="*/ 35405 h 281"/>
                <a:gd name="T90" fmla="*/ 45188 w 471"/>
                <a:gd name="T91" fmla="*/ 36167 h 281"/>
                <a:gd name="T92" fmla="*/ 46510 w 471"/>
                <a:gd name="T93" fmla="*/ 35405 h 281"/>
                <a:gd name="T94" fmla="*/ 47272 w 471"/>
                <a:gd name="T95" fmla="*/ 35190 h 281"/>
                <a:gd name="T96" fmla="*/ 51865 w 471"/>
                <a:gd name="T97" fmla="*/ 38023 h 281"/>
                <a:gd name="T98" fmla="*/ 52773 w 471"/>
                <a:gd name="T99" fmla="*/ 40899 h 281"/>
                <a:gd name="T100" fmla="*/ 54930 w 471"/>
                <a:gd name="T101" fmla="*/ 41333 h 281"/>
                <a:gd name="T102" fmla="*/ 55617 w 471"/>
                <a:gd name="T103" fmla="*/ 44219 h 281"/>
                <a:gd name="T104" fmla="*/ 53286 w 471"/>
                <a:gd name="T105" fmla="*/ 53060 h 281"/>
                <a:gd name="T106" fmla="*/ 51355 w 471"/>
                <a:gd name="T107" fmla="*/ 57832 h 2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1"/>
                <a:gd name="T163" fmla="*/ 0 h 281"/>
                <a:gd name="T164" fmla="*/ 471 w 471"/>
                <a:gd name="T165" fmla="*/ 281 h 2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1" h="281">
                  <a:moveTo>
                    <a:pt x="21" y="280"/>
                  </a:moveTo>
                  <a:cubicBezTo>
                    <a:pt x="32" y="281"/>
                    <a:pt x="25" y="253"/>
                    <a:pt x="24" y="250"/>
                  </a:cubicBezTo>
                  <a:cubicBezTo>
                    <a:pt x="23" y="248"/>
                    <a:pt x="22" y="245"/>
                    <a:pt x="22" y="245"/>
                  </a:cubicBezTo>
                  <a:cubicBezTo>
                    <a:pt x="21" y="243"/>
                    <a:pt x="20" y="221"/>
                    <a:pt x="16" y="218"/>
                  </a:cubicBezTo>
                  <a:cubicBezTo>
                    <a:pt x="13" y="216"/>
                    <a:pt x="4" y="215"/>
                    <a:pt x="4" y="215"/>
                  </a:cubicBezTo>
                  <a:cubicBezTo>
                    <a:pt x="0" y="207"/>
                    <a:pt x="3" y="200"/>
                    <a:pt x="0" y="191"/>
                  </a:cubicBezTo>
                  <a:cubicBezTo>
                    <a:pt x="2" y="185"/>
                    <a:pt x="7" y="186"/>
                    <a:pt x="12" y="180"/>
                  </a:cubicBezTo>
                  <a:cubicBezTo>
                    <a:pt x="14" y="172"/>
                    <a:pt x="14" y="169"/>
                    <a:pt x="6" y="165"/>
                  </a:cubicBezTo>
                  <a:cubicBezTo>
                    <a:pt x="4" y="163"/>
                    <a:pt x="2" y="162"/>
                    <a:pt x="2" y="160"/>
                  </a:cubicBezTo>
                  <a:cubicBezTo>
                    <a:pt x="2" y="150"/>
                    <a:pt x="16" y="123"/>
                    <a:pt x="28" y="120"/>
                  </a:cubicBezTo>
                  <a:cubicBezTo>
                    <a:pt x="32" y="111"/>
                    <a:pt x="40" y="105"/>
                    <a:pt x="44" y="96"/>
                  </a:cubicBezTo>
                  <a:cubicBezTo>
                    <a:pt x="39" y="83"/>
                    <a:pt x="38" y="85"/>
                    <a:pt x="42" y="70"/>
                  </a:cubicBezTo>
                  <a:cubicBezTo>
                    <a:pt x="38" y="60"/>
                    <a:pt x="34" y="48"/>
                    <a:pt x="24" y="43"/>
                  </a:cubicBezTo>
                  <a:cubicBezTo>
                    <a:pt x="18" y="36"/>
                    <a:pt x="10" y="37"/>
                    <a:pt x="20" y="32"/>
                  </a:cubicBezTo>
                  <a:cubicBezTo>
                    <a:pt x="27" y="34"/>
                    <a:pt x="26" y="32"/>
                    <a:pt x="26" y="36"/>
                  </a:cubicBezTo>
                  <a:cubicBezTo>
                    <a:pt x="34" y="41"/>
                    <a:pt x="39" y="39"/>
                    <a:pt x="48" y="35"/>
                  </a:cubicBezTo>
                  <a:cubicBezTo>
                    <a:pt x="45" y="22"/>
                    <a:pt x="48" y="14"/>
                    <a:pt x="64" y="11"/>
                  </a:cubicBezTo>
                  <a:cubicBezTo>
                    <a:pt x="71" y="8"/>
                    <a:pt x="75" y="3"/>
                    <a:pt x="82" y="0"/>
                  </a:cubicBezTo>
                  <a:cubicBezTo>
                    <a:pt x="84" y="1"/>
                    <a:pt x="88" y="0"/>
                    <a:pt x="88" y="2"/>
                  </a:cubicBezTo>
                  <a:cubicBezTo>
                    <a:pt x="90" y="12"/>
                    <a:pt x="75" y="13"/>
                    <a:pt x="92" y="9"/>
                  </a:cubicBezTo>
                  <a:cubicBezTo>
                    <a:pt x="94" y="8"/>
                    <a:pt x="96" y="5"/>
                    <a:pt x="98" y="5"/>
                  </a:cubicBezTo>
                  <a:cubicBezTo>
                    <a:pt x="102" y="4"/>
                    <a:pt x="106" y="7"/>
                    <a:pt x="110" y="8"/>
                  </a:cubicBezTo>
                  <a:cubicBezTo>
                    <a:pt x="112" y="8"/>
                    <a:pt x="116" y="9"/>
                    <a:pt x="116" y="9"/>
                  </a:cubicBezTo>
                  <a:cubicBezTo>
                    <a:pt x="122" y="16"/>
                    <a:pt x="129" y="13"/>
                    <a:pt x="141" y="14"/>
                  </a:cubicBezTo>
                  <a:cubicBezTo>
                    <a:pt x="143" y="21"/>
                    <a:pt x="147" y="22"/>
                    <a:pt x="155" y="24"/>
                  </a:cubicBezTo>
                  <a:cubicBezTo>
                    <a:pt x="159" y="22"/>
                    <a:pt x="163" y="20"/>
                    <a:pt x="167" y="17"/>
                  </a:cubicBezTo>
                  <a:cubicBezTo>
                    <a:pt x="169" y="16"/>
                    <a:pt x="173" y="14"/>
                    <a:pt x="173" y="14"/>
                  </a:cubicBezTo>
                  <a:cubicBezTo>
                    <a:pt x="195" y="26"/>
                    <a:pt x="175" y="20"/>
                    <a:pt x="195" y="14"/>
                  </a:cubicBezTo>
                  <a:cubicBezTo>
                    <a:pt x="207" y="17"/>
                    <a:pt x="201" y="26"/>
                    <a:pt x="211" y="32"/>
                  </a:cubicBezTo>
                  <a:cubicBezTo>
                    <a:pt x="214" y="38"/>
                    <a:pt x="224" y="55"/>
                    <a:pt x="231" y="59"/>
                  </a:cubicBezTo>
                  <a:cubicBezTo>
                    <a:pt x="241" y="70"/>
                    <a:pt x="235" y="67"/>
                    <a:pt x="245" y="70"/>
                  </a:cubicBezTo>
                  <a:cubicBezTo>
                    <a:pt x="249" y="69"/>
                    <a:pt x="253" y="69"/>
                    <a:pt x="257" y="68"/>
                  </a:cubicBezTo>
                  <a:cubicBezTo>
                    <a:pt x="261" y="67"/>
                    <a:pt x="270" y="65"/>
                    <a:pt x="270" y="65"/>
                  </a:cubicBezTo>
                  <a:cubicBezTo>
                    <a:pt x="278" y="66"/>
                    <a:pt x="283" y="67"/>
                    <a:pt x="290" y="71"/>
                  </a:cubicBezTo>
                  <a:cubicBezTo>
                    <a:pt x="304" y="88"/>
                    <a:pt x="282" y="62"/>
                    <a:pt x="300" y="81"/>
                  </a:cubicBezTo>
                  <a:cubicBezTo>
                    <a:pt x="302" y="84"/>
                    <a:pt x="308" y="90"/>
                    <a:pt x="308" y="90"/>
                  </a:cubicBezTo>
                  <a:cubicBezTo>
                    <a:pt x="311" y="98"/>
                    <a:pt x="315" y="103"/>
                    <a:pt x="318" y="111"/>
                  </a:cubicBezTo>
                  <a:cubicBezTo>
                    <a:pt x="319" y="114"/>
                    <a:pt x="321" y="117"/>
                    <a:pt x="322" y="120"/>
                  </a:cubicBezTo>
                  <a:cubicBezTo>
                    <a:pt x="323" y="122"/>
                    <a:pt x="324" y="125"/>
                    <a:pt x="324" y="125"/>
                  </a:cubicBezTo>
                  <a:cubicBezTo>
                    <a:pt x="321" y="132"/>
                    <a:pt x="313" y="134"/>
                    <a:pt x="310" y="142"/>
                  </a:cubicBezTo>
                  <a:cubicBezTo>
                    <a:pt x="313" y="151"/>
                    <a:pt x="317" y="146"/>
                    <a:pt x="322" y="141"/>
                  </a:cubicBezTo>
                  <a:cubicBezTo>
                    <a:pt x="341" y="143"/>
                    <a:pt x="339" y="142"/>
                    <a:pt x="342" y="155"/>
                  </a:cubicBezTo>
                  <a:cubicBezTo>
                    <a:pt x="351" y="150"/>
                    <a:pt x="355" y="152"/>
                    <a:pt x="364" y="157"/>
                  </a:cubicBezTo>
                  <a:cubicBezTo>
                    <a:pt x="369" y="162"/>
                    <a:pt x="372" y="166"/>
                    <a:pt x="380" y="168"/>
                  </a:cubicBezTo>
                  <a:cubicBezTo>
                    <a:pt x="381" y="169"/>
                    <a:pt x="383" y="171"/>
                    <a:pt x="382" y="172"/>
                  </a:cubicBezTo>
                  <a:cubicBezTo>
                    <a:pt x="380" y="176"/>
                    <a:pt x="368" y="172"/>
                    <a:pt x="382" y="176"/>
                  </a:cubicBezTo>
                  <a:cubicBezTo>
                    <a:pt x="386" y="175"/>
                    <a:pt x="390" y="173"/>
                    <a:pt x="394" y="172"/>
                  </a:cubicBezTo>
                  <a:cubicBezTo>
                    <a:pt x="396" y="172"/>
                    <a:pt x="400" y="171"/>
                    <a:pt x="400" y="171"/>
                  </a:cubicBezTo>
                  <a:cubicBezTo>
                    <a:pt x="413" y="177"/>
                    <a:pt x="427" y="179"/>
                    <a:pt x="439" y="185"/>
                  </a:cubicBezTo>
                  <a:cubicBezTo>
                    <a:pt x="441" y="190"/>
                    <a:pt x="445" y="194"/>
                    <a:pt x="447" y="199"/>
                  </a:cubicBezTo>
                  <a:cubicBezTo>
                    <a:pt x="453" y="198"/>
                    <a:pt x="460" y="195"/>
                    <a:pt x="465" y="201"/>
                  </a:cubicBezTo>
                  <a:cubicBezTo>
                    <a:pt x="468" y="205"/>
                    <a:pt x="471" y="215"/>
                    <a:pt x="471" y="215"/>
                  </a:cubicBezTo>
                  <a:cubicBezTo>
                    <a:pt x="468" y="231"/>
                    <a:pt x="469" y="248"/>
                    <a:pt x="451" y="258"/>
                  </a:cubicBezTo>
                  <a:cubicBezTo>
                    <a:pt x="447" y="262"/>
                    <a:pt x="437" y="275"/>
                    <a:pt x="435" y="281"/>
                  </a:cubicBezTo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6" name="Freeform 82" descr="75%"/>
            <p:cNvSpPr>
              <a:spLocks/>
            </p:cNvSpPr>
            <p:nvPr/>
          </p:nvSpPr>
          <p:spPr bwMode="ltGray">
            <a:xfrm>
              <a:off x="3880" y="-7"/>
              <a:ext cx="984" cy="692"/>
            </a:xfrm>
            <a:custGeom>
              <a:avLst/>
              <a:gdLst>
                <a:gd name="T0" fmla="*/ 406 w 984"/>
                <a:gd name="T1" fmla="*/ 2 h 844"/>
                <a:gd name="T2" fmla="*/ 502 w 984"/>
                <a:gd name="T3" fmla="*/ 3 h 844"/>
                <a:gd name="T4" fmla="*/ 550 w 984"/>
                <a:gd name="T5" fmla="*/ 3 h 844"/>
                <a:gd name="T6" fmla="*/ 578 w 984"/>
                <a:gd name="T7" fmla="*/ 11 h 844"/>
                <a:gd name="T8" fmla="*/ 586 w 984"/>
                <a:gd name="T9" fmla="*/ 9 h 844"/>
                <a:gd name="T10" fmla="*/ 606 w 984"/>
                <a:gd name="T11" fmla="*/ 6 h 844"/>
                <a:gd name="T12" fmla="*/ 642 w 984"/>
                <a:gd name="T13" fmla="*/ 11 h 844"/>
                <a:gd name="T14" fmla="*/ 682 w 984"/>
                <a:gd name="T15" fmla="*/ 9 h 844"/>
                <a:gd name="T16" fmla="*/ 706 w 984"/>
                <a:gd name="T17" fmla="*/ 7 h 844"/>
                <a:gd name="T18" fmla="*/ 762 w 984"/>
                <a:gd name="T19" fmla="*/ 2 h 844"/>
                <a:gd name="T20" fmla="*/ 798 w 984"/>
                <a:gd name="T21" fmla="*/ 6 h 844"/>
                <a:gd name="T22" fmla="*/ 798 w 984"/>
                <a:gd name="T23" fmla="*/ 11 h 844"/>
                <a:gd name="T24" fmla="*/ 790 w 984"/>
                <a:gd name="T25" fmla="*/ 14 h 844"/>
                <a:gd name="T26" fmla="*/ 766 w 984"/>
                <a:gd name="T27" fmla="*/ 15 h 844"/>
                <a:gd name="T28" fmla="*/ 762 w 984"/>
                <a:gd name="T29" fmla="*/ 17 h 844"/>
                <a:gd name="T30" fmla="*/ 802 w 984"/>
                <a:gd name="T31" fmla="*/ 21 h 844"/>
                <a:gd name="T32" fmla="*/ 786 w 984"/>
                <a:gd name="T33" fmla="*/ 30 h 844"/>
                <a:gd name="T34" fmla="*/ 830 w 984"/>
                <a:gd name="T35" fmla="*/ 39 h 844"/>
                <a:gd name="T36" fmla="*/ 854 w 984"/>
                <a:gd name="T37" fmla="*/ 41 h 844"/>
                <a:gd name="T38" fmla="*/ 830 w 984"/>
                <a:gd name="T39" fmla="*/ 41 h 844"/>
                <a:gd name="T40" fmla="*/ 746 w 984"/>
                <a:gd name="T41" fmla="*/ 35 h 844"/>
                <a:gd name="T42" fmla="*/ 678 w 984"/>
                <a:gd name="T43" fmla="*/ 37 h 844"/>
                <a:gd name="T44" fmla="*/ 590 w 984"/>
                <a:gd name="T45" fmla="*/ 41 h 844"/>
                <a:gd name="T46" fmla="*/ 642 w 984"/>
                <a:gd name="T47" fmla="*/ 54 h 844"/>
                <a:gd name="T48" fmla="*/ 710 w 984"/>
                <a:gd name="T49" fmla="*/ 57 h 844"/>
                <a:gd name="T50" fmla="*/ 738 w 984"/>
                <a:gd name="T51" fmla="*/ 50 h 844"/>
                <a:gd name="T52" fmla="*/ 774 w 984"/>
                <a:gd name="T53" fmla="*/ 52 h 844"/>
                <a:gd name="T54" fmla="*/ 766 w 984"/>
                <a:gd name="T55" fmla="*/ 58 h 844"/>
                <a:gd name="T56" fmla="*/ 802 w 984"/>
                <a:gd name="T57" fmla="*/ 61 h 844"/>
                <a:gd name="T58" fmla="*/ 838 w 984"/>
                <a:gd name="T59" fmla="*/ 61 h 844"/>
                <a:gd name="T60" fmla="*/ 922 w 984"/>
                <a:gd name="T61" fmla="*/ 74 h 844"/>
                <a:gd name="T62" fmla="*/ 942 w 984"/>
                <a:gd name="T63" fmla="*/ 76 h 844"/>
                <a:gd name="T64" fmla="*/ 874 w 984"/>
                <a:gd name="T65" fmla="*/ 75 h 844"/>
                <a:gd name="T66" fmla="*/ 830 w 984"/>
                <a:gd name="T67" fmla="*/ 70 h 844"/>
                <a:gd name="T68" fmla="*/ 778 w 984"/>
                <a:gd name="T69" fmla="*/ 66 h 844"/>
                <a:gd name="T70" fmla="*/ 702 w 984"/>
                <a:gd name="T71" fmla="*/ 61 h 844"/>
                <a:gd name="T72" fmla="*/ 614 w 984"/>
                <a:gd name="T73" fmla="*/ 60 h 844"/>
                <a:gd name="T74" fmla="*/ 506 w 984"/>
                <a:gd name="T75" fmla="*/ 54 h 844"/>
                <a:gd name="T76" fmla="*/ 462 w 984"/>
                <a:gd name="T77" fmla="*/ 47 h 844"/>
                <a:gd name="T78" fmla="*/ 430 w 984"/>
                <a:gd name="T79" fmla="*/ 43 h 844"/>
                <a:gd name="T80" fmla="*/ 382 w 984"/>
                <a:gd name="T81" fmla="*/ 39 h 844"/>
                <a:gd name="T82" fmla="*/ 342 w 984"/>
                <a:gd name="T83" fmla="*/ 34 h 844"/>
                <a:gd name="T84" fmla="*/ 354 w 984"/>
                <a:gd name="T85" fmla="*/ 39 h 844"/>
                <a:gd name="T86" fmla="*/ 418 w 984"/>
                <a:gd name="T87" fmla="*/ 46 h 844"/>
                <a:gd name="T88" fmla="*/ 422 w 984"/>
                <a:gd name="T89" fmla="*/ 48 h 844"/>
                <a:gd name="T90" fmla="*/ 394 w 984"/>
                <a:gd name="T91" fmla="*/ 47 h 844"/>
                <a:gd name="T92" fmla="*/ 354 w 984"/>
                <a:gd name="T93" fmla="*/ 43 h 844"/>
                <a:gd name="T94" fmla="*/ 314 w 984"/>
                <a:gd name="T95" fmla="*/ 37 h 844"/>
                <a:gd name="T96" fmla="*/ 266 w 984"/>
                <a:gd name="T97" fmla="*/ 32 h 844"/>
                <a:gd name="T98" fmla="*/ 210 w 984"/>
                <a:gd name="T99" fmla="*/ 29 h 844"/>
                <a:gd name="T100" fmla="*/ 154 w 984"/>
                <a:gd name="T101" fmla="*/ 21 h 844"/>
                <a:gd name="T102" fmla="*/ 66 w 984"/>
                <a:gd name="T103" fmla="*/ 6 h 844"/>
                <a:gd name="T104" fmla="*/ 34 w 984"/>
                <a:gd name="T105" fmla="*/ 3 h 844"/>
                <a:gd name="T106" fmla="*/ 46 w 984"/>
                <a:gd name="T107" fmla="*/ 2 h 844"/>
                <a:gd name="T108" fmla="*/ 102 w 984"/>
                <a:gd name="T109" fmla="*/ 6 h 8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4"/>
                <a:gd name="T166" fmla="*/ 0 h 844"/>
                <a:gd name="T167" fmla="*/ 984 w 984"/>
                <a:gd name="T168" fmla="*/ 844 h 8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4" h="844">
                  <a:moveTo>
                    <a:pt x="82" y="38"/>
                  </a:moveTo>
                  <a:lnTo>
                    <a:pt x="406" y="6"/>
                  </a:lnTo>
                  <a:cubicBezTo>
                    <a:pt x="497" y="22"/>
                    <a:pt x="465" y="0"/>
                    <a:pt x="474" y="54"/>
                  </a:cubicBezTo>
                  <a:cubicBezTo>
                    <a:pt x="492" y="48"/>
                    <a:pt x="484" y="40"/>
                    <a:pt x="502" y="34"/>
                  </a:cubicBezTo>
                  <a:cubicBezTo>
                    <a:pt x="510" y="37"/>
                    <a:pt x="517" y="46"/>
                    <a:pt x="526" y="46"/>
                  </a:cubicBezTo>
                  <a:cubicBezTo>
                    <a:pt x="534" y="46"/>
                    <a:pt x="550" y="38"/>
                    <a:pt x="550" y="38"/>
                  </a:cubicBezTo>
                  <a:cubicBezTo>
                    <a:pt x="556" y="55"/>
                    <a:pt x="552" y="60"/>
                    <a:pt x="542" y="74"/>
                  </a:cubicBezTo>
                  <a:cubicBezTo>
                    <a:pt x="555" y="114"/>
                    <a:pt x="550" y="102"/>
                    <a:pt x="578" y="130"/>
                  </a:cubicBezTo>
                  <a:cubicBezTo>
                    <a:pt x="584" y="148"/>
                    <a:pt x="590" y="148"/>
                    <a:pt x="606" y="138"/>
                  </a:cubicBezTo>
                  <a:cubicBezTo>
                    <a:pt x="600" y="119"/>
                    <a:pt x="594" y="107"/>
                    <a:pt x="586" y="90"/>
                  </a:cubicBezTo>
                  <a:cubicBezTo>
                    <a:pt x="583" y="82"/>
                    <a:pt x="578" y="66"/>
                    <a:pt x="578" y="66"/>
                  </a:cubicBezTo>
                  <a:cubicBezTo>
                    <a:pt x="585" y="44"/>
                    <a:pt x="597" y="56"/>
                    <a:pt x="606" y="70"/>
                  </a:cubicBezTo>
                  <a:cubicBezTo>
                    <a:pt x="609" y="86"/>
                    <a:pt x="608" y="117"/>
                    <a:pt x="626" y="90"/>
                  </a:cubicBezTo>
                  <a:cubicBezTo>
                    <a:pt x="648" y="97"/>
                    <a:pt x="646" y="104"/>
                    <a:pt x="642" y="126"/>
                  </a:cubicBezTo>
                  <a:cubicBezTo>
                    <a:pt x="650" y="150"/>
                    <a:pt x="665" y="141"/>
                    <a:pt x="682" y="130"/>
                  </a:cubicBezTo>
                  <a:cubicBezTo>
                    <a:pt x="689" y="108"/>
                    <a:pt x="673" y="124"/>
                    <a:pt x="682" y="98"/>
                  </a:cubicBezTo>
                  <a:cubicBezTo>
                    <a:pt x="683" y="94"/>
                    <a:pt x="690" y="96"/>
                    <a:pt x="694" y="94"/>
                  </a:cubicBezTo>
                  <a:cubicBezTo>
                    <a:pt x="698" y="92"/>
                    <a:pt x="702" y="89"/>
                    <a:pt x="706" y="86"/>
                  </a:cubicBezTo>
                  <a:cubicBezTo>
                    <a:pt x="717" y="54"/>
                    <a:pt x="688" y="54"/>
                    <a:pt x="742" y="46"/>
                  </a:cubicBezTo>
                  <a:cubicBezTo>
                    <a:pt x="748" y="27"/>
                    <a:pt x="741" y="9"/>
                    <a:pt x="762" y="2"/>
                  </a:cubicBezTo>
                  <a:cubicBezTo>
                    <a:pt x="788" y="11"/>
                    <a:pt x="777" y="38"/>
                    <a:pt x="802" y="46"/>
                  </a:cubicBezTo>
                  <a:cubicBezTo>
                    <a:pt x="831" y="36"/>
                    <a:pt x="805" y="63"/>
                    <a:pt x="798" y="70"/>
                  </a:cubicBezTo>
                  <a:cubicBezTo>
                    <a:pt x="789" y="96"/>
                    <a:pt x="787" y="96"/>
                    <a:pt x="802" y="118"/>
                  </a:cubicBezTo>
                  <a:cubicBezTo>
                    <a:pt x="801" y="122"/>
                    <a:pt x="801" y="127"/>
                    <a:pt x="798" y="130"/>
                  </a:cubicBezTo>
                  <a:cubicBezTo>
                    <a:pt x="794" y="133"/>
                    <a:pt x="784" y="129"/>
                    <a:pt x="782" y="134"/>
                  </a:cubicBezTo>
                  <a:cubicBezTo>
                    <a:pt x="780" y="142"/>
                    <a:pt x="790" y="158"/>
                    <a:pt x="790" y="158"/>
                  </a:cubicBezTo>
                  <a:cubicBezTo>
                    <a:pt x="786" y="161"/>
                    <a:pt x="783" y="165"/>
                    <a:pt x="778" y="166"/>
                  </a:cubicBezTo>
                  <a:cubicBezTo>
                    <a:pt x="774" y="167"/>
                    <a:pt x="769" y="159"/>
                    <a:pt x="766" y="162"/>
                  </a:cubicBezTo>
                  <a:cubicBezTo>
                    <a:pt x="758" y="170"/>
                    <a:pt x="794" y="182"/>
                    <a:pt x="794" y="182"/>
                  </a:cubicBezTo>
                  <a:cubicBezTo>
                    <a:pt x="804" y="211"/>
                    <a:pt x="775" y="190"/>
                    <a:pt x="762" y="186"/>
                  </a:cubicBezTo>
                  <a:cubicBezTo>
                    <a:pt x="767" y="194"/>
                    <a:pt x="773" y="202"/>
                    <a:pt x="778" y="210"/>
                  </a:cubicBezTo>
                  <a:cubicBezTo>
                    <a:pt x="783" y="218"/>
                    <a:pt x="802" y="226"/>
                    <a:pt x="802" y="226"/>
                  </a:cubicBezTo>
                  <a:cubicBezTo>
                    <a:pt x="813" y="242"/>
                    <a:pt x="804" y="245"/>
                    <a:pt x="810" y="262"/>
                  </a:cubicBezTo>
                  <a:cubicBezTo>
                    <a:pt x="803" y="282"/>
                    <a:pt x="793" y="301"/>
                    <a:pt x="786" y="322"/>
                  </a:cubicBezTo>
                  <a:cubicBezTo>
                    <a:pt x="783" y="330"/>
                    <a:pt x="778" y="346"/>
                    <a:pt x="778" y="346"/>
                  </a:cubicBezTo>
                  <a:cubicBezTo>
                    <a:pt x="785" y="366"/>
                    <a:pt x="817" y="394"/>
                    <a:pt x="830" y="414"/>
                  </a:cubicBezTo>
                  <a:cubicBezTo>
                    <a:pt x="835" y="422"/>
                    <a:pt x="841" y="430"/>
                    <a:pt x="846" y="438"/>
                  </a:cubicBezTo>
                  <a:cubicBezTo>
                    <a:pt x="849" y="442"/>
                    <a:pt x="854" y="450"/>
                    <a:pt x="854" y="450"/>
                  </a:cubicBezTo>
                  <a:cubicBezTo>
                    <a:pt x="853" y="457"/>
                    <a:pt x="855" y="466"/>
                    <a:pt x="850" y="470"/>
                  </a:cubicBezTo>
                  <a:cubicBezTo>
                    <a:pt x="844" y="475"/>
                    <a:pt x="831" y="451"/>
                    <a:pt x="830" y="450"/>
                  </a:cubicBezTo>
                  <a:cubicBezTo>
                    <a:pt x="811" y="431"/>
                    <a:pt x="789" y="421"/>
                    <a:pt x="774" y="398"/>
                  </a:cubicBezTo>
                  <a:cubicBezTo>
                    <a:pt x="769" y="379"/>
                    <a:pt x="766" y="371"/>
                    <a:pt x="746" y="378"/>
                  </a:cubicBezTo>
                  <a:cubicBezTo>
                    <a:pt x="717" y="368"/>
                    <a:pt x="730" y="368"/>
                    <a:pt x="706" y="374"/>
                  </a:cubicBezTo>
                  <a:cubicBezTo>
                    <a:pt x="688" y="402"/>
                    <a:pt x="699" y="395"/>
                    <a:pt x="678" y="402"/>
                  </a:cubicBezTo>
                  <a:cubicBezTo>
                    <a:pt x="654" y="386"/>
                    <a:pt x="650" y="390"/>
                    <a:pt x="618" y="394"/>
                  </a:cubicBezTo>
                  <a:cubicBezTo>
                    <a:pt x="607" y="411"/>
                    <a:pt x="601" y="426"/>
                    <a:pt x="590" y="442"/>
                  </a:cubicBezTo>
                  <a:cubicBezTo>
                    <a:pt x="600" y="471"/>
                    <a:pt x="593" y="459"/>
                    <a:pt x="606" y="478"/>
                  </a:cubicBezTo>
                  <a:cubicBezTo>
                    <a:pt x="593" y="518"/>
                    <a:pt x="622" y="548"/>
                    <a:pt x="642" y="578"/>
                  </a:cubicBezTo>
                  <a:cubicBezTo>
                    <a:pt x="651" y="591"/>
                    <a:pt x="651" y="601"/>
                    <a:pt x="666" y="606"/>
                  </a:cubicBezTo>
                  <a:cubicBezTo>
                    <a:pt x="680" y="627"/>
                    <a:pt x="691" y="623"/>
                    <a:pt x="710" y="610"/>
                  </a:cubicBezTo>
                  <a:cubicBezTo>
                    <a:pt x="729" y="616"/>
                    <a:pt x="729" y="606"/>
                    <a:pt x="734" y="590"/>
                  </a:cubicBezTo>
                  <a:cubicBezTo>
                    <a:pt x="735" y="577"/>
                    <a:pt x="731" y="562"/>
                    <a:pt x="738" y="550"/>
                  </a:cubicBezTo>
                  <a:cubicBezTo>
                    <a:pt x="742" y="543"/>
                    <a:pt x="762" y="542"/>
                    <a:pt x="762" y="542"/>
                  </a:cubicBezTo>
                  <a:cubicBezTo>
                    <a:pt x="783" y="547"/>
                    <a:pt x="786" y="552"/>
                    <a:pt x="774" y="570"/>
                  </a:cubicBezTo>
                  <a:cubicBezTo>
                    <a:pt x="779" y="590"/>
                    <a:pt x="790" y="605"/>
                    <a:pt x="770" y="618"/>
                  </a:cubicBezTo>
                  <a:cubicBezTo>
                    <a:pt x="769" y="622"/>
                    <a:pt x="764" y="626"/>
                    <a:pt x="766" y="630"/>
                  </a:cubicBezTo>
                  <a:cubicBezTo>
                    <a:pt x="768" y="634"/>
                    <a:pt x="775" y="634"/>
                    <a:pt x="778" y="638"/>
                  </a:cubicBezTo>
                  <a:cubicBezTo>
                    <a:pt x="788" y="651"/>
                    <a:pt x="786" y="660"/>
                    <a:pt x="802" y="670"/>
                  </a:cubicBezTo>
                  <a:cubicBezTo>
                    <a:pt x="810" y="667"/>
                    <a:pt x="818" y="665"/>
                    <a:pt x="826" y="662"/>
                  </a:cubicBezTo>
                  <a:cubicBezTo>
                    <a:pt x="830" y="661"/>
                    <a:pt x="838" y="658"/>
                    <a:pt x="838" y="658"/>
                  </a:cubicBezTo>
                  <a:cubicBezTo>
                    <a:pt x="857" y="664"/>
                    <a:pt x="864" y="680"/>
                    <a:pt x="870" y="698"/>
                  </a:cubicBezTo>
                  <a:cubicBezTo>
                    <a:pt x="859" y="731"/>
                    <a:pt x="887" y="794"/>
                    <a:pt x="922" y="806"/>
                  </a:cubicBezTo>
                  <a:cubicBezTo>
                    <a:pt x="938" y="801"/>
                    <a:pt x="941" y="792"/>
                    <a:pt x="958" y="798"/>
                  </a:cubicBezTo>
                  <a:cubicBezTo>
                    <a:pt x="984" y="837"/>
                    <a:pt x="928" y="784"/>
                    <a:pt x="942" y="826"/>
                  </a:cubicBezTo>
                  <a:cubicBezTo>
                    <a:pt x="936" y="844"/>
                    <a:pt x="930" y="844"/>
                    <a:pt x="914" y="834"/>
                  </a:cubicBezTo>
                  <a:cubicBezTo>
                    <a:pt x="903" y="817"/>
                    <a:pt x="890" y="821"/>
                    <a:pt x="874" y="810"/>
                  </a:cubicBezTo>
                  <a:cubicBezTo>
                    <a:pt x="851" y="776"/>
                    <a:pt x="882" y="816"/>
                    <a:pt x="854" y="794"/>
                  </a:cubicBezTo>
                  <a:cubicBezTo>
                    <a:pt x="843" y="785"/>
                    <a:pt x="840" y="768"/>
                    <a:pt x="830" y="758"/>
                  </a:cubicBezTo>
                  <a:cubicBezTo>
                    <a:pt x="824" y="739"/>
                    <a:pt x="817" y="724"/>
                    <a:pt x="798" y="718"/>
                  </a:cubicBezTo>
                  <a:cubicBezTo>
                    <a:pt x="791" y="696"/>
                    <a:pt x="800" y="712"/>
                    <a:pt x="778" y="710"/>
                  </a:cubicBezTo>
                  <a:cubicBezTo>
                    <a:pt x="767" y="709"/>
                    <a:pt x="746" y="702"/>
                    <a:pt x="746" y="702"/>
                  </a:cubicBezTo>
                  <a:cubicBezTo>
                    <a:pt x="729" y="691"/>
                    <a:pt x="720" y="674"/>
                    <a:pt x="702" y="662"/>
                  </a:cubicBezTo>
                  <a:cubicBezTo>
                    <a:pt x="694" y="665"/>
                    <a:pt x="687" y="673"/>
                    <a:pt x="678" y="674"/>
                  </a:cubicBezTo>
                  <a:cubicBezTo>
                    <a:pt x="657" y="677"/>
                    <a:pt x="630" y="657"/>
                    <a:pt x="614" y="646"/>
                  </a:cubicBezTo>
                  <a:cubicBezTo>
                    <a:pt x="600" y="637"/>
                    <a:pt x="580" y="639"/>
                    <a:pt x="566" y="630"/>
                  </a:cubicBezTo>
                  <a:cubicBezTo>
                    <a:pt x="546" y="617"/>
                    <a:pt x="525" y="607"/>
                    <a:pt x="506" y="594"/>
                  </a:cubicBezTo>
                  <a:cubicBezTo>
                    <a:pt x="513" y="572"/>
                    <a:pt x="509" y="551"/>
                    <a:pt x="490" y="538"/>
                  </a:cubicBezTo>
                  <a:cubicBezTo>
                    <a:pt x="485" y="522"/>
                    <a:pt x="476" y="515"/>
                    <a:pt x="462" y="506"/>
                  </a:cubicBezTo>
                  <a:cubicBezTo>
                    <a:pt x="441" y="474"/>
                    <a:pt x="469" y="513"/>
                    <a:pt x="442" y="486"/>
                  </a:cubicBezTo>
                  <a:cubicBezTo>
                    <a:pt x="436" y="480"/>
                    <a:pt x="436" y="468"/>
                    <a:pt x="430" y="462"/>
                  </a:cubicBezTo>
                  <a:cubicBezTo>
                    <a:pt x="427" y="459"/>
                    <a:pt x="422" y="459"/>
                    <a:pt x="418" y="458"/>
                  </a:cubicBezTo>
                  <a:cubicBezTo>
                    <a:pt x="407" y="447"/>
                    <a:pt x="382" y="430"/>
                    <a:pt x="382" y="430"/>
                  </a:cubicBezTo>
                  <a:cubicBezTo>
                    <a:pt x="371" y="413"/>
                    <a:pt x="358" y="399"/>
                    <a:pt x="346" y="382"/>
                  </a:cubicBezTo>
                  <a:cubicBezTo>
                    <a:pt x="344" y="378"/>
                    <a:pt x="345" y="373"/>
                    <a:pt x="342" y="370"/>
                  </a:cubicBezTo>
                  <a:cubicBezTo>
                    <a:pt x="339" y="367"/>
                    <a:pt x="334" y="367"/>
                    <a:pt x="330" y="366"/>
                  </a:cubicBezTo>
                  <a:cubicBezTo>
                    <a:pt x="322" y="390"/>
                    <a:pt x="342" y="398"/>
                    <a:pt x="354" y="414"/>
                  </a:cubicBezTo>
                  <a:cubicBezTo>
                    <a:pt x="368" y="432"/>
                    <a:pt x="372" y="446"/>
                    <a:pt x="390" y="458"/>
                  </a:cubicBezTo>
                  <a:cubicBezTo>
                    <a:pt x="409" y="487"/>
                    <a:pt x="399" y="475"/>
                    <a:pt x="418" y="494"/>
                  </a:cubicBezTo>
                  <a:cubicBezTo>
                    <a:pt x="423" y="510"/>
                    <a:pt x="428" y="517"/>
                    <a:pt x="442" y="526"/>
                  </a:cubicBezTo>
                  <a:cubicBezTo>
                    <a:pt x="450" y="550"/>
                    <a:pt x="432" y="533"/>
                    <a:pt x="422" y="526"/>
                  </a:cubicBezTo>
                  <a:cubicBezTo>
                    <a:pt x="399" y="492"/>
                    <a:pt x="430" y="532"/>
                    <a:pt x="402" y="510"/>
                  </a:cubicBezTo>
                  <a:cubicBezTo>
                    <a:pt x="398" y="507"/>
                    <a:pt x="397" y="501"/>
                    <a:pt x="394" y="498"/>
                  </a:cubicBezTo>
                  <a:cubicBezTo>
                    <a:pt x="391" y="495"/>
                    <a:pt x="386" y="493"/>
                    <a:pt x="382" y="490"/>
                  </a:cubicBezTo>
                  <a:cubicBezTo>
                    <a:pt x="377" y="474"/>
                    <a:pt x="370" y="471"/>
                    <a:pt x="354" y="466"/>
                  </a:cubicBezTo>
                  <a:cubicBezTo>
                    <a:pt x="344" y="452"/>
                    <a:pt x="340" y="447"/>
                    <a:pt x="346" y="430"/>
                  </a:cubicBezTo>
                  <a:cubicBezTo>
                    <a:pt x="338" y="418"/>
                    <a:pt x="314" y="402"/>
                    <a:pt x="314" y="402"/>
                  </a:cubicBezTo>
                  <a:cubicBezTo>
                    <a:pt x="306" y="390"/>
                    <a:pt x="298" y="378"/>
                    <a:pt x="290" y="366"/>
                  </a:cubicBezTo>
                  <a:cubicBezTo>
                    <a:pt x="284" y="357"/>
                    <a:pt x="273" y="354"/>
                    <a:pt x="266" y="346"/>
                  </a:cubicBezTo>
                  <a:cubicBezTo>
                    <a:pt x="263" y="342"/>
                    <a:pt x="262" y="337"/>
                    <a:pt x="258" y="334"/>
                  </a:cubicBezTo>
                  <a:cubicBezTo>
                    <a:pt x="243" y="324"/>
                    <a:pt x="225" y="324"/>
                    <a:pt x="210" y="314"/>
                  </a:cubicBezTo>
                  <a:cubicBezTo>
                    <a:pt x="201" y="300"/>
                    <a:pt x="194" y="291"/>
                    <a:pt x="178" y="286"/>
                  </a:cubicBezTo>
                  <a:cubicBezTo>
                    <a:pt x="160" y="260"/>
                    <a:pt x="192" y="247"/>
                    <a:pt x="154" y="238"/>
                  </a:cubicBezTo>
                  <a:cubicBezTo>
                    <a:pt x="111" y="209"/>
                    <a:pt x="106" y="149"/>
                    <a:pt x="90" y="102"/>
                  </a:cubicBezTo>
                  <a:cubicBezTo>
                    <a:pt x="86" y="90"/>
                    <a:pt x="76" y="73"/>
                    <a:pt x="66" y="66"/>
                  </a:cubicBezTo>
                  <a:cubicBezTo>
                    <a:pt x="58" y="60"/>
                    <a:pt x="42" y="50"/>
                    <a:pt x="42" y="50"/>
                  </a:cubicBezTo>
                  <a:cubicBezTo>
                    <a:pt x="39" y="46"/>
                    <a:pt x="38" y="41"/>
                    <a:pt x="34" y="38"/>
                  </a:cubicBezTo>
                  <a:cubicBezTo>
                    <a:pt x="27" y="34"/>
                    <a:pt x="10" y="30"/>
                    <a:pt x="10" y="30"/>
                  </a:cubicBezTo>
                  <a:cubicBezTo>
                    <a:pt x="0" y="1"/>
                    <a:pt x="31" y="17"/>
                    <a:pt x="46" y="22"/>
                  </a:cubicBezTo>
                  <a:cubicBezTo>
                    <a:pt x="65" y="51"/>
                    <a:pt x="61" y="41"/>
                    <a:pt x="86" y="58"/>
                  </a:cubicBezTo>
                  <a:cubicBezTo>
                    <a:pt x="94" y="70"/>
                    <a:pt x="94" y="93"/>
                    <a:pt x="102" y="70"/>
                  </a:cubicBezTo>
                  <a:cubicBezTo>
                    <a:pt x="95" y="49"/>
                    <a:pt x="82" y="62"/>
                    <a:pt x="82" y="3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7" name="Freeform 83" descr="75%"/>
            <p:cNvSpPr>
              <a:spLocks/>
            </p:cNvSpPr>
            <p:nvPr/>
          </p:nvSpPr>
          <p:spPr bwMode="ltGray">
            <a:xfrm>
              <a:off x="3577" y="490"/>
              <a:ext cx="36" cy="39"/>
            </a:xfrm>
            <a:custGeom>
              <a:avLst/>
              <a:gdLst>
                <a:gd name="T0" fmla="*/ 6 w 36"/>
                <a:gd name="T1" fmla="*/ 2 h 48"/>
                <a:gd name="T2" fmla="*/ 10 w 36"/>
                <a:gd name="T3" fmla="*/ 4 h 48"/>
                <a:gd name="T4" fmla="*/ 6 w 36"/>
                <a:gd name="T5" fmla="*/ 2 h 48"/>
                <a:gd name="T6" fmla="*/ 0 60000 65536"/>
                <a:gd name="T7" fmla="*/ 0 60000 65536"/>
                <a:gd name="T8" fmla="*/ 0 60000 65536"/>
                <a:gd name="T9" fmla="*/ 0 w 36"/>
                <a:gd name="T10" fmla="*/ 0 h 48"/>
                <a:gd name="T11" fmla="*/ 36 w 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8">
                  <a:moveTo>
                    <a:pt x="6" y="28"/>
                  </a:moveTo>
                  <a:cubicBezTo>
                    <a:pt x="25" y="0"/>
                    <a:pt x="36" y="31"/>
                    <a:pt x="10" y="48"/>
                  </a:cubicBezTo>
                  <a:cubicBezTo>
                    <a:pt x="0" y="34"/>
                    <a:pt x="0" y="40"/>
                    <a:pt x="6" y="2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8" name="Freeform 84" descr="75%"/>
            <p:cNvSpPr>
              <a:spLocks/>
            </p:cNvSpPr>
            <p:nvPr/>
          </p:nvSpPr>
          <p:spPr bwMode="ltGray">
            <a:xfrm>
              <a:off x="3549" y="475"/>
              <a:ext cx="38" cy="29"/>
            </a:xfrm>
            <a:custGeom>
              <a:avLst/>
              <a:gdLst>
                <a:gd name="T0" fmla="*/ 0 w 36"/>
                <a:gd name="T1" fmla="*/ 2 h 37"/>
                <a:gd name="T2" fmla="*/ 24 w 36"/>
                <a:gd name="T3" fmla="*/ 1 h 37"/>
                <a:gd name="T4" fmla="*/ 68 w 36"/>
                <a:gd name="T5" fmla="*/ 2 h 37"/>
                <a:gd name="T6" fmla="*/ 8 w 36"/>
                <a:gd name="T7" fmla="*/ 2 h 37"/>
                <a:gd name="T8" fmla="*/ 0 w 36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7"/>
                <a:gd name="T17" fmla="*/ 36 w 3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7">
                  <a:moveTo>
                    <a:pt x="0" y="5"/>
                  </a:moveTo>
                  <a:cubicBezTo>
                    <a:pt x="4" y="4"/>
                    <a:pt x="8" y="0"/>
                    <a:pt x="12" y="1"/>
                  </a:cubicBezTo>
                  <a:cubicBezTo>
                    <a:pt x="21" y="4"/>
                    <a:pt x="36" y="17"/>
                    <a:pt x="36" y="17"/>
                  </a:cubicBezTo>
                  <a:cubicBezTo>
                    <a:pt x="29" y="37"/>
                    <a:pt x="22" y="26"/>
                    <a:pt x="8" y="17"/>
                  </a:cubicBezTo>
                  <a:cubicBezTo>
                    <a:pt x="5" y="13"/>
                    <a:pt x="0" y="5"/>
                    <a:pt x="0" y="5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099" name="Freeform 85" descr="75%"/>
            <p:cNvSpPr>
              <a:spLocks/>
            </p:cNvSpPr>
            <p:nvPr/>
          </p:nvSpPr>
          <p:spPr bwMode="ltGray">
            <a:xfrm>
              <a:off x="4686" y="394"/>
              <a:ext cx="171" cy="81"/>
            </a:xfrm>
            <a:custGeom>
              <a:avLst/>
              <a:gdLst>
                <a:gd name="T0" fmla="*/ 0 w 170"/>
                <a:gd name="T1" fmla="*/ 7 h 96"/>
                <a:gd name="T2" fmla="*/ 28 w 170"/>
                <a:gd name="T3" fmla="*/ 3 h 96"/>
                <a:gd name="T4" fmla="*/ 56 w 170"/>
                <a:gd name="T5" fmla="*/ 3 h 96"/>
                <a:gd name="T6" fmla="*/ 80 w 170"/>
                <a:gd name="T7" fmla="*/ 3 h 96"/>
                <a:gd name="T8" fmla="*/ 64 w 170"/>
                <a:gd name="T9" fmla="*/ 3 h 96"/>
                <a:gd name="T10" fmla="*/ 136 w 170"/>
                <a:gd name="T11" fmla="*/ 7 h 96"/>
                <a:gd name="T12" fmla="*/ 172 w 170"/>
                <a:gd name="T13" fmla="*/ 8 h 96"/>
                <a:gd name="T14" fmla="*/ 128 w 170"/>
                <a:gd name="T15" fmla="*/ 10 h 96"/>
                <a:gd name="T16" fmla="*/ 100 w 170"/>
                <a:gd name="T17" fmla="*/ 8 h 96"/>
                <a:gd name="T18" fmla="*/ 76 w 170"/>
                <a:gd name="T19" fmla="*/ 7 h 96"/>
                <a:gd name="T20" fmla="*/ 24 w 170"/>
                <a:gd name="T21" fmla="*/ 6 h 96"/>
                <a:gd name="T22" fmla="*/ 0 w 170"/>
                <a:gd name="T23" fmla="*/ 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96"/>
                <a:gd name="T38" fmla="*/ 170 w 170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96">
                  <a:moveTo>
                    <a:pt x="0" y="49"/>
                  </a:moveTo>
                  <a:cubicBezTo>
                    <a:pt x="5" y="33"/>
                    <a:pt x="12" y="30"/>
                    <a:pt x="28" y="25"/>
                  </a:cubicBezTo>
                  <a:cubicBezTo>
                    <a:pt x="20" y="0"/>
                    <a:pt x="42" y="16"/>
                    <a:pt x="56" y="21"/>
                  </a:cubicBezTo>
                  <a:cubicBezTo>
                    <a:pt x="56" y="21"/>
                    <a:pt x="77" y="6"/>
                    <a:pt x="80" y="9"/>
                  </a:cubicBezTo>
                  <a:cubicBezTo>
                    <a:pt x="85" y="14"/>
                    <a:pt x="71" y="23"/>
                    <a:pt x="64" y="25"/>
                  </a:cubicBezTo>
                  <a:cubicBezTo>
                    <a:pt x="82" y="37"/>
                    <a:pt x="103" y="42"/>
                    <a:pt x="124" y="49"/>
                  </a:cubicBezTo>
                  <a:cubicBezTo>
                    <a:pt x="136" y="53"/>
                    <a:pt x="160" y="65"/>
                    <a:pt x="160" y="65"/>
                  </a:cubicBezTo>
                  <a:cubicBezTo>
                    <a:pt x="170" y="96"/>
                    <a:pt x="134" y="83"/>
                    <a:pt x="116" y="77"/>
                  </a:cubicBezTo>
                  <a:cubicBezTo>
                    <a:pt x="109" y="57"/>
                    <a:pt x="116" y="66"/>
                    <a:pt x="88" y="57"/>
                  </a:cubicBezTo>
                  <a:cubicBezTo>
                    <a:pt x="84" y="56"/>
                    <a:pt x="76" y="53"/>
                    <a:pt x="76" y="53"/>
                  </a:cubicBezTo>
                  <a:cubicBezTo>
                    <a:pt x="57" y="34"/>
                    <a:pt x="53" y="37"/>
                    <a:pt x="24" y="41"/>
                  </a:cubicBezTo>
                  <a:cubicBezTo>
                    <a:pt x="9" y="51"/>
                    <a:pt x="17" y="49"/>
                    <a:pt x="0" y="49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0" name="Freeform 86" descr="75%"/>
            <p:cNvSpPr>
              <a:spLocks/>
            </p:cNvSpPr>
            <p:nvPr/>
          </p:nvSpPr>
          <p:spPr bwMode="ltGray">
            <a:xfrm>
              <a:off x="4867" y="460"/>
              <a:ext cx="138" cy="37"/>
            </a:xfrm>
            <a:custGeom>
              <a:avLst/>
              <a:gdLst>
                <a:gd name="T0" fmla="*/ 0 w 138"/>
                <a:gd name="T1" fmla="*/ 0 h 44"/>
                <a:gd name="T2" fmla="*/ 52 w 138"/>
                <a:gd name="T3" fmla="*/ 3 h 44"/>
                <a:gd name="T4" fmla="*/ 88 w 138"/>
                <a:gd name="T5" fmla="*/ 3 h 44"/>
                <a:gd name="T6" fmla="*/ 112 w 138"/>
                <a:gd name="T7" fmla="*/ 3 h 44"/>
                <a:gd name="T8" fmla="*/ 108 w 138"/>
                <a:gd name="T9" fmla="*/ 6 h 44"/>
                <a:gd name="T10" fmla="*/ 64 w 138"/>
                <a:gd name="T11" fmla="*/ 5 h 44"/>
                <a:gd name="T12" fmla="*/ 0 w 138"/>
                <a:gd name="T13" fmla="*/ 5 h 44"/>
                <a:gd name="T14" fmla="*/ 28 w 138"/>
                <a:gd name="T15" fmla="*/ 3 h 44"/>
                <a:gd name="T16" fmla="*/ 0 w 138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44"/>
                <a:gd name="T29" fmla="*/ 138 w 138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44">
                  <a:moveTo>
                    <a:pt x="0" y="0"/>
                  </a:moveTo>
                  <a:cubicBezTo>
                    <a:pt x="19" y="3"/>
                    <a:pt x="35" y="10"/>
                    <a:pt x="52" y="4"/>
                  </a:cubicBezTo>
                  <a:cubicBezTo>
                    <a:pt x="87" y="11"/>
                    <a:pt x="61" y="15"/>
                    <a:pt x="88" y="24"/>
                  </a:cubicBezTo>
                  <a:cubicBezTo>
                    <a:pt x="96" y="23"/>
                    <a:pt x="104" y="19"/>
                    <a:pt x="112" y="20"/>
                  </a:cubicBezTo>
                  <a:cubicBezTo>
                    <a:pt x="138" y="23"/>
                    <a:pt x="118" y="41"/>
                    <a:pt x="108" y="44"/>
                  </a:cubicBezTo>
                  <a:cubicBezTo>
                    <a:pt x="78" y="34"/>
                    <a:pt x="92" y="34"/>
                    <a:pt x="64" y="40"/>
                  </a:cubicBezTo>
                  <a:cubicBezTo>
                    <a:pt x="41" y="37"/>
                    <a:pt x="22" y="41"/>
                    <a:pt x="0" y="36"/>
                  </a:cubicBezTo>
                  <a:cubicBezTo>
                    <a:pt x="6" y="11"/>
                    <a:pt x="7" y="27"/>
                    <a:pt x="28" y="20"/>
                  </a:cubicBezTo>
                  <a:cubicBezTo>
                    <a:pt x="17" y="13"/>
                    <a:pt x="0" y="13"/>
                    <a:pt x="0" y="0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1" name="Freeform 87" descr="75%"/>
            <p:cNvSpPr>
              <a:spLocks/>
            </p:cNvSpPr>
            <p:nvPr/>
          </p:nvSpPr>
          <p:spPr bwMode="ltGray">
            <a:xfrm>
              <a:off x="4794" y="480"/>
              <a:ext cx="56" cy="34"/>
            </a:xfrm>
            <a:custGeom>
              <a:avLst/>
              <a:gdLst>
                <a:gd name="T0" fmla="*/ 17 w 57"/>
                <a:gd name="T1" fmla="*/ 2 h 42"/>
                <a:gd name="T2" fmla="*/ 28 w 57"/>
                <a:gd name="T3" fmla="*/ 2 h 42"/>
                <a:gd name="T4" fmla="*/ 17 w 57"/>
                <a:gd name="T5" fmla="*/ 2 h 42"/>
                <a:gd name="T6" fmla="*/ 0 60000 65536"/>
                <a:gd name="T7" fmla="*/ 0 60000 65536"/>
                <a:gd name="T8" fmla="*/ 0 60000 65536"/>
                <a:gd name="T9" fmla="*/ 0 w 57"/>
                <a:gd name="T10" fmla="*/ 0 h 42"/>
                <a:gd name="T11" fmla="*/ 57 w 57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42">
                  <a:moveTo>
                    <a:pt x="17" y="25"/>
                  </a:moveTo>
                  <a:cubicBezTo>
                    <a:pt x="0" y="0"/>
                    <a:pt x="21" y="9"/>
                    <a:pt x="37" y="13"/>
                  </a:cubicBezTo>
                  <a:cubicBezTo>
                    <a:pt x="57" y="42"/>
                    <a:pt x="30" y="25"/>
                    <a:pt x="17" y="25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2" name="Freeform 88" descr="75%"/>
            <p:cNvSpPr>
              <a:spLocks/>
            </p:cNvSpPr>
            <p:nvPr/>
          </p:nvSpPr>
          <p:spPr bwMode="ltGray">
            <a:xfrm>
              <a:off x="4757" y="375"/>
              <a:ext cx="37" cy="44"/>
            </a:xfrm>
            <a:custGeom>
              <a:avLst/>
              <a:gdLst>
                <a:gd name="T0" fmla="*/ 9 w 39"/>
                <a:gd name="T1" fmla="*/ 4 h 52"/>
                <a:gd name="T2" fmla="*/ 9 w 39"/>
                <a:gd name="T3" fmla="*/ 0 h 52"/>
                <a:gd name="T4" fmla="*/ 9 w 39"/>
                <a:gd name="T5" fmla="*/ 4 h 52"/>
                <a:gd name="T6" fmla="*/ 0 60000 65536"/>
                <a:gd name="T7" fmla="*/ 0 60000 65536"/>
                <a:gd name="T8" fmla="*/ 0 60000 65536"/>
                <a:gd name="T9" fmla="*/ 0 w 39"/>
                <a:gd name="T10" fmla="*/ 0 h 52"/>
                <a:gd name="T11" fmla="*/ 39 w 39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52">
                  <a:moveTo>
                    <a:pt x="19" y="32"/>
                  </a:moveTo>
                  <a:cubicBezTo>
                    <a:pt x="13" y="14"/>
                    <a:pt x="0" y="13"/>
                    <a:pt x="19" y="0"/>
                  </a:cubicBezTo>
                  <a:cubicBezTo>
                    <a:pt x="23" y="5"/>
                    <a:pt x="39" y="52"/>
                    <a:pt x="19" y="3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3" name="Freeform 89" descr="75%"/>
            <p:cNvSpPr>
              <a:spLocks/>
            </p:cNvSpPr>
            <p:nvPr/>
          </p:nvSpPr>
          <p:spPr bwMode="ltGray">
            <a:xfrm>
              <a:off x="5054" y="507"/>
              <a:ext cx="45" cy="66"/>
            </a:xfrm>
            <a:custGeom>
              <a:avLst/>
              <a:gdLst>
                <a:gd name="T0" fmla="*/ 4 w 44"/>
                <a:gd name="T1" fmla="*/ 2 h 80"/>
                <a:gd name="T2" fmla="*/ 20 w 44"/>
                <a:gd name="T3" fmla="*/ 3 h 80"/>
                <a:gd name="T4" fmla="*/ 36 w 44"/>
                <a:gd name="T5" fmla="*/ 5 h 80"/>
                <a:gd name="T6" fmla="*/ 48 w 44"/>
                <a:gd name="T7" fmla="*/ 6 h 80"/>
                <a:gd name="T8" fmla="*/ 36 w 44"/>
                <a:gd name="T9" fmla="*/ 7 h 80"/>
                <a:gd name="T10" fmla="*/ 0 w 44"/>
                <a:gd name="T11" fmla="*/ 2 h 80"/>
                <a:gd name="T12" fmla="*/ 4 w 44"/>
                <a:gd name="T13" fmla="*/ 2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80"/>
                <a:gd name="T23" fmla="*/ 44 w 44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80">
                  <a:moveTo>
                    <a:pt x="4" y="9"/>
                  </a:moveTo>
                  <a:cubicBezTo>
                    <a:pt x="9" y="17"/>
                    <a:pt x="18" y="24"/>
                    <a:pt x="20" y="33"/>
                  </a:cubicBezTo>
                  <a:cubicBezTo>
                    <a:pt x="21" y="38"/>
                    <a:pt x="21" y="45"/>
                    <a:pt x="24" y="49"/>
                  </a:cubicBezTo>
                  <a:cubicBezTo>
                    <a:pt x="27" y="52"/>
                    <a:pt x="32" y="52"/>
                    <a:pt x="36" y="53"/>
                  </a:cubicBezTo>
                  <a:cubicBezTo>
                    <a:pt x="41" y="68"/>
                    <a:pt x="44" y="80"/>
                    <a:pt x="24" y="73"/>
                  </a:cubicBezTo>
                  <a:cubicBezTo>
                    <a:pt x="19" y="55"/>
                    <a:pt x="11" y="37"/>
                    <a:pt x="0" y="21"/>
                  </a:cubicBezTo>
                  <a:cubicBezTo>
                    <a:pt x="4" y="4"/>
                    <a:pt x="4" y="0"/>
                    <a:pt x="4" y="9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4" name="Freeform 90" descr="75%"/>
            <p:cNvSpPr>
              <a:spLocks/>
            </p:cNvSpPr>
            <p:nvPr/>
          </p:nvSpPr>
          <p:spPr bwMode="ltGray">
            <a:xfrm>
              <a:off x="4260" y="6"/>
              <a:ext cx="480" cy="100"/>
            </a:xfrm>
            <a:custGeom>
              <a:avLst/>
              <a:gdLst>
                <a:gd name="T0" fmla="*/ 25526 w 323"/>
                <a:gd name="T1" fmla="*/ 286 h 64"/>
                <a:gd name="T2" fmla="*/ 26777 w 323"/>
                <a:gd name="T3" fmla="*/ 1705 h 64"/>
                <a:gd name="T4" fmla="*/ 27259 w 323"/>
                <a:gd name="T5" fmla="*/ 0 h 64"/>
                <a:gd name="T6" fmla="*/ 30781 w 323"/>
                <a:gd name="T7" fmla="*/ 0 h 64"/>
                <a:gd name="T8" fmla="*/ 33368 w 323"/>
                <a:gd name="T9" fmla="*/ 3669 h 64"/>
                <a:gd name="T10" fmla="*/ 36953 w 323"/>
                <a:gd name="T11" fmla="*/ 2152 h 64"/>
                <a:gd name="T12" fmla="*/ 36446 w 323"/>
                <a:gd name="T13" fmla="*/ 6055 h 64"/>
                <a:gd name="T14" fmla="*/ 34548 w 323"/>
                <a:gd name="T15" fmla="*/ 9705 h 64"/>
                <a:gd name="T16" fmla="*/ 34172 w 323"/>
                <a:gd name="T17" fmla="*/ 6055 h 64"/>
                <a:gd name="T18" fmla="*/ 33368 w 323"/>
                <a:gd name="T19" fmla="*/ 6503 h 64"/>
                <a:gd name="T20" fmla="*/ 32430 w 323"/>
                <a:gd name="T21" fmla="*/ 6055 h 64"/>
                <a:gd name="T22" fmla="*/ 30491 w 323"/>
                <a:gd name="T23" fmla="*/ 4502 h 64"/>
                <a:gd name="T24" fmla="*/ 26479 w 323"/>
                <a:gd name="T25" fmla="*/ 8000 h 64"/>
                <a:gd name="T26" fmla="*/ 23336 w 323"/>
                <a:gd name="T27" fmla="*/ 9367 h 64"/>
                <a:gd name="T28" fmla="*/ 24571 w 323"/>
                <a:gd name="T29" fmla="*/ 12050 h 64"/>
                <a:gd name="T30" fmla="*/ 21823 w 323"/>
                <a:gd name="T31" fmla="*/ 13250 h 64"/>
                <a:gd name="T32" fmla="*/ 19567 w 323"/>
                <a:gd name="T33" fmla="*/ 12825 h 64"/>
                <a:gd name="T34" fmla="*/ 20518 w 323"/>
                <a:gd name="T35" fmla="*/ 12050 h 64"/>
                <a:gd name="T36" fmla="*/ 19787 w 323"/>
                <a:gd name="T37" fmla="*/ 8411 h 64"/>
                <a:gd name="T38" fmla="*/ 19567 w 323"/>
                <a:gd name="T39" fmla="*/ 6503 h 64"/>
                <a:gd name="T40" fmla="*/ 18343 w 323"/>
                <a:gd name="T41" fmla="*/ 4814 h 64"/>
                <a:gd name="T42" fmla="*/ 16503 w 323"/>
                <a:gd name="T43" fmla="*/ 5733 h 64"/>
                <a:gd name="T44" fmla="*/ 15552 w 323"/>
                <a:gd name="T45" fmla="*/ 5733 h 64"/>
                <a:gd name="T46" fmla="*/ 14286 w 323"/>
                <a:gd name="T47" fmla="*/ 5253 h 64"/>
                <a:gd name="T48" fmla="*/ 9613 w 323"/>
                <a:gd name="T49" fmla="*/ 447 h 64"/>
                <a:gd name="T50" fmla="*/ 6892 w 323"/>
                <a:gd name="T51" fmla="*/ 2948 h 64"/>
                <a:gd name="T52" fmla="*/ 1 w 323"/>
                <a:gd name="T53" fmla="*/ 0 h 64"/>
                <a:gd name="T54" fmla="*/ 25526 w 323"/>
                <a:gd name="T55" fmla="*/ 286 h 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3"/>
                <a:gd name="T85" fmla="*/ 0 h 64"/>
                <a:gd name="T86" fmla="*/ 323 w 323"/>
                <a:gd name="T87" fmla="*/ 64 h 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3" h="64">
                  <a:moveTo>
                    <a:pt x="220" y="1"/>
                  </a:moveTo>
                  <a:cubicBezTo>
                    <a:pt x="215" y="12"/>
                    <a:pt x="225" y="17"/>
                    <a:pt x="231" y="8"/>
                  </a:cubicBezTo>
                  <a:cubicBezTo>
                    <a:pt x="235" y="0"/>
                    <a:pt x="229" y="7"/>
                    <a:pt x="235" y="0"/>
                  </a:cubicBezTo>
                  <a:lnTo>
                    <a:pt x="265" y="0"/>
                  </a:lnTo>
                  <a:cubicBezTo>
                    <a:pt x="277" y="6"/>
                    <a:pt x="276" y="11"/>
                    <a:pt x="287" y="17"/>
                  </a:cubicBezTo>
                  <a:cubicBezTo>
                    <a:pt x="308" y="11"/>
                    <a:pt x="293" y="7"/>
                    <a:pt x="319" y="10"/>
                  </a:cubicBezTo>
                  <a:cubicBezTo>
                    <a:pt x="323" y="19"/>
                    <a:pt x="321" y="22"/>
                    <a:pt x="314" y="29"/>
                  </a:cubicBezTo>
                  <a:cubicBezTo>
                    <a:pt x="312" y="39"/>
                    <a:pt x="313" y="50"/>
                    <a:pt x="298" y="46"/>
                  </a:cubicBezTo>
                  <a:cubicBezTo>
                    <a:pt x="297" y="40"/>
                    <a:pt x="298" y="34"/>
                    <a:pt x="295" y="29"/>
                  </a:cubicBezTo>
                  <a:cubicBezTo>
                    <a:pt x="294" y="27"/>
                    <a:pt x="290" y="31"/>
                    <a:pt x="287" y="31"/>
                  </a:cubicBezTo>
                  <a:cubicBezTo>
                    <a:pt x="284" y="31"/>
                    <a:pt x="282" y="30"/>
                    <a:pt x="279" y="29"/>
                  </a:cubicBezTo>
                  <a:cubicBezTo>
                    <a:pt x="274" y="27"/>
                    <a:pt x="263" y="21"/>
                    <a:pt x="263" y="21"/>
                  </a:cubicBezTo>
                  <a:cubicBezTo>
                    <a:pt x="249" y="23"/>
                    <a:pt x="241" y="31"/>
                    <a:pt x="228" y="38"/>
                  </a:cubicBezTo>
                  <a:cubicBezTo>
                    <a:pt x="220" y="41"/>
                    <a:pt x="209" y="42"/>
                    <a:pt x="201" y="44"/>
                  </a:cubicBezTo>
                  <a:cubicBezTo>
                    <a:pt x="193" y="54"/>
                    <a:pt x="200" y="53"/>
                    <a:pt x="212" y="57"/>
                  </a:cubicBezTo>
                  <a:cubicBezTo>
                    <a:pt x="200" y="62"/>
                    <a:pt x="199" y="57"/>
                    <a:pt x="188" y="63"/>
                  </a:cubicBezTo>
                  <a:cubicBezTo>
                    <a:pt x="181" y="62"/>
                    <a:pt x="174" y="64"/>
                    <a:pt x="169" y="61"/>
                  </a:cubicBezTo>
                  <a:cubicBezTo>
                    <a:pt x="166" y="59"/>
                    <a:pt x="175" y="59"/>
                    <a:pt x="177" y="57"/>
                  </a:cubicBezTo>
                  <a:cubicBezTo>
                    <a:pt x="181" y="48"/>
                    <a:pt x="149" y="28"/>
                    <a:pt x="171" y="40"/>
                  </a:cubicBezTo>
                  <a:cubicBezTo>
                    <a:pt x="184" y="55"/>
                    <a:pt x="184" y="36"/>
                    <a:pt x="169" y="31"/>
                  </a:cubicBezTo>
                  <a:cubicBezTo>
                    <a:pt x="167" y="27"/>
                    <a:pt x="167" y="22"/>
                    <a:pt x="158" y="23"/>
                  </a:cubicBezTo>
                  <a:cubicBezTo>
                    <a:pt x="153" y="23"/>
                    <a:pt x="142" y="27"/>
                    <a:pt x="142" y="27"/>
                  </a:cubicBezTo>
                  <a:cubicBezTo>
                    <a:pt x="136" y="39"/>
                    <a:pt x="143" y="31"/>
                    <a:pt x="134" y="27"/>
                  </a:cubicBezTo>
                  <a:cubicBezTo>
                    <a:pt x="130" y="25"/>
                    <a:pt x="126" y="25"/>
                    <a:pt x="123" y="25"/>
                  </a:cubicBezTo>
                  <a:cubicBezTo>
                    <a:pt x="117" y="11"/>
                    <a:pt x="100" y="6"/>
                    <a:pt x="83" y="2"/>
                  </a:cubicBezTo>
                  <a:cubicBezTo>
                    <a:pt x="70" y="4"/>
                    <a:pt x="69" y="9"/>
                    <a:pt x="59" y="14"/>
                  </a:cubicBezTo>
                  <a:cubicBezTo>
                    <a:pt x="45" y="14"/>
                    <a:pt x="0" y="12"/>
                    <a:pt x="1" y="0"/>
                  </a:cubicBezTo>
                  <a:lnTo>
                    <a:pt x="220" y="1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5" name="Freeform 91" descr="75%"/>
            <p:cNvSpPr>
              <a:spLocks/>
            </p:cNvSpPr>
            <p:nvPr/>
          </p:nvSpPr>
          <p:spPr bwMode="ltGray">
            <a:xfrm>
              <a:off x="3835" y="3"/>
              <a:ext cx="446" cy="49"/>
            </a:xfrm>
            <a:custGeom>
              <a:avLst/>
              <a:gdLst>
                <a:gd name="T0" fmla="*/ 12247 w 300"/>
                <a:gd name="T1" fmla="*/ 7516 h 31"/>
                <a:gd name="T2" fmla="*/ 3565 w 300"/>
                <a:gd name="T3" fmla="*/ 324 h 31"/>
                <a:gd name="T4" fmla="*/ 33236 w 300"/>
                <a:gd name="T5" fmla="*/ 0 h 31"/>
                <a:gd name="T6" fmla="*/ 34473 w 300"/>
                <a:gd name="T7" fmla="*/ 3400 h 31"/>
                <a:gd name="T8" fmla="*/ 30752 w 300"/>
                <a:gd name="T9" fmla="*/ 3895 h 31"/>
                <a:gd name="T10" fmla="*/ 12247 w 300"/>
                <a:gd name="T11" fmla="*/ 75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31"/>
                <a:gd name="T20" fmla="*/ 300 w 300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31">
                  <a:moveTo>
                    <a:pt x="105" y="31"/>
                  </a:moveTo>
                  <a:cubicBezTo>
                    <a:pt x="83" y="19"/>
                    <a:pt x="0" y="6"/>
                    <a:pt x="30" y="1"/>
                  </a:cubicBezTo>
                  <a:lnTo>
                    <a:pt x="285" y="0"/>
                  </a:lnTo>
                  <a:cubicBezTo>
                    <a:pt x="296" y="4"/>
                    <a:pt x="300" y="5"/>
                    <a:pt x="296" y="14"/>
                  </a:cubicBezTo>
                  <a:cubicBezTo>
                    <a:pt x="285" y="11"/>
                    <a:pt x="276" y="16"/>
                    <a:pt x="264" y="16"/>
                  </a:cubicBezTo>
                  <a:lnTo>
                    <a:pt x="105" y="31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6" name="Freeform 92" descr="75%"/>
            <p:cNvSpPr>
              <a:spLocks/>
            </p:cNvSpPr>
            <p:nvPr/>
          </p:nvSpPr>
          <p:spPr bwMode="ltGray">
            <a:xfrm>
              <a:off x="2853" y="74"/>
              <a:ext cx="42" cy="25"/>
            </a:xfrm>
            <a:custGeom>
              <a:avLst/>
              <a:gdLst>
                <a:gd name="T0" fmla="*/ 0 w 41"/>
                <a:gd name="T1" fmla="*/ 4 h 29"/>
                <a:gd name="T2" fmla="*/ 12 w 41"/>
                <a:gd name="T3" fmla="*/ 5 h 29"/>
                <a:gd name="T4" fmla="*/ 0 w 41"/>
                <a:gd name="T5" fmla="*/ 4 h 29"/>
                <a:gd name="T6" fmla="*/ 0 60000 65536"/>
                <a:gd name="T7" fmla="*/ 0 60000 65536"/>
                <a:gd name="T8" fmla="*/ 0 60000 65536"/>
                <a:gd name="T9" fmla="*/ 0 w 41"/>
                <a:gd name="T10" fmla="*/ 0 h 29"/>
                <a:gd name="T11" fmla="*/ 41 w 4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9">
                  <a:moveTo>
                    <a:pt x="0" y="25"/>
                  </a:moveTo>
                  <a:cubicBezTo>
                    <a:pt x="10" y="11"/>
                    <a:pt x="41" y="0"/>
                    <a:pt x="12" y="29"/>
                  </a:cubicBezTo>
                  <a:cubicBezTo>
                    <a:pt x="8" y="28"/>
                    <a:pt x="0" y="25"/>
                    <a:pt x="0" y="25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7" name="Freeform 93" descr="75%"/>
            <p:cNvSpPr>
              <a:spLocks/>
            </p:cNvSpPr>
            <p:nvPr/>
          </p:nvSpPr>
          <p:spPr bwMode="ltGray">
            <a:xfrm>
              <a:off x="1704" y="3"/>
              <a:ext cx="1022" cy="372"/>
            </a:xfrm>
            <a:custGeom>
              <a:avLst/>
              <a:gdLst>
                <a:gd name="T0" fmla="*/ 2007979 w 436"/>
                <a:gd name="T1" fmla="*/ 37423 h 152"/>
                <a:gd name="T2" fmla="*/ 11997859 w 436"/>
                <a:gd name="T3" fmla="*/ 0 h 152"/>
                <a:gd name="T4" fmla="*/ 11442707 w 436"/>
                <a:gd name="T5" fmla="*/ 2488109 h 152"/>
                <a:gd name="T6" fmla="*/ 10927826 w 436"/>
                <a:gd name="T7" fmla="*/ 3131249 h 152"/>
                <a:gd name="T8" fmla="*/ 10786658 w 436"/>
                <a:gd name="T9" fmla="*/ 3222543 h 152"/>
                <a:gd name="T10" fmla="*/ 10316210 w 436"/>
                <a:gd name="T11" fmla="*/ 3377236 h 152"/>
                <a:gd name="T12" fmla="*/ 9929754 w 436"/>
                <a:gd name="T13" fmla="*/ 4054183 h 152"/>
                <a:gd name="T14" fmla="*/ 9966190 w 436"/>
                <a:gd name="T15" fmla="*/ 4563605 h 152"/>
                <a:gd name="T16" fmla="*/ 10010998 w 436"/>
                <a:gd name="T17" fmla="*/ 4942195 h 152"/>
                <a:gd name="T18" fmla="*/ 10071221 w 436"/>
                <a:gd name="T19" fmla="*/ 5225254 h 152"/>
                <a:gd name="T20" fmla="*/ 9966190 w 436"/>
                <a:gd name="T21" fmla="*/ 5641272 h 152"/>
                <a:gd name="T22" fmla="*/ 9660975 w 436"/>
                <a:gd name="T23" fmla="*/ 5549687 h 152"/>
                <a:gd name="T24" fmla="*/ 9414992 w 436"/>
                <a:gd name="T25" fmla="*/ 5958843 h 152"/>
                <a:gd name="T26" fmla="*/ 9545208 w 436"/>
                <a:gd name="T27" fmla="*/ 4847027 h 152"/>
                <a:gd name="T28" fmla="*/ 9295563 w 436"/>
                <a:gd name="T29" fmla="*/ 4624202 h 152"/>
                <a:gd name="T30" fmla="*/ 9459674 w 436"/>
                <a:gd name="T31" fmla="*/ 4302762 h 152"/>
                <a:gd name="T32" fmla="*/ 9414992 w 436"/>
                <a:gd name="T33" fmla="*/ 4117139 h 152"/>
                <a:gd name="T34" fmla="*/ 8804075 w 436"/>
                <a:gd name="T35" fmla="*/ 4340143 h 152"/>
                <a:gd name="T36" fmla="*/ 8723145 w 436"/>
                <a:gd name="T37" fmla="*/ 3924159 h 152"/>
                <a:gd name="T38" fmla="*/ 8167140 w 436"/>
                <a:gd name="T39" fmla="*/ 4340143 h 152"/>
                <a:gd name="T40" fmla="*/ 8804075 w 436"/>
                <a:gd name="T41" fmla="*/ 4756585 h 152"/>
                <a:gd name="T42" fmla="*/ 8394234 w 436"/>
                <a:gd name="T43" fmla="*/ 5395239 h 152"/>
                <a:gd name="T44" fmla="*/ 8558453 w 436"/>
                <a:gd name="T45" fmla="*/ 5810988 h 152"/>
                <a:gd name="T46" fmla="*/ 8662903 w 436"/>
                <a:gd name="T47" fmla="*/ 6374856 h 152"/>
                <a:gd name="T48" fmla="*/ 8498858 w 436"/>
                <a:gd name="T49" fmla="*/ 6413304 h 152"/>
                <a:gd name="T50" fmla="*/ 8637222 w 436"/>
                <a:gd name="T51" fmla="*/ 6637170 h 152"/>
                <a:gd name="T52" fmla="*/ 8453464 w 436"/>
                <a:gd name="T53" fmla="*/ 7014299 h 152"/>
                <a:gd name="T54" fmla="*/ 0 w 436"/>
                <a:gd name="T55" fmla="*/ 6883458 h 152"/>
                <a:gd name="T56" fmla="*/ 2007979 w 436"/>
                <a:gd name="T57" fmla="*/ 37423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"/>
                <a:gd name="T88" fmla="*/ 0 h 152"/>
                <a:gd name="T89" fmla="*/ 436 w 43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" h="152">
                  <a:moveTo>
                    <a:pt x="73" y="1"/>
                  </a:moveTo>
                  <a:lnTo>
                    <a:pt x="436" y="0"/>
                  </a:lnTo>
                  <a:cubicBezTo>
                    <a:pt x="430" y="15"/>
                    <a:pt x="429" y="42"/>
                    <a:pt x="416" y="54"/>
                  </a:cubicBezTo>
                  <a:cubicBezTo>
                    <a:pt x="410" y="60"/>
                    <a:pt x="405" y="63"/>
                    <a:pt x="397" y="68"/>
                  </a:cubicBezTo>
                  <a:cubicBezTo>
                    <a:pt x="396" y="69"/>
                    <a:pt x="392" y="70"/>
                    <a:pt x="392" y="70"/>
                  </a:cubicBezTo>
                  <a:cubicBezTo>
                    <a:pt x="377" y="63"/>
                    <a:pt x="385" y="68"/>
                    <a:pt x="375" y="73"/>
                  </a:cubicBezTo>
                  <a:cubicBezTo>
                    <a:pt x="371" y="82"/>
                    <a:pt x="371" y="83"/>
                    <a:pt x="361" y="88"/>
                  </a:cubicBezTo>
                  <a:cubicBezTo>
                    <a:pt x="359" y="92"/>
                    <a:pt x="364" y="93"/>
                    <a:pt x="362" y="99"/>
                  </a:cubicBezTo>
                  <a:cubicBezTo>
                    <a:pt x="363" y="102"/>
                    <a:pt x="364" y="105"/>
                    <a:pt x="364" y="107"/>
                  </a:cubicBezTo>
                  <a:cubicBezTo>
                    <a:pt x="365" y="109"/>
                    <a:pt x="366" y="111"/>
                    <a:pt x="366" y="113"/>
                  </a:cubicBezTo>
                  <a:cubicBezTo>
                    <a:pt x="365" y="115"/>
                    <a:pt x="364" y="120"/>
                    <a:pt x="362" y="122"/>
                  </a:cubicBezTo>
                  <a:cubicBezTo>
                    <a:pt x="359" y="123"/>
                    <a:pt x="354" y="119"/>
                    <a:pt x="351" y="120"/>
                  </a:cubicBezTo>
                  <a:cubicBezTo>
                    <a:pt x="347" y="129"/>
                    <a:pt x="352" y="127"/>
                    <a:pt x="342" y="129"/>
                  </a:cubicBezTo>
                  <a:cubicBezTo>
                    <a:pt x="340" y="123"/>
                    <a:pt x="345" y="111"/>
                    <a:pt x="347" y="105"/>
                  </a:cubicBezTo>
                  <a:cubicBezTo>
                    <a:pt x="347" y="100"/>
                    <a:pt x="338" y="102"/>
                    <a:pt x="338" y="100"/>
                  </a:cubicBezTo>
                  <a:cubicBezTo>
                    <a:pt x="338" y="98"/>
                    <a:pt x="344" y="95"/>
                    <a:pt x="344" y="93"/>
                  </a:cubicBezTo>
                  <a:cubicBezTo>
                    <a:pt x="344" y="92"/>
                    <a:pt x="344" y="89"/>
                    <a:pt x="342" y="89"/>
                  </a:cubicBezTo>
                  <a:cubicBezTo>
                    <a:pt x="339" y="89"/>
                    <a:pt x="324" y="94"/>
                    <a:pt x="320" y="94"/>
                  </a:cubicBezTo>
                  <a:cubicBezTo>
                    <a:pt x="317" y="86"/>
                    <a:pt x="328" y="88"/>
                    <a:pt x="317" y="85"/>
                  </a:cubicBezTo>
                  <a:cubicBezTo>
                    <a:pt x="311" y="91"/>
                    <a:pt x="306" y="93"/>
                    <a:pt x="297" y="94"/>
                  </a:cubicBezTo>
                  <a:cubicBezTo>
                    <a:pt x="300" y="104"/>
                    <a:pt x="307" y="101"/>
                    <a:pt x="320" y="103"/>
                  </a:cubicBezTo>
                  <a:cubicBezTo>
                    <a:pt x="318" y="109"/>
                    <a:pt x="311" y="111"/>
                    <a:pt x="305" y="117"/>
                  </a:cubicBezTo>
                  <a:lnTo>
                    <a:pt x="311" y="126"/>
                  </a:lnTo>
                  <a:lnTo>
                    <a:pt x="315" y="138"/>
                  </a:lnTo>
                  <a:lnTo>
                    <a:pt x="309" y="139"/>
                  </a:lnTo>
                  <a:lnTo>
                    <a:pt x="314" y="144"/>
                  </a:lnTo>
                  <a:lnTo>
                    <a:pt x="307" y="152"/>
                  </a:lnTo>
                  <a:lnTo>
                    <a:pt x="0" y="149"/>
                  </a:lnTo>
                  <a:lnTo>
                    <a:pt x="73" y="1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8" name="Freeform 94" descr="75%"/>
            <p:cNvSpPr>
              <a:spLocks/>
            </p:cNvSpPr>
            <p:nvPr/>
          </p:nvSpPr>
          <p:spPr bwMode="ltGray">
            <a:xfrm>
              <a:off x="2729" y="-9"/>
              <a:ext cx="47" cy="134"/>
            </a:xfrm>
            <a:custGeom>
              <a:avLst/>
              <a:gdLst>
                <a:gd name="T0" fmla="*/ 5 w 47"/>
                <a:gd name="T1" fmla="*/ 12 h 165"/>
                <a:gd name="T2" fmla="*/ 15 w 47"/>
                <a:gd name="T3" fmla="*/ 9 h 165"/>
                <a:gd name="T4" fmla="*/ 17 w 47"/>
                <a:gd name="T5" fmla="*/ 5 h 165"/>
                <a:gd name="T6" fmla="*/ 11 w 47"/>
                <a:gd name="T7" fmla="*/ 3 h 165"/>
                <a:gd name="T8" fmla="*/ 17 w 47"/>
                <a:gd name="T9" fmla="*/ 2 h 165"/>
                <a:gd name="T10" fmla="*/ 21 w 47"/>
                <a:gd name="T11" fmla="*/ 0 h 165"/>
                <a:gd name="T12" fmla="*/ 31 w 47"/>
                <a:gd name="T13" fmla="*/ 2 h 165"/>
                <a:gd name="T14" fmla="*/ 47 w 47"/>
                <a:gd name="T15" fmla="*/ 8 h 165"/>
                <a:gd name="T16" fmla="*/ 31 w 47"/>
                <a:gd name="T17" fmla="*/ 9 h 165"/>
                <a:gd name="T18" fmla="*/ 23 w 47"/>
                <a:gd name="T19" fmla="*/ 10 h 165"/>
                <a:gd name="T20" fmla="*/ 21 w 47"/>
                <a:gd name="T21" fmla="*/ 11 h 165"/>
                <a:gd name="T22" fmla="*/ 27 w 47"/>
                <a:gd name="T23" fmla="*/ 11 h 165"/>
                <a:gd name="T24" fmla="*/ 31 w 47"/>
                <a:gd name="T25" fmla="*/ 12 h 165"/>
                <a:gd name="T26" fmla="*/ 13 w 47"/>
                <a:gd name="T27" fmla="*/ 12 h 165"/>
                <a:gd name="T28" fmla="*/ 7 w 47"/>
                <a:gd name="T29" fmla="*/ 12 h 165"/>
                <a:gd name="T30" fmla="*/ 3 w 47"/>
                <a:gd name="T31" fmla="*/ 12 h 165"/>
                <a:gd name="T32" fmla="*/ 5 w 47"/>
                <a:gd name="T33" fmla="*/ 12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65"/>
                <a:gd name="T53" fmla="*/ 47 w 47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65">
                  <a:moveTo>
                    <a:pt x="5" y="156"/>
                  </a:moveTo>
                  <a:cubicBezTo>
                    <a:pt x="0" y="141"/>
                    <a:pt x="1" y="118"/>
                    <a:pt x="15" y="108"/>
                  </a:cubicBezTo>
                  <a:cubicBezTo>
                    <a:pt x="16" y="95"/>
                    <a:pt x="17" y="81"/>
                    <a:pt x="17" y="68"/>
                  </a:cubicBezTo>
                  <a:cubicBezTo>
                    <a:pt x="17" y="58"/>
                    <a:pt x="11" y="40"/>
                    <a:pt x="11" y="40"/>
                  </a:cubicBezTo>
                  <a:cubicBezTo>
                    <a:pt x="14" y="20"/>
                    <a:pt x="11" y="29"/>
                    <a:pt x="17" y="12"/>
                  </a:cubicBezTo>
                  <a:cubicBezTo>
                    <a:pt x="18" y="8"/>
                    <a:pt x="21" y="0"/>
                    <a:pt x="21" y="0"/>
                  </a:cubicBezTo>
                  <a:cubicBezTo>
                    <a:pt x="38" y="6"/>
                    <a:pt x="33" y="7"/>
                    <a:pt x="31" y="30"/>
                  </a:cubicBezTo>
                  <a:cubicBezTo>
                    <a:pt x="38" y="52"/>
                    <a:pt x="40" y="76"/>
                    <a:pt x="47" y="98"/>
                  </a:cubicBezTo>
                  <a:cubicBezTo>
                    <a:pt x="44" y="116"/>
                    <a:pt x="45" y="113"/>
                    <a:pt x="31" y="108"/>
                  </a:cubicBezTo>
                  <a:cubicBezTo>
                    <a:pt x="25" y="118"/>
                    <a:pt x="28" y="112"/>
                    <a:pt x="23" y="126"/>
                  </a:cubicBezTo>
                  <a:cubicBezTo>
                    <a:pt x="22" y="128"/>
                    <a:pt x="21" y="132"/>
                    <a:pt x="21" y="132"/>
                  </a:cubicBezTo>
                  <a:cubicBezTo>
                    <a:pt x="23" y="133"/>
                    <a:pt x="26" y="132"/>
                    <a:pt x="27" y="134"/>
                  </a:cubicBezTo>
                  <a:cubicBezTo>
                    <a:pt x="29" y="137"/>
                    <a:pt x="31" y="146"/>
                    <a:pt x="31" y="146"/>
                  </a:cubicBezTo>
                  <a:cubicBezTo>
                    <a:pt x="27" y="165"/>
                    <a:pt x="23" y="155"/>
                    <a:pt x="13" y="148"/>
                  </a:cubicBezTo>
                  <a:cubicBezTo>
                    <a:pt x="11" y="152"/>
                    <a:pt x="11" y="160"/>
                    <a:pt x="7" y="160"/>
                  </a:cubicBezTo>
                  <a:cubicBezTo>
                    <a:pt x="5" y="160"/>
                    <a:pt x="4" y="156"/>
                    <a:pt x="3" y="154"/>
                  </a:cubicBezTo>
                  <a:cubicBezTo>
                    <a:pt x="3" y="153"/>
                    <a:pt x="4" y="155"/>
                    <a:pt x="5" y="156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09" name="Freeform 95" descr="75%"/>
            <p:cNvSpPr>
              <a:spLocks/>
            </p:cNvSpPr>
            <p:nvPr/>
          </p:nvSpPr>
          <p:spPr bwMode="ltGray">
            <a:xfrm>
              <a:off x="2701" y="103"/>
              <a:ext cx="138" cy="84"/>
            </a:xfrm>
            <a:custGeom>
              <a:avLst/>
              <a:gdLst>
                <a:gd name="T0" fmla="*/ 26 w 138"/>
                <a:gd name="T1" fmla="*/ 6 h 103"/>
                <a:gd name="T2" fmla="*/ 30 w 138"/>
                <a:gd name="T3" fmla="*/ 4 h 103"/>
                <a:gd name="T4" fmla="*/ 50 w 138"/>
                <a:gd name="T5" fmla="*/ 3 h 103"/>
                <a:gd name="T6" fmla="*/ 54 w 138"/>
                <a:gd name="T7" fmla="*/ 4 h 103"/>
                <a:gd name="T8" fmla="*/ 66 w 138"/>
                <a:gd name="T9" fmla="*/ 5 h 103"/>
                <a:gd name="T10" fmla="*/ 80 w 138"/>
                <a:gd name="T11" fmla="*/ 5 h 103"/>
                <a:gd name="T12" fmla="*/ 116 w 138"/>
                <a:gd name="T13" fmla="*/ 3 h 103"/>
                <a:gd name="T14" fmla="*/ 130 w 138"/>
                <a:gd name="T15" fmla="*/ 2 h 103"/>
                <a:gd name="T16" fmla="*/ 138 w 138"/>
                <a:gd name="T17" fmla="*/ 2 h 103"/>
                <a:gd name="T18" fmla="*/ 106 w 138"/>
                <a:gd name="T19" fmla="*/ 5 h 103"/>
                <a:gd name="T20" fmla="*/ 84 w 138"/>
                <a:gd name="T21" fmla="*/ 6 h 103"/>
                <a:gd name="T22" fmla="*/ 66 w 138"/>
                <a:gd name="T23" fmla="*/ 7 h 103"/>
                <a:gd name="T24" fmla="*/ 48 w 138"/>
                <a:gd name="T25" fmla="*/ 9 h 103"/>
                <a:gd name="T26" fmla="*/ 26 w 138"/>
                <a:gd name="T27" fmla="*/ 8 h 103"/>
                <a:gd name="T28" fmla="*/ 20 w 138"/>
                <a:gd name="T29" fmla="*/ 7 h 103"/>
                <a:gd name="T30" fmla="*/ 22 w 138"/>
                <a:gd name="T31" fmla="*/ 8 h 103"/>
                <a:gd name="T32" fmla="*/ 0 w 138"/>
                <a:gd name="T33" fmla="*/ 8 h 103"/>
                <a:gd name="T34" fmla="*/ 10 w 138"/>
                <a:gd name="T35" fmla="*/ 7 h 103"/>
                <a:gd name="T36" fmla="*/ 26 w 138"/>
                <a:gd name="T37" fmla="*/ 6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103"/>
                <a:gd name="T59" fmla="*/ 138 w 138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103">
                  <a:moveTo>
                    <a:pt x="26" y="61"/>
                  </a:moveTo>
                  <a:cubicBezTo>
                    <a:pt x="29" y="53"/>
                    <a:pt x="33" y="51"/>
                    <a:pt x="30" y="43"/>
                  </a:cubicBezTo>
                  <a:cubicBezTo>
                    <a:pt x="33" y="27"/>
                    <a:pt x="37" y="24"/>
                    <a:pt x="50" y="33"/>
                  </a:cubicBezTo>
                  <a:cubicBezTo>
                    <a:pt x="51" y="37"/>
                    <a:pt x="53" y="41"/>
                    <a:pt x="54" y="45"/>
                  </a:cubicBezTo>
                  <a:cubicBezTo>
                    <a:pt x="55" y="49"/>
                    <a:pt x="66" y="49"/>
                    <a:pt x="66" y="49"/>
                  </a:cubicBezTo>
                  <a:cubicBezTo>
                    <a:pt x="75" y="43"/>
                    <a:pt x="77" y="45"/>
                    <a:pt x="80" y="55"/>
                  </a:cubicBezTo>
                  <a:cubicBezTo>
                    <a:pt x="92" y="47"/>
                    <a:pt x="101" y="37"/>
                    <a:pt x="116" y="33"/>
                  </a:cubicBezTo>
                  <a:cubicBezTo>
                    <a:pt x="125" y="19"/>
                    <a:pt x="120" y="24"/>
                    <a:pt x="130" y="17"/>
                  </a:cubicBezTo>
                  <a:cubicBezTo>
                    <a:pt x="134" y="11"/>
                    <a:pt x="134" y="0"/>
                    <a:pt x="138" y="11"/>
                  </a:cubicBezTo>
                  <a:cubicBezTo>
                    <a:pt x="135" y="31"/>
                    <a:pt x="126" y="45"/>
                    <a:pt x="106" y="49"/>
                  </a:cubicBezTo>
                  <a:cubicBezTo>
                    <a:pt x="97" y="55"/>
                    <a:pt x="93" y="61"/>
                    <a:pt x="84" y="67"/>
                  </a:cubicBezTo>
                  <a:cubicBezTo>
                    <a:pt x="80" y="79"/>
                    <a:pt x="79" y="79"/>
                    <a:pt x="66" y="81"/>
                  </a:cubicBezTo>
                  <a:cubicBezTo>
                    <a:pt x="60" y="90"/>
                    <a:pt x="57" y="97"/>
                    <a:pt x="48" y="103"/>
                  </a:cubicBezTo>
                  <a:cubicBezTo>
                    <a:pt x="42" y="94"/>
                    <a:pt x="37" y="93"/>
                    <a:pt x="26" y="89"/>
                  </a:cubicBezTo>
                  <a:cubicBezTo>
                    <a:pt x="24" y="88"/>
                    <a:pt x="20" y="87"/>
                    <a:pt x="20" y="87"/>
                  </a:cubicBezTo>
                  <a:cubicBezTo>
                    <a:pt x="10" y="90"/>
                    <a:pt x="14" y="94"/>
                    <a:pt x="22" y="97"/>
                  </a:cubicBezTo>
                  <a:cubicBezTo>
                    <a:pt x="14" y="103"/>
                    <a:pt x="9" y="100"/>
                    <a:pt x="0" y="97"/>
                  </a:cubicBezTo>
                  <a:cubicBezTo>
                    <a:pt x="2" y="87"/>
                    <a:pt x="1" y="82"/>
                    <a:pt x="10" y="79"/>
                  </a:cubicBezTo>
                  <a:cubicBezTo>
                    <a:pt x="15" y="63"/>
                    <a:pt x="14" y="69"/>
                    <a:pt x="26" y="61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0" name="Freeform 96" descr="75%"/>
            <p:cNvSpPr>
              <a:spLocks/>
            </p:cNvSpPr>
            <p:nvPr/>
          </p:nvSpPr>
          <p:spPr bwMode="ltGray">
            <a:xfrm>
              <a:off x="2553" y="182"/>
              <a:ext cx="187" cy="176"/>
            </a:xfrm>
            <a:custGeom>
              <a:avLst/>
              <a:gdLst>
                <a:gd name="T0" fmla="*/ 146 w 188"/>
                <a:gd name="T1" fmla="*/ 2 h 214"/>
                <a:gd name="T2" fmla="*/ 148 w 188"/>
                <a:gd name="T3" fmla="*/ 2 h 214"/>
                <a:gd name="T4" fmla="*/ 158 w 188"/>
                <a:gd name="T5" fmla="*/ 0 h 214"/>
                <a:gd name="T6" fmla="*/ 170 w 188"/>
                <a:gd name="T7" fmla="*/ 2 h 214"/>
                <a:gd name="T8" fmla="*/ 176 w 188"/>
                <a:gd name="T9" fmla="*/ 4 h 214"/>
                <a:gd name="T10" fmla="*/ 166 w 188"/>
                <a:gd name="T11" fmla="*/ 6 h 214"/>
                <a:gd name="T12" fmla="*/ 158 w 188"/>
                <a:gd name="T13" fmla="*/ 7 h 214"/>
                <a:gd name="T14" fmla="*/ 150 w 188"/>
                <a:gd name="T15" fmla="*/ 12 h 214"/>
                <a:gd name="T16" fmla="*/ 132 w 188"/>
                <a:gd name="T17" fmla="*/ 13 h 214"/>
                <a:gd name="T18" fmla="*/ 108 w 188"/>
                <a:gd name="T19" fmla="*/ 13 h 214"/>
                <a:gd name="T20" fmla="*/ 100 w 188"/>
                <a:gd name="T21" fmla="*/ 12 h 214"/>
                <a:gd name="T22" fmla="*/ 94 w 188"/>
                <a:gd name="T23" fmla="*/ 14 h 214"/>
                <a:gd name="T24" fmla="*/ 90 w 188"/>
                <a:gd name="T25" fmla="*/ 14 h 214"/>
                <a:gd name="T26" fmla="*/ 80 w 188"/>
                <a:gd name="T27" fmla="*/ 13 h 214"/>
                <a:gd name="T28" fmla="*/ 58 w 188"/>
                <a:gd name="T29" fmla="*/ 14 h 214"/>
                <a:gd name="T30" fmla="*/ 76 w 188"/>
                <a:gd name="T31" fmla="*/ 14 h 214"/>
                <a:gd name="T32" fmla="*/ 78 w 188"/>
                <a:gd name="T33" fmla="*/ 16 h 214"/>
                <a:gd name="T34" fmla="*/ 58 w 188"/>
                <a:gd name="T35" fmla="*/ 16 h 214"/>
                <a:gd name="T36" fmla="*/ 34 w 188"/>
                <a:gd name="T37" fmla="*/ 16 h 214"/>
                <a:gd name="T38" fmla="*/ 36 w 188"/>
                <a:gd name="T39" fmla="*/ 14 h 214"/>
                <a:gd name="T40" fmla="*/ 46 w 188"/>
                <a:gd name="T41" fmla="*/ 14 h 214"/>
                <a:gd name="T42" fmla="*/ 34 w 188"/>
                <a:gd name="T43" fmla="*/ 14 h 214"/>
                <a:gd name="T44" fmla="*/ 26 w 188"/>
                <a:gd name="T45" fmla="*/ 16 h 214"/>
                <a:gd name="T46" fmla="*/ 30 w 188"/>
                <a:gd name="T47" fmla="*/ 17 h 214"/>
                <a:gd name="T48" fmla="*/ 14 w 188"/>
                <a:gd name="T49" fmla="*/ 20 h 214"/>
                <a:gd name="T50" fmla="*/ 0 w 188"/>
                <a:gd name="T51" fmla="*/ 21 h 214"/>
                <a:gd name="T52" fmla="*/ 8 w 188"/>
                <a:gd name="T53" fmla="*/ 17 h 214"/>
                <a:gd name="T54" fmla="*/ 0 w 188"/>
                <a:gd name="T55" fmla="*/ 16 h 214"/>
                <a:gd name="T56" fmla="*/ 14 w 188"/>
                <a:gd name="T57" fmla="*/ 14 h 214"/>
                <a:gd name="T58" fmla="*/ 32 w 188"/>
                <a:gd name="T59" fmla="*/ 13 h 214"/>
                <a:gd name="T60" fmla="*/ 44 w 188"/>
                <a:gd name="T61" fmla="*/ 12 h 214"/>
                <a:gd name="T62" fmla="*/ 72 w 188"/>
                <a:gd name="T63" fmla="*/ 12 h 214"/>
                <a:gd name="T64" fmla="*/ 84 w 188"/>
                <a:gd name="T65" fmla="*/ 11 h 214"/>
                <a:gd name="T66" fmla="*/ 102 w 188"/>
                <a:gd name="T67" fmla="*/ 8 h 214"/>
                <a:gd name="T68" fmla="*/ 108 w 188"/>
                <a:gd name="T69" fmla="*/ 9 h 214"/>
                <a:gd name="T70" fmla="*/ 120 w 188"/>
                <a:gd name="T71" fmla="*/ 7 h 214"/>
                <a:gd name="T72" fmla="*/ 138 w 188"/>
                <a:gd name="T73" fmla="*/ 6 h 214"/>
                <a:gd name="T74" fmla="*/ 142 w 188"/>
                <a:gd name="T75" fmla="*/ 4 h 214"/>
                <a:gd name="T76" fmla="*/ 136 w 188"/>
                <a:gd name="T77" fmla="*/ 4 h 214"/>
                <a:gd name="T78" fmla="*/ 140 w 188"/>
                <a:gd name="T79" fmla="*/ 3 h 214"/>
                <a:gd name="T80" fmla="*/ 146 w 188"/>
                <a:gd name="T81" fmla="*/ 2 h 2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"/>
                <a:gd name="T124" fmla="*/ 0 h 214"/>
                <a:gd name="T125" fmla="*/ 188 w 188"/>
                <a:gd name="T126" fmla="*/ 214 h 2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" h="214">
                  <a:moveTo>
                    <a:pt x="158" y="24"/>
                  </a:moveTo>
                  <a:cubicBezTo>
                    <a:pt x="156" y="18"/>
                    <a:pt x="160" y="6"/>
                    <a:pt x="160" y="6"/>
                  </a:cubicBezTo>
                  <a:cubicBezTo>
                    <a:pt x="167" y="16"/>
                    <a:pt x="167" y="8"/>
                    <a:pt x="170" y="0"/>
                  </a:cubicBezTo>
                  <a:cubicBezTo>
                    <a:pt x="181" y="4"/>
                    <a:pt x="179" y="14"/>
                    <a:pt x="182" y="24"/>
                  </a:cubicBezTo>
                  <a:cubicBezTo>
                    <a:pt x="184" y="30"/>
                    <a:pt x="188" y="42"/>
                    <a:pt x="188" y="42"/>
                  </a:cubicBezTo>
                  <a:cubicBezTo>
                    <a:pt x="183" y="56"/>
                    <a:pt x="188" y="52"/>
                    <a:pt x="178" y="58"/>
                  </a:cubicBezTo>
                  <a:cubicBezTo>
                    <a:pt x="174" y="63"/>
                    <a:pt x="170" y="76"/>
                    <a:pt x="170" y="76"/>
                  </a:cubicBezTo>
                  <a:cubicBezTo>
                    <a:pt x="169" y="100"/>
                    <a:pt x="173" y="110"/>
                    <a:pt x="162" y="126"/>
                  </a:cubicBezTo>
                  <a:cubicBezTo>
                    <a:pt x="150" y="118"/>
                    <a:pt x="155" y="132"/>
                    <a:pt x="144" y="136"/>
                  </a:cubicBezTo>
                  <a:cubicBezTo>
                    <a:pt x="135" y="134"/>
                    <a:pt x="129" y="135"/>
                    <a:pt x="120" y="138"/>
                  </a:cubicBezTo>
                  <a:cubicBezTo>
                    <a:pt x="114" y="129"/>
                    <a:pt x="122" y="127"/>
                    <a:pt x="112" y="124"/>
                  </a:cubicBezTo>
                  <a:cubicBezTo>
                    <a:pt x="108" y="130"/>
                    <a:pt x="108" y="142"/>
                    <a:pt x="102" y="146"/>
                  </a:cubicBezTo>
                  <a:cubicBezTo>
                    <a:pt x="98" y="148"/>
                    <a:pt x="90" y="150"/>
                    <a:pt x="90" y="150"/>
                  </a:cubicBezTo>
                  <a:cubicBezTo>
                    <a:pt x="87" y="141"/>
                    <a:pt x="89" y="135"/>
                    <a:pt x="80" y="132"/>
                  </a:cubicBezTo>
                  <a:cubicBezTo>
                    <a:pt x="68" y="134"/>
                    <a:pt x="65" y="134"/>
                    <a:pt x="58" y="144"/>
                  </a:cubicBezTo>
                  <a:cubicBezTo>
                    <a:pt x="66" y="150"/>
                    <a:pt x="68" y="147"/>
                    <a:pt x="76" y="142"/>
                  </a:cubicBezTo>
                  <a:cubicBezTo>
                    <a:pt x="81" y="146"/>
                    <a:pt x="85" y="155"/>
                    <a:pt x="78" y="160"/>
                  </a:cubicBezTo>
                  <a:cubicBezTo>
                    <a:pt x="75" y="162"/>
                    <a:pt x="62" y="165"/>
                    <a:pt x="58" y="166"/>
                  </a:cubicBezTo>
                  <a:cubicBezTo>
                    <a:pt x="48" y="173"/>
                    <a:pt x="44" y="173"/>
                    <a:pt x="34" y="166"/>
                  </a:cubicBezTo>
                  <a:cubicBezTo>
                    <a:pt x="35" y="162"/>
                    <a:pt x="34" y="158"/>
                    <a:pt x="36" y="154"/>
                  </a:cubicBezTo>
                  <a:cubicBezTo>
                    <a:pt x="38" y="150"/>
                    <a:pt x="55" y="146"/>
                    <a:pt x="46" y="144"/>
                  </a:cubicBezTo>
                  <a:cubicBezTo>
                    <a:pt x="42" y="143"/>
                    <a:pt x="34" y="148"/>
                    <a:pt x="34" y="148"/>
                  </a:cubicBezTo>
                  <a:cubicBezTo>
                    <a:pt x="32" y="155"/>
                    <a:pt x="28" y="159"/>
                    <a:pt x="26" y="166"/>
                  </a:cubicBezTo>
                  <a:cubicBezTo>
                    <a:pt x="36" y="182"/>
                    <a:pt x="36" y="173"/>
                    <a:pt x="30" y="190"/>
                  </a:cubicBezTo>
                  <a:cubicBezTo>
                    <a:pt x="28" y="196"/>
                    <a:pt x="14" y="200"/>
                    <a:pt x="14" y="200"/>
                  </a:cubicBezTo>
                  <a:cubicBezTo>
                    <a:pt x="5" y="214"/>
                    <a:pt x="11" y="210"/>
                    <a:pt x="0" y="214"/>
                  </a:cubicBezTo>
                  <a:cubicBezTo>
                    <a:pt x="2" y="202"/>
                    <a:pt x="5" y="198"/>
                    <a:pt x="8" y="188"/>
                  </a:cubicBezTo>
                  <a:cubicBezTo>
                    <a:pt x="6" y="178"/>
                    <a:pt x="3" y="173"/>
                    <a:pt x="0" y="164"/>
                  </a:cubicBezTo>
                  <a:cubicBezTo>
                    <a:pt x="3" y="156"/>
                    <a:pt x="7" y="157"/>
                    <a:pt x="14" y="152"/>
                  </a:cubicBezTo>
                  <a:cubicBezTo>
                    <a:pt x="18" y="141"/>
                    <a:pt x="23" y="140"/>
                    <a:pt x="32" y="134"/>
                  </a:cubicBezTo>
                  <a:cubicBezTo>
                    <a:pt x="37" y="127"/>
                    <a:pt x="37" y="123"/>
                    <a:pt x="44" y="118"/>
                  </a:cubicBezTo>
                  <a:cubicBezTo>
                    <a:pt x="64" y="121"/>
                    <a:pt x="55" y="122"/>
                    <a:pt x="72" y="116"/>
                  </a:cubicBezTo>
                  <a:cubicBezTo>
                    <a:pt x="76" y="115"/>
                    <a:pt x="84" y="112"/>
                    <a:pt x="84" y="112"/>
                  </a:cubicBezTo>
                  <a:cubicBezTo>
                    <a:pt x="105" y="119"/>
                    <a:pt x="97" y="84"/>
                    <a:pt x="114" y="78"/>
                  </a:cubicBezTo>
                  <a:cubicBezTo>
                    <a:pt x="117" y="87"/>
                    <a:pt x="110" y="89"/>
                    <a:pt x="120" y="92"/>
                  </a:cubicBezTo>
                  <a:cubicBezTo>
                    <a:pt x="125" y="85"/>
                    <a:pt x="125" y="81"/>
                    <a:pt x="132" y="76"/>
                  </a:cubicBezTo>
                  <a:cubicBezTo>
                    <a:pt x="138" y="68"/>
                    <a:pt x="146" y="65"/>
                    <a:pt x="150" y="54"/>
                  </a:cubicBezTo>
                  <a:cubicBezTo>
                    <a:pt x="151" y="50"/>
                    <a:pt x="154" y="42"/>
                    <a:pt x="154" y="42"/>
                  </a:cubicBezTo>
                  <a:cubicBezTo>
                    <a:pt x="152" y="41"/>
                    <a:pt x="148" y="40"/>
                    <a:pt x="148" y="38"/>
                  </a:cubicBezTo>
                  <a:cubicBezTo>
                    <a:pt x="148" y="36"/>
                    <a:pt x="161" y="33"/>
                    <a:pt x="152" y="32"/>
                  </a:cubicBezTo>
                  <a:lnTo>
                    <a:pt x="158" y="24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1" name="Freeform 97" descr="75%"/>
            <p:cNvSpPr>
              <a:spLocks/>
            </p:cNvSpPr>
            <p:nvPr/>
          </p:nvSpPr>
          <p:spPr bwMode="ltGray">
            <a:xfrm>
              <a:off x="2677" y="233"/>
              <a:ext cx="14" cy="10"/>
            </a:xfrm>
            <a:custGeom>
              <a:avLst/>
              <a:gdLst>
                <a:gd name="T0" fmla="*/ 0 w 13"/>
                <a:gd name="T1" fmla="*/ 2 h 13"/>
                <a:gd name="T2" fmla="*/ 4 w 13"/>
                <a:gd name="T3" fmla="*/ 2 h 13"/>
                <a:gd name="T4" fmla="*/ 0 w 13"/>
                <a:gd name="T5" fmla="*/ 2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9"/>
                  </a:moveTo>
                  <a:cubicBezTo>
                    <a:pt x="6" y="0"/>
                    <a:pt x="13" y="7"/>
                    <a:pt x="4" y="13"/>
                  </a:cubicBezTo>
                  <a:cubicBezTo>
                    <a:pt x="0" y="6"/>
                    <a:pt x="0" y="5"/>
                    <a:pt x="0" y="9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2" name="Freeform 98" descr="75%"/>
            <p:cNvSpPr>
              <a:spLocks/>
            </p:cNvSpPr>
            <p:nvPr/>
          </p:nvSpPr>
          <p:spPr bwMode="ltGray">
            <a:xfrm>
              <a:off x="1627" y="353"/>
              <a:ext cx="813" cy="462"/>
            </a:xfrm>
            <a:custGeom>
              <a:avLst/>
              <a:gdLst>
                <a:gd name="T0" fmla="*/ 824 w 812"/>
                <a:gd name="T1" fmla="*/ 2 h 564"/>
                <a:gd name="T2" fmla="*/ 790 w 812"/>
                <a:gd name="T3" fmla="*/ 7 h 564"/>
                <a:gd name="T4" fmla="*/ 760 w 812"/>
                <a:gd name="T5" fmla="*/ 11 h 564"/>
                <a:gd name="T6" fmla="*/ 734 w 812"/>
                <a:gd name="T7" fmla="*/ 13 h 564"/>
                <a:gd name="T8" fmla="*/ 646 w 812"/>
                <a:gd name="T9" fmla="*/ 16 h 564"/>
                <a:gd name="T10" fmla="*/ 644 w 812"/>
                <a:gd name="T11" fmla="*/ 20 h 564"/>
                <a:gd name="T12" fmla="*/ 616 w 812"/>
                <a:gd name="T13" fmla="*/ 20 h 564"/>
                <a:gd name="T14" fmla="*/ 632 w 812"/>
                <a:gd name="T15" fmla="*/ 16 h 564"/>
                <a:gd name="T16" fmla="*/ 588 w 812"/>
                <a:gd name="T17" fmla="*/ 16 h 564"/>
                <a:gd name="T18" fmla="*/ 568 w 812"/>
                <a:gd name="T19" fmla="*/ 20 h 564"/>
                <a:gd name="T20" fmla="*/ 608 w 812"/>
                <a:gd name="T21" fmla="*/ 25 h 564"/>
                <a:gd name="T22" fmla="*/ 606 w 812"/>
                <a:gd name="T23" fmla="*/ 34 h 564"/>
                <a:gd name="T24" fmla="*/ 554 w 812"/>
                <a:gd name="T25" fmla="*/ 38 h 564"/>
                <a:gd name="T26" fmla="*/ 534 w 812"/>
                <a:gd name="T27" fmla="*/ 35 h 564"/>
                <a:gd name="T28" fmla="*/ 494 w 812"/>
                <a:gd name="T29" fmla="*/ 31 h 564"/>
                <a:gd name="T30" fmla="*/ 474 w 812"/>
                <a:gd name="T31" fmla="*/ 31 h 564"/>
                <a:gd name="T32" fmla="*/ 462 w 812"/>
                <a:gd name="T33" fmla="*/ 36 h 564"/>
                <a:gd name="T34" fmla="*/ 512 w 812"/>
                <a:gd name="T35" fmla="*/ 43 h 564"/>
                <a:gd name="T36" fmla="*/ 522 w 812"/>
                <a:gd name="T37" fmla="*/ 48 h 564"/>
                <a:gd name="T38" fmla="*/ 538 w 812"/>
                <a:gd name="T39" fmla="*/ 51 h 564"/>
                <a:gd name="T40" fmla="*/ 504 w 812"/>
                <a:gd name="T41" fmla="*/ 50 h 564"/>
                <a:gd name="T42" fmla="*/ 482 w 812"/>
                <a:gd name="T43" fmla="*/ 47 h 564"/>
                <a:gd name="T44" fmla="*/ 434 w 812"/>
                <a:gd name="T45" fmla="*/ 38 h 564"/>
                <a:gd name="T46" fmla="*/ 438 w 812"/>
                <a:gd name="T47" fmla="*/ 28 h 564"/>
                <a:gd name="T48" fmla="*/ 434 w 812"/>
                <a:gd name="T49" fmla="*/ 24 h 564"/>
                <a:gd name="T50" fmla="*/ 424 w 812"/>
                <a:gd name="T51" fmla="*/ 25 h 564"/>
                <a:gd name="T52" fmla="*/ 386 w 812"/>
                <a:gd name="T53" fmla="*/ 24 h 564"/>
                <a:gd name="T54" fmla="*/ 360 w 812"/>
                <a:gd name="T55" fmla="*/ 16 h 564"/>
                <a:gd name="T56" fmla="*/ 330 w 812"/>
                <a:gd name="T57" fmla="*/ 16 h 564"/>
                <a:gd name="T58" fmla="*/ 288 w 812"/>
                <a:gd name="T59" fmla="*/ 16 h 564"/>
                <a:gd name="T60" fmla="*/ 242 w 812"/>
                <a:gd name="T61" fmla="*/ 20 h 564"/>
                <a:gd name="T62" fmla="*/ 196 w 812"/>
                <a:gd name="T63" fmla="*/ 24 h 564"/>
                <a:gd name="T64" fmla="*/ 184 w 812"/>
                <a:gd name="T65" fmla="*/ 25 h 564"/>
                <a:gd name="T66" fmla="*/ 160 w 812"/>
                <a:gd name="T67" fmla="*/ 29 h 564"/>
                <a:gd name="T68" fmla="*/ 152 w 812"/>
                <a:gd name="T69" fmla="*/ 32 h 564"/>
                <a:gd name="T70" fmla="*/ 128 w 812"/>
                <a:gd name="T71" fmla="*/ 37 h 564"/>
                <a:gd name="T72" fmla="*/ 94 w 812"/>
                <a:gd name="T73" fmla="*/ 35 h 564"/>
                <a:gd name="T74" fmla="*/ 66 w 812"/>
                <a:gd name="T75" fmla="*/ 24 h 564"/>
                <a:gd name="T76" fmla="*/ 72 w 812"/>
                <a:gd name="T77" fmla="*/ 13 h 564"/>
                <a:gd name="T78" fmla="*/ 44 w 812"/>
                <a:gd name="T79" fmla="*/ 16 h 564"/>
                <a:gd name="T80" fmla="*/ 20 w 812"/>
                <a:gd name="T81" fmla="*/ 13 h 564"/>
                <a:gd name="T82" fmla="*/ 24 w 812"/>
                <a:gd name="T83" fmla="*/ 13 h 564"/>
                <a:gd name="T84" fmla="*/ 0 w 812"/>
                <a:gd name="T85" fmla="*/ 9 h 564"/>
                <a:gd name="T86" fmla="*/ 810 w 812"/>
                <a:gd name="T87" fmla="*/ 2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2"/>
                <a:gd name="T133" fmla="*/ 0 h 564"/>
                <a:gd name="T134" fmla="*/ 812 w 812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2" h="564">
                  <a:moveTo>
                    <a:pt x="798" y="6"/>
                  </a:moveTo>
                  <a:cubicBezTo>
                    <a:pt x="801" y="15"/>
                    <a:pt x="809" y="16"/>
                    <a:pt x="812" y="26"/>
                  </a:cubicBezTo>
                  <a:cubicBezTo>
                    <a:pt x="809" y="36"/>
                    <a:pt x="801" y="41"/>
                    <a:pt x="796" y="50"/>
                  </a:cubicBezTo>
                  <a:cubicBezTo>
                    <a:pt x="791" y="61"/>
                    <a:pt x="788" y="71"/>
                    <a:pt x="778" y="78"/>
                  </a:cubicBezTo>
                  <a:cubicBezTo>
                    <a:pt x="773" y="85"/>
                    <a:pt x="771" y="88"/>
                    <a:pt x="774" y="96"/>
                  </a:cubicBezTo>
                  <a:cubicBezTo>
                    <a:pt x="767" y="107"/>
                    <a:pt x="758" y="114"/>
                    <a:pt x="748" y="122"/>
                  </a:cubicBezTo>
                  <a:cubicBezTo>
                    <a:pt x="744" y="125"/>
                    <a:pt x="736" y="130"/>
                    <a:pt x="736" y="130"/>
                  </a:cubicBezTo>
                  <a:cubicBezTo>
                    <a:pt x="740" y="141"/>
                    <a:pt x="731" y="140"/>
                    <a:pt x="722" y="142"/>
                  </a:cubicBezTo>
                  <a:cubicBezTo>
                    <a:pt x="716" y="148"/>
                    <a:pt x="712" y="151"/>
                    <a:pt x="704" y="154"/>
                  </a:cubicBezTo>
                  <a:cubicBezTo>
                    <a:pt x="686" y="150"/>
                    <a:pt x="650" y="169"/>
                    <a:pt x="634" y="180"/>
                  </a:cubicBezTo>
                  <a:cubicBezTo>
                    <a:pt x="636" y="189"/>
                    <a:pt x="631" y="193"/>
                    <a:pt x="640" y="196"/>
                  </a:cubicBezTo>
                  <a:cubicBezTo>
                    <a:pt x="643" y="205"/>
                    <a:pt x="640" y="207"/>
                    <a:pt x="632" y="210"/>
                  </a:cubicBezTo>
                  <a:cubicBezTo>
                    <a:pt x="626" y="219"/>
                    <a:pt x="623" y="226"/>
                    <a:pt x="614" y="232"/>
                  </a:cubicBezTo>
                  <a:cubicBezTo>
                    <a:pt x="611" y="231"/>
                    <a:pt x="606" y="233"/>
                    <a:pt x="604" y="230"/>
                  </a:cubicBezTo>
                  <a:cubicBezTo>
                    <a:pt x="599" y="220"/>
                    <a:pt x="610" y="199"/>
                    <a:pt x="620" y="196"/>
                  </a:cubicBezTo>
                  <a:cubicBezTo>
                    <a:pt x="623" y="187"/>
                    <a:pt x="617" y="187"/>
                    <a:pt x="620" y="178"/>
                  </a:cubicBezTo>
                  <a:cubicBezTo>
                    <a:pt x="617" y="164"/>
                    <a:pt x="609" y="168"/>
                    <a:pt x="598" y="172"/>
                  </a:cubicBezTo>
                  <a:cubicBezTo>
                    <a:pt x="592" y="180"/>
                    <a:pt x="585" y="185"/>
                    <a:pt x="576" y="188"/>
                  </a:cubicBezTo>
                  <a:cubicBezTo>
                    <a:pt x="572" y="194"/>
                    <a:pt x="568" y="200"/>
                    <a:pt x="564" y="206"/>
                  </a:cubicBezTo>
                  <a:cubicBezTo>
                    <a:pt x="561" y="210"/>
                    <a:pt x="556" y="218"/>
                    <a:pt x="556" y="218"/>
                  </a:cubicBezTo>
                  <a:cubicBezTo>
                    <a:pt x="558" y="234"/>
                    <a:pt x="559" y="243"/>
                    <a:pt x="572" y="252"/>
                  </a:cubicBezTo>
                  <a:cubicBezTo>
                    <a:pt x="579" y="262"/>
                    <a:pt x="586" y="273"/>
                    <a:pt x="596" y="280"/>
                  </a:cubicBezTo>
                  <a:cubicBezTo>
                    <a:pt x="598" y="286"/>
                    <a:pt x="602" y="298"/>
                    <a:pt x="602" y="298"/>
                  </a:cubicBezTo>
                  <a:cubicBezTo>
                    <a:pt x="601" y="308"/>
                    <a:pt x="599" y="361"/>
                    <a:pt x="594" y="368"/>
                  </a:cubicBezTo>
                  <a:cubicBezTo>
                    <a:pt x="590" y="374"/>
                    <a:pt x="576" y="378"/>
                    <a:pt x="570" y="382"/>
                  </a:cubicBezTo>
                  <a:cubicBezTo>
                    <a:pt x="563" y="393"/>
                    <a:pt x="550" y="396"/>
                    <a:pt x="542" y="406"/>
                  </a:cubicBezTo>
                  <a:cubicBezTo>
                    <a:pt x="536" y="413"/>
                    <a:pt x="539" y="417"/>
                    <a:pt x="530" y="420"/>
                  </a:cubicBezTo>
                  <a:cubicBezTo>
                    <a:pt x="526" y="408"/>
                    <a:pt x="538" y="391"/>
                    <a:pt x="522" y="386"/>
                  </a:cubicBezTo>
                  <a:cubicBezTo>
                    <a:pt x="516" y="377"/>
                    <a:pt x="510" y="364"/>
                    <a:pt x="502" y="356"/>
                  </a:cubicBezTo>
                  <a:cubicBezTo>
                    <a:pt x="497" y="341"/>
                    <a:pt x="505" y="360"/>
                    <a:pt x="482" y="348"/>
                  </a:cubicBezTo>
                  <a:cubicBezTo>
                    <a:pt x="478" y="346"/>
                    <a:pt x="478" y="339"/>
                    <a:pt x="474" y="336"/>
                  </a:cubicBezTo>
                  <a:cubicBezTo>
                    <a:pt x="470" y="323"/>
                    <a:pt x="466" y="342"/>
                    <a:pt x="462" y="348"/>
                  </a:cubicBezTo>
                  <a:cubicBezTo>
                    <a:pt x="460" y="358"/>
                    <a:pt x="456" y="363"/>
                    <a:pt x="454" y="374"/>
                  </a:cubicBezTo>
                  <a:cubicBezTo>
                    <a:pt x="457" y="383"/>
                    <a:pt x="455" y="387"/>
                    <a:pt x="450" y="394"/>
                  </a:cubicBezTo>
                  <a:cubicBezTo>
                    <a:pt x="454" y="399"/>
                    <a:pt x="464" y="411"/>
                    <a:pt x="466" y="418"/>
                  </a:cubicBezTo>
                  <a:cubicBezTo>
                    <a:pt x="474" y="443"/>
                    <a:pt x="472" y="458"/>
                    <a:pt x="500" y="464"/>
                  </a:cubicBezTo>
                  <a:cubicBezTo>
                    <a:pt x="507" y="469"/>
                    <a:pt x="510" y="474"/>
                    <a:pt x="516" y="480"/>
                  </a:cubicBezTo>
                  <a:cubicBezTo>
                    <a:pt x="511" y="494"/>
                    <a:pt x="513" y="509"/>
                    <a:pt x="510" y="524"/>
                  </a:cubicBezTo>
                  <a:cubicBezTo>
                    <a:pt x="512" y="537"/>
                    <a:pt x="511" y="541"/>
                    <a:pt x="522" y="548"/>
                  </a:cubicBezTo>
                  <a:cubicBezTo>
                    <a:pt x="523" y="552"/>
                    <a:pt x="525" y="556"/>
                    <a:pt x="526" y="560"/>
                  </a:cubicBezTo>
                  <a:cubicBezTo>
                    <a:pt x="527" y="564"/>
                    <a:pt x="514" y="556"/>
                    <a:pt x="514" y="556"/>
                  </a:cubicBezTo>
                  <a:cubicBezTo>
                    <a:pt x="502" y="564"/>
                    <a:pt x="501" y="551"/>
                    <a:pt x="492" y="544"/>
                  </a:cubicBezTo>
                  <a:cubicBezTo>
                    <a:pt x="488" y="541"/>
                    <a:pt x="480" y="536"/>
                    <a:pt x="480" y="536"/>
                  </a:cubicBezTo>
                  <a:cubicBezTo>
                    <a:pt x="471" y="522"/>
                    <a:pt x="474" y="529"/>
                    <a:pt x="470" y="518"/>
                  </a:cubicBezTo>
                  <a:cubicBezTo>
                    <a:pt x="467" y="491"/>
                    <a:pt x="461" y="446"/>
                    <a:pt x="436" y="430"/>
                  </a:cubicBezTo>
                  <a:cubicBezTo>
                    <a:pt x="428" y="433"/>
                    <a:pt x="425" y="433"/>
                    <a:pt x="422" y="424"/>
                  </a:cubicBezTo>
                  <a:cubicBezTo>
                    <a:pt x="427" y="404"/>
                    <a:pt x="432" y="383"/>
                    <a:pt x="438" y="364"/>
                  </a:cubicBezTo>
                  <a:cubicBezTo>
                    <a:pt x="436" y="343"/>
                    <a:pt x="431" y="330"/>
                    <a:pt x="426" y="310"/>
                  </a:cubicBezTo>
                  <a:cubicBezTo>
                    <a:pt x="429" y="302"/>
                    <a:pt x="425" y="300"/>
                    <a:pt x="422" y="292"/>
                  </a:cubicBezTo>
                  <a:cubicBezTo>
                    <a:pt x="424" y="282"/>
                    <a:pt x="428" y="277"/>
                    <a:pt x="422" y="268"/>
                  </a:cubicBezTo>
                  <a:cubicBezTo>
                    <a:pt x="420" y="269"/>
                    <a:pt x="418" y="269"/>
                    <a:pt x="416" y="270"/>
                  </a:cubicBezTo>
                  <a:cubicBezTo>
                    <a:pt x="414" y="272"/>
                    <a:pt x="414" y="275"/>
                    <a:pt x="412" y="276"/>
                  </a:cubicBezTo>
                  <a:cubicBezTo>
                    <a:pt x="408" y="278"/>
                    <a:pt x="400" y="280"/>
                    <a:pt x="400" y="280"/>
                  </a:cubicBezTo>
                  <a:cubicBezTo>
                    <a:pt x="394" y="274"/>
                    <a:pt x="389" y="274"/>
                    <a:pt x="386" y="266"/>
                  </a:cubicBezTo>
                  <a:cubicBezTo>
                    <a:pt x="391" y="251"/>
                    <a:pt x="379" y="206"/>
                    <a:pt x="364" y="196"/>
                  </a:cubicBezTo>
                  <a:cubicBezTo>
                    <a:pt x="357" y="186"/>
                    <a:pt x="358" y="182"/>
                    <a:pt x="360" y="170"/>
                  </a:cubicBezTo>
                  <a:cubicBezTo>
                    <a:pt x="358" y="160"/>
                    <a:pt x="356" y="147"/>
                    <a:pt x="346" y="144"/>
                  </a:cubicBezTo>
                  <a:cubicBezTo>
                    <a:pt x="343" y="154"/>
                    <a:pt x="338" y="160"/>
                    <a:pt x="330" y="166"/>
                  </a:cubicBezTo>
                  <a:cubicBezTo>
                    <a:pt x="323" y="164"/>
                    <a:pt x="308" y="160"/>
                    <a:pt x="308" y="160"/>
                  </a:cubicBezTo>
                  <a:cubicBezTo>
                    <a:pt x="296" y="162"/>
                    <a:pt x="297" y="166"/>
                    <a:pt x="288" y="172"/>
                  </a:cubicBezTo>
                  <a:cubicBezTo>
                    <a:pt x="284" y="185"/>
                    <a:pt x="282" y="191"/>
                    <a:pt x="268" y="196"/>
                  </a:cubicBezTo>
                  <a:cubicBezTo>
                    <a:pt x="264" y="200"/>
                    <a:pt x="243" y="231"/>
                    <a:pt x="242" y="232"/>
                  </a:cubicBezTo>
                  <a:cubicBezTo>
                    <a:pt x="231" y="239"/>
                    <a:pt x="215" y="247"/>
                    <a:pt x="206" y="256"/>
                  </a:cubicBezTo>
                  <a:cubicBezTo>
                    <a:pt x="202" y="260"/>
                    <a:pt x="200" y="265"/>
                    <a:pt x="196" y="268"/>
                  </a:cubicBezTo>
                  <a:cubicBezTo>
                    <a:pt x="194" y="269"/>
                    <a:pt x="192" y="269"/>
                    <a:pt x="190" y="270"/>
                  </a:cubicBezTo>
                  <a:cubicBezTo>
                    <a:pt x="188" y="271"/>
                    <a:pt x="186" y="272"/>
                    <a:pt x="184" y="274"/>
                  </a:cubicBezTo>
                  <a:cubicBezTo>
                    <a:pt x="180" y="278"/>
                    <a:pt x="172" y="286"/>
                    <a:pt x="172" y="286"/>
                  </a:cubicBezTo>
                  <a:cubicBezTo>
                    <a:pt x="167" y="300"/>
                    <a:pt x="165" y="314"/>
                    <a:pt x="160" y="328"/>
                  </a:cubicBezTo>
                  <a:cubicBezTo>
                    <a:pt x="158" y="335"/>
                    <a:pt x="156" y="341"/>
                    <a:pt x="154" y="348"/>
                  </a:cubicBezTo>
                  <a:cubicBezTo>
                    <a:pt x="153" y="350"/>
                    <a:pt x="152" y="354"/>
                    <a:pt x="152" y="354"/>
                  </a:cubicBezTo>
                  <a:cubicBezTo>
                    <a:pt x="152" y="359"/>
                    <a:pt x="156" y="384"/>
                    <a:pt x="146" y="392"/>
                  </a:cubicBezTo>
                  <a:cubicBezTo>
                    <a:pt x="141" y="397"/>
                    <a:pt x="128" y="404"/>
                    <a:pt x="128" y="404"/>
                  </a:cubicBezTo>
                  <a:cubicBezTo>
                    <a:pt x="125" y="412"/>
                    <a:pt x="122" y="421"/>
                    <a:pt x="114" y="424"/>
                  </a:cubicBezTo>
                  <a:cubicBezTo>
                    <a:pt x="100" y="419"/>
                    <a:pt x="97" y="405"/>
                    <a:pt x="94" y="392"/>
                  </a:cubicBezTo>
                  <a:cubicBezTo>
                    <a:pt x="86" y="362"/>
                    <a:pt x="82" y="332"/>
                    <a:pt x="72" y="302"/>
                  </a:cubicBezTo>
                  <a:cubicBezTo>
                    <a:pt x="71" y="281"/>
                    <a:pt x="70" y="275"/>
                    <a:pt x="66" y="258"/>
                  </a:cubicBezTo>
                  <a:cubicBezTo>
                    <a:pt x="66" y="251"/>
                    <a:pt x="68" y="219"/>
                    <a:pt x="64" y="208"/>
                  </a:cubicBezTo>
                  <a:cubicBezTo>
                    <a:pt x="70" y="191"/>
                    <a:pt x="66" y="173"/>
                    <a:pt x="72" y="156"/>
                  </a:cubicBezTo>
                  <a:cubicBezTo>
                    <a:pt x="66" y="139"/>
                    <a:pt x="60" y="168"/>
                    <a:pt x="56" y="172"/>
                  </a:cubicBezTo>
                  <a:cubicBezTo>
                    <a:pt x="53" y="175"/>
                    <a:pt x="44" y="180"/>
                    <a:pt x="44" y="180"/>
                  </a:cubicBezTo>
                  <a:cubicBezTo>
                    <a:pt x="35" y="177"/>
                    <a:pt x="28" y="173"/>
                    <a:pt x="24" y="162"/>
                  </a:cubicBezTo>
                  <a:cubicBezTo>
                    <a:pt x="23" y="158"/>
                    <a:pt x="20" y="150"/>
                    <a:pt x="20" y="150"/>
                  </a:cubicBezTo>
                  <a:cubicBezTo>
                    <a:pt x="30" y="148"/>
                    <a:pt x="30" y="143"/>
                    <a:pt x="38" y="138"/>
                  </a:cubicBezTo>
                  <a:cubicBezTo>
                    <a:pt x="35" y="128"/>
                    <a:pt x="31" y="133"/>
                    <a:pt x="24" y="138"/>
                  </a:cubicBezTo>
                  <a:cubicBezTo>
                    <a:pt x="15" y="135"/>
                    <a:pt x="15" y="132"/>
                    <a:pt x="18" y="124"/>
                  </a:cubicBezTo>
                  <a:cubicBezTo>
                    <a:pt x="11" y="114"/>
                    <a:pt x="9" y="101"/>
                    <a:pt x="0" y="92"/>
                  </a:cubicBezTo>
                  <a:lnTo>
                    <a:pt x="76" y="0"/>
                  </a:lnTo>
                  <a:lnTo>
                    <a:pt x="798" y="6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3" name="Freeform 99" descr="75%"/>
            <p:cNvSpPr>
              <a:spLocks/>
            </p:cNvSpPr>
            <p:nvPr/>
          </p:nvSpPr>
          <p:spPr bwMode="ltGray">
            <a:xfrm>
              <a:off x="1770" y="671"/>
              <a:ext cx="45" cy="71"/>
            </a:xfrm>
            <a:custGeom>
              <a:avLst/>
              <a:gdLst>
                <a:gd name="T0" fmla="*/ 7 w 43"/>
                <a:gd name="T1" fmla="*/ 3 h 85"/>
                <a:gd name="T2" fmla="*/ 29 w 43"/>
                <a:gd name="T3" fmla="*/ 3 h 85"/>
                <a:gd name="T4" fmla="*/ 64 w 43"/>
                <a:gd name="T5" fmla="*/ 4 h 85"/>
                <a:gd name="T6" fmla="*/ 31 w 43"/>
                <a:gd name="T7" fmla="*/ 9 h 85"/>
                <a:gd name="T8" fmla="*/ 1 w 43"/>
                <a:gd name="T9" fmla="*/ 8 h 85"/>
                <a:gd name="T10" fmla="*/ 7 w 43"/>
                <a:gd name="T11" fmla="*/ 3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85"/>
                <a:gd name="T20" fmla="*/ 43 w 43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85">
                  <a:moveTo>
                    <a:pt x="7" y="11"/>
                  </a:moveTo>
                  <a:cubicBezTo>
                    <a:pt x="4" y="2"/>
                    <a:pt x="9" y="0"/>
                    <a:pt x="17" y="3"/>
                  </a:cubicBezTo>
                  <a:cubicBezTo>
                    <a:pt x="24" y="13"/>
                    <a:pt x="28" y="24"/>
                    <a:pt x="37" y="33"/>
                  </a:cubicBezTo>
                  <a:cubicBezTo>
                    <a:pt x="43" y="52"/>
                    <a:pt x="40" y="78"/>
                    <a:pt x="19" y="85"/>
                  </a:cubicBezTo>
                  <a:cubicBezTo>
                    <a:pt x="6" y="81"/>
                    <a:pt x="5" y="81"/>
                    <a:pt x="1" y="69"/>
                  </a:cubicBezTo>
                  <a:cubicBezTo>
                    <a:pt x="2" y="66"/>
                    <a:pt x="0" y="4"/>
                    <a:pt x="7" y="11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4" name="Freeform 100" descr="75%"/>
            <p:cNvSpPr>
              <a:spLocks/>
            </p:cNvSpPr>
            <p:nvPr/>
          </p:nvSpPr>
          <p:spPr bwMode="ltGray">
            <a:xfrm>
              <a:off x="2394" y="431"/>
              <a:ext cx="42" cy="59"/>
            </a:xfrm>
            <a:custGeom>
              <a:avLst/>
              <a:gdLst>
                <a:gd name="T0" fmla="*/ 11 w 44"/>
                <a:gd name="T1" fmla="*/ 2 h 74"/>
                <a:gd name="T2" fmla="*/ 17 w 44"/>
                <a:gd name="T3" fmla="*/ 2 h 74"/>
                <a:gd name="T4" fmla="*/ 26 w 44"/>
                <a:gd name="T5" fmla="*/ 2 h 74"/>
                <a:gd name="T6" fmla="*/ 24 w 44"/>
                <a:gd name="T7" fmla="*/ 2 h 74"/>
                <a:gd name="T8" fmla="*/ 11 w 44"/>
                <a:gd name="T9" fmla="*/ 5 h 74"/>
                <a:gd name="T10" fmla="*/ 7 w 44"/>
                <a:gd name="T11" fmla="*/ 4 h 74"/>
                <a:gd name="T12" fmla="*/ 3 w 44"/>
                <a:gd name="T13" fmla="*/ 2 h 74"/>
                <a:gd name="T14" fmla="*/ 11 w 44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74"/>
                <a:gd name="T26" fmla="*/ 44 w 4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74">
                  <a:moveTo>
                    <a:pt x="13" y="28"/>
                  </a:moveTo>
                  <a:cubicBezTo>
                    <a:pt x="15" y="13"/>
                    <a:pt x="14" y="7"/>
                    <a:pt x="29" y="2"/>
                  </a:cubicBezTo>
                  <a:cubicBezTo>
                    <a:pt x="34" y="3"/>
                    <a:pt x="40" y="0"/>
                    <a:pt x="43" y="4"/>
                  </a:cubicBezTo>
                  <a:cubicBezTo>
                    <a:pt x="44" y="6"/>
                    <a:pt x="41" y="21"/>
                    <a:pt x="39" y="26"/>
                  </a:cubicBezTo>
                  <a:cubicBezTo>
                    <a:pt x="31" y="43"/>
                    <a:pt x="30" y="63"/>
                    <a:pt x="13" y="74"/>
                  </a:cubicBezTo>
                  <a:cubicBezTo>
                    <a:pt x="4" y="71"/>
                    <a:pt x="4" y="68"/>
                    <a:pt x="7" y="60"/>
                  </a:cubicBezTo>
                  <a:cubicBezTo>
                    <a:pt x="5" y="50"/>
                    <a:pt x="0" y="46"/>
                    <a:pt x="3" y="36"/>
                  </a:cubicBezTo>
                  <a:cubicBezTo>
                    <a:pt x="4" y="32"/>
                    <a:pt x="8" y="23"/>
                    <a:pt x="13" y="2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5" name="Freeform 101" descr="75%"/>
            <p:cNvSpPr>
              <a:spLocks/>
            </p:cNvSpPr>
            <p:nvPr/>
          </p:nvSpPr>
          <p:spPr bwMode="ltGray">
            <a:xfrm>
              <a:off x="2513" y="402"/>
              <a:ext cx="21" cy="24"/>
            </a:xfrm>
            <a:custGeom>
              <a:avLst/>
              <a:gdLst>
                <a:gd name="T0" fmla="*/ 7 w 20"/>
                <a:gd name="T1" fmla="*/ 2 h 30"/>
                <a:gd name="T2" fmla="*/ 5 w 20"/>
                <a:gd name="T3" fmla="*/ 2 h 30"/>
                <a:gd name="T4" fmla="*/ 7 w 20"/>
                <a:gd name="T5" fmla="*/ 2 h 30"/>
                <a:gd name="T6" fmla="*/ 0 60000 65536"/>
                <a:gd name="T7" fmla="*/ 0 60000 65536"/>
                <a:gd name="T8" fmla="*/ 0 60000 65536"/>
                <a:gd name="T9" fmla="*/ 0 w 20"/>
                <a:gd name="T10" fmla="*/ 0 h 30"/>
                <a:gd name="T11" fmla="*/ 20 w 2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0">
                  <a:moveTo>
                    <a:pt x="7" y="16"/>
                  </a:moveTo>
                  <a:cubicBezTo>
                    <a:pt x="18" y="0"/>
                    <a:pt x="20" y="20"/>
                    <a:pt x="5" y="30"/>
                  </a:cubicBezTo>
                  <a:cubicBezTo>
                    <a:pt x="0" y="23"/>
                    <a:pt x="1" y="22"/>
                    <a:pt x="7" y="16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6" name="Freeform 102" descr="75%"/>
            <p:cNvSpPr>
              <a:spLocks/>
            </p:cNvSpPr>
            <p:nvPr/>
          </p:nvSpPr>
          <p:spPr bwMode="ltGray">
            <a:xfrm>
              <a:off x="333" y="169"/>
              <a:ext cx="1015" cy="866"/>
            </a:xfrm>
            <a:custGeom>
              <a:avLst/>
              <a:gdLst>
                <a:gd name="T0" fmla="*/ 56798 w 682"/>
                <a:gd name="T1" fmla="*/ 92521 h 557"/>
                <a:gd name="T2" fmla="*/ 57365 w 682"/>
                <a:gd name="T3" fmla="*/ 89974 h 557"/>
                <a:gd name="T4" fmla="*/ 59049 w 682"/>
                <a:gd name="T5" fmla="*/ 82388 h 557"/>
                <a:gd name="T6" fmla="*/ 36522 w 682"/>
                <a:gd name="T7" fmla="*/ 57164 h 557"/>
                <a:gd name="T8" fmla="*/ 33318 w 682"/>
                <a:gd name="T9" fmla="*/ 68999 h 557"/>
                <a:gd name="T10" fmla="*/ 35788 w 682"/>
                <a:gd name="T11" fmla="*/ 110834 h 557"/>
                <a:gd name="T12" fmla="*/ 33318 w 682"/>
                <a:gd name="T13" fmla="*/ 98536 h 557"/>
                <a:gd name="T14" fmla="*/ 28593 w 682"/>
                <a:gd name="T15" fmla="*/ 87643 h 557"/>
                <a:gd name="T16" fmla="*/ 28950 w 682"/>
                <a:gd name="T17" fmla="*/ 82388 h 557"/>
                <a:gd name="T18" fmla="*/ 29219 w 682"/>
                <a:gd name="T19" fmla="*/ 78658 h 557"/>
                <a:gd name="T20" fmla="*/ 25972 w 682"/>
                <a:gd name="T21" fmla="*/ 74806 h 557"/>
                <a:gd name="T22" fmla="*/ 22921 w 682"/>
                <a:gd name="T23" fmla="*/ 68999 h 557"/>
                <a:gd name="T24" fmla="*/ 17451 w 682"/>
                <a:gd name="T25" fmla="*/ 70532 h 557"/>
                <a:gd name="T26" fmla="*/ 14939 w 682"/>
                <a:gd name="T27" fmla="*/ 72794 h 557"/>
                <a:gd name="T28" fmla="*/ 9208 w 682"/>
                <a:gd name="T29" fmla="*/ 72794 h 557"/>
                <a:gd name="T30" fmla="*/ 2621 w 682"/>
                <a:gd name="T31" fmla="*/ 62226 h 557"/>
                <a:gd name="T32" fmla="*/ 1289 w 682"/>
                <a:gd name="T33" fmla="*/ 58941 h 557"/>
                <a:gd name="T34" fmla="*/ 0 w 682"/>
                <a:gd name="T35" fmla="*/ 52551 h 557"/>
                <a:gd name="T36" fmla="*/ 2855 w 682"/>
                <a:gd name="T37" fmla="*/ 42513 h 557"/>
                <a:gd name="T38" fmla="*/ 3801 w 682"/>
                <a:gd name="T39" fmla="*/ 36056 h 557"/>
                <a:gd name="T40" fmla="*/ 6027 w 682"/>
                <a:gd name="T41" fmla="*/ 28432 h 557"/>
                <a:gd name="T42" fmla="*/ 9613 w 682"/>
                <a:gd name="T43" fmla="*/ 23076 h 557"/>
                <a:gd name="T44" fmla="*/ 19782 w 682"/>
                <a:gd name="T45" fmla="*/ 13374 h 557"/>
                <a:gd name="T46" fmla="*/ 25972 w 682"/>
                <a:gd name="T47" fmla="*/ 6014 h 557"/>
                <a:gd name="T48" fmla="*/ 30447 w 682"/>
                <a:gd name="T49" fmla="*/ 1151 h 557"/>
                <a:gd name="T50" fmla="*/ 42870 w 682"/>
                <a:gd name="T51" fmla="*/ 426 h 557"/>
                <a:gd name="T52" fmla="*/ 46964 w 682"/>
                <a:gd name="T53" fmla="*/ 0 h 557"/>
                <a:gd name="T54" fmla="*/ 45313 w 682"/>
                <a:gd name="T55" fmla="*/ 6727 h 557"/>
                <a:gd name="T56" fmla="*/ 52298 w 682"/>
                <a:gd name="T57" fmla="*/ 16822 h 557"/>
                <a:gd name="T58" fmla="*/ 58708 w 682"/>
                <a:gd name="T59" fmla="*/ 14759 h 557"/>
                <a:gd name="T60" fmla="*/ 62443 w 682"/>
                <a:gd name="T61" fmla="*/ 16261 h 557"/>
                <a:gd name="T62" fmla="*/ 65972 w 682"/>
                <a:gd name="T63" fmla="*/ 19369 h 557"/>
                <a:gd name="T64" fmla="*/ 67564 w 682"/>
                <a:gd name="T65" fmla="*/ 37485 h 557"/>
                <a:gd name="T66" fmla="*/ 67564 w 682"/>
                <a:gd name="T67" fmla="*/ 47869 h 557"/>
                <a:gd name="T68" fmla="*/ 70676 w 682"/>
                <a:gd name="T69" fmla="*/ 56445 h 557"/>
                <a:gd name="T70" fmla="*/ 76202 w 682"/>
                <a:gd name="T71" fmla="*/ 59818 h 557"/>
                <a:gd name="T72" fmla="*/ 80258 w 682"/>
                <a:gd name="T73" fmla="*/ 58941 h 557"/>
                <a:gd name="T74" fmla="*/ 78369 w 682"/>
                <a:gd name="T75" fmla="*/ 67843 h 557"/>
                <a:gd name="T76" fmla="*/ 70676 w 682"/>
                <a:gd name="T77" fmla="*/ 81228 h 557"/>
                <a:gd name="T78" fmla="*/ 64719 w 682"/>
                <a:gd name="T79" fmla="*/ 96746 h 557"/>
                <a:gd name="T80" fmla="*/ 65649 w 682"/>
                <a:gd name="T81" fmla="*/ 101338 h 557"/>
                <a:gd name="T82" fmla="*/ 51336 w 682"/>
                <a:gd name="T83" fmla="*/ 110834 h 5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2"/>
                <a:gd name="T127" fmla="*/ 0 h 557"/>
                <a:gd name="T128" fmla="*/ 682 w 682"/>
                <a:gd name="T129" fmla="*/ 557 h 5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2" h="557">
                  <a:moveTo>
                    <a:pt x="435" y="556"/>
                  </a:moveTo>
                  <a:lnTo>
                    <a:pt x="481" y="464"/>
                  </a:lnTo>
                  <a:lnTo>
                    <a:pt x="473" y="449"/>
                  </a:lnTo>
                  <a:lnTo>
                    <a:pt x="486" y="451"/>
                  </a:lnTo>
                  <a:lnTo>
                    <a:pt x="495" y="441"/>
                  </a:lnTo>
                  <a:lnTo>
                    <a:pt x="500" y="413"/>
                  </a:lnTo>
                  <a:lnTo>
                    <a:pt x="500" y="371"/>
                  </a:lnTo>
                  <a:lnTo>
                    <a:pt x="309" y="287"/>
                  </a:lnTo>
                  <a:lnTo>
                    <a:pt x="296" y="308"/>
                  </a:lnTo>
                  <a:lnTo>
                    <a:pt x="282" y="346"/>
                  </a:lnTo>
                  <a:lnTo>
                    <a:pt x="396" y="557"/>
                  </a:lnTo>
                  <a:lnTo>
                    <a:pt x="303" y="556"/>
                  </a:lnTo>
                  <a:lnTo>
                    <a:pt x="304" y="536"/>
                  </a:lnTo>
                  <a:cubicBezTo>
                    <a:pt x="284" y="520"/>
                    <a:pt x="296" y="510"/>
                    <a:pt x="282" y="494"/>
                  </a:cubicBezTo>
                  <a:cubicBezTo>
                    <a:pt x="276" y="475"/>
                    <a:pt x="267" y="468"/>
                    <a:pt x="253" y="451"/>
                  </a:cubicBezTo>
                  <a:cubicBezTo>
                    <a:pt x="249" y="447"/>
                    <a:pt x="245" y="443"/>
                    <a:pt x="242" y="439"/>
                  </a:cubicBezTo>
                  <a:lnTo>
                    <a:pt x="237" y="432"/>
                  </a:lnTo>
                  <a:cubicBezTo>
                    <a:pt x="237" y="432"/>
                    <a:pt x="245" y="413"/>
                    <a:pt x="245" y="413"/>
                  </a:cubicBezTo>
                  <a:cubicBezTo>
                    <a:pt x="247" y="409"/>
                    <a:pt x="250" y="401"/>
                    <a:pt x="250" y="401"/>
                  </a:cubicBezTo>
                  <a:cubicBezTo>
                    <a:pt x="249" y="399"/>
                    <a:pt x="247" y="397"/>
                    <a:pt x="247" y="394"/>
                  </a:cubicBezTo>
                  <a:cubicBezTo>
                    <a:pt x="248" y="390"/>
                    <a:pt x="253" y="382"/>
                    <a:pt x="253" y="382"/>
                  </a:cubicBezTo>
                  <a:cubicBezTo>
                    <a:pt x="243" y="370"/>
                    <a:pt x="237" y="371"/>
                    <a:pt x="220" y="375"/>
                  </a:cubicBezTo>
                  <a:cubicBezTo>
                    <a:pt x="217" y="371"/>
                    <a:pt x="210" y="369"/>
                    <a:pt x="207" y="365"/>
                  </a:cubicBezTo>
                  <a:cubicBezTo>
                    <a:pt x="185" y="337"/>
                    <a:pt x="216" y="363"/>
                    <a:pt x="194" y="346"/>
                  </a:cubicBezTo>
                  <a:cubicBezTo>
                    <a:pt x="167" y="349"/>
                    <a:pt x="179" y="346"/>
                    <a:pt x="156" y="352"/>
                  </a:cubicBezTo>
                  <a:cubicBezTo>
                    <a:pt x="153" y="353"/>
                    <a:pt x="148" y="354"/>
                    <a:pt x="148" y="354"/>
                  </a:cubicBezTo>
                  <a:cubicBezTo>
                    <a:pt x="146" y="356"/>
                    <a:pt x="145" y="359"/>
                    <a:pt x="142" y="361"/>
                  </a:cubicBezTo>
                  <a:cubicBezTo>
                    <a:pt x="138" y="363"/>
                    <a:pt x="126" y="365"/>
                    <a:pt x="126" y="365"/>
                  </a:cubicBezTo>
                  <a:cubicBezTo>
                    <a:pt x="105" y="354"/>
                    <a:pt x="116" y="355"/>
                    <a:pt x="94" y="361"/>
                  </a:cubicBezTo>
                  <a:cubicBezTo>
                    <a:pt x="89" y="362"/>
                    <a:pt x="78" y="365"/>
                    <a:pt x="78" y="365"/>
                  </a:cubicBezTo>
                  <a:cubicBezTo>
                    <a:pt x="62" y="383"/>
                    <a:pt x="46" y="346"/>
                    <a:pt x="35" y="337"/>
                  </a:cubicBezTo>
                  <a:cubicBezTo>
                    <a:pt x="32" y="330"/>
                    <a:pt x="24" y="320"/>
                    <a:pt x="22" y="312"/>
                  </a:cubicBezTo>
                  <a:cubicBezTo>
                    <a:pt x="20" y="308"/>
                    <a:pt x="22" y="303"/>
                    <a:pt x="19" y="300"/>
                  </a:cubicBezTo>
                  <a:cubicBezTo>
                    <a:pt x="17" y="297"/>
                    <a:pt x="13" y="297"/>
                    <a:pt x="11" y="295"/>
                  </a:cubicBezTo>
                  <a:cubicBezTo>
                    <a:pt x="3" y="277"/>
                    <a:pt x="15" y="306"/>
                    <a:pt x="5" y="276"/>
                  </a:cubicBezTo>
                  <a:cubicBezTo>
                    <a:pt x="4" y="272"/>
                    <a:pt x="0" y="264"/>
                    <a:pt x="0" y="264"/>
                  </a:cubicBezTo>
                  <a:cubicBezTo>
                    <a:pt x="3" y="253"/>
                    <a:pt x="2" y="248"/>
                    <a:pt x="13" y="243"/>
                  </a:cubicBezTo>
                  <a:cubicBezTo>
                    <a:pt x="20" y="221"/>
                    <a:pt x="17" y="231"/>
                    <a:pt x="24" y="213"/>
                  </a:cubicBezTo>
                  <a:cubicBezTo>
                    <a:pt x="26" y="209"/>
                    <a:pt x="30" y="200"/>
                    <a:pt x="30" y="200"/>
                  </a:cubicBezTo>
                  <a:cubicBezTo>
                    <a:pt x="26" y="192"/>
                    <a:pt x="24" y="191"/>
                    <a:pt x="32" y="181"/>
                  </a:cubicBezTo>
                  <a:cubicBezTo>
                    <a:pt x="36" y="177"/>
                    <a:pt x="43" y="169"/>
                    <a:pt x="43" y="169"/>
                  </a:cubicBezTo>
                  <a:cubicBezTo>
                    <a:pt x="37" y="155"/>
                    <a:pt x="36" y="153"/>
                    <a:pt x="51" y="143"/>
                  </a:cubicBezTo>
                  <a:cubicBezTo>
                    <a:pt x="56" y="140"/>
                    <a:pt x="67" y="135"/>
                    <a:pt x="67" y="135"/>
                  </a:cubicBezTo>
                  <a:cubicBezTo>
                    <a:pt x="73" y="129"/>
                    <a:pt x="75" y="122"/>
                    <a:pt x="81" y="116"/>
                  </a:cubicBezTo>
                  <a:cubicBezTo>
                    <a:pt x="89" y="107"/>
                    <a:pt x="102" y="105"/>
                    <a:pt x="113" y="99"/>
                  </a:cubicBezTo>
                  <a:cubicBezTo>
                    <a:pt x="125" y="85"/>
                    <a:pt x="149" y="76"/>
                    <a:pt x="167" y="67"/>
                  </a:cubicBezTo>
                  <a:cubicBezTo>
                    <a:pt x="174" y="59"/>
                    <a:pt x="175" y="50"/>
                    <a:pt x="188" y="46"/>
                  </a:cubicBezTo>
                  <a:cubicBezTo>
                    <a:pt x="198" y="39"/>
                    <a:pt x="208" y="36"/>
                    <a:pt x="220" y="30"/>
                  </a:cubicBezTo>
                  <a:cubicBezTo>
                    <a:pt x="223" y="28"/>
                    <a:pt x="228" y="25"/>
                    <a:pt x="228" y="25"/>
                  </a:cubicBezTo>
                  <a:cubicBezTo>
                    <a:pt x="237" y="16"/>
                    <a:pt x="245" y="10"/>
                    <a:pt x="258" y="6"/>
                  </a:cubicBezTo>
                  <a:cubicBezTo>
                    <a:pt x="269" y="31"/>
                    <a:pt x="301" y="6"/>
                    <a:pt x="320" y="4"/>
                  </a:cubicBezTo>
                  <a:cubicBezTo>
                    <a:pt x="334" y="3"/>
                    <a:pt x="349" y="3"/>
                    <a:pt x="363" y="2"/>
                  </a:cubicBezTo>
                  <a:cubicBezTo>
                    <a:pt x="369" y="3"/>
                    <a:pt x="376" y="5"/>
                    <a:pt x="382" y="4"/>
                  </a:cubicBezTo>
                  <a:cubicBezTo>
                    <a:pt x="387" y="4"/>
                    <a:pt x="398" y="0"/>
                    <a:pt x="398" y="0"/>
                  </a:cubicBezTo>
                  <a:cubicBezTo>
                    <a:pt x="415" y="8"/>
                    <a:pt x="406" y="16"/>
                    <a:pt x="400" y="30"/>
                  </a:cubicBezTo>
                  <a:cubicBezTo>
                    <a:pt x="398" y="34"/>
                    <a:pt x="384" y="34"/>
                    <a:pt x="384" y="34"/>
                  </a:cubicBezTo>
                  <a:cubicBezTo>
                    <a:pt x="379" y="47"/>
                    <a:pt x="398" y="51"/>
                    <a:pt x="411" y="55"/>
                  </a:cubicBezTo>
                  <a:cubicBezTo>
                    <a:pt x="419" y="72"/>
                    <a:pt x="421" y="79"/>
                    <a:pt x="443" y="84"/>
                  </a:cubicBezTo>
                  <a:cubicBezTo>
                    <a:pt x="461" y="71"/>
                    <a:pt x="435" y="65"/>
                    <a:pt x="468" y="57"/>
                  </a:cubicBezTo>
                  <a:cubicBezTo>
                    <a:pt x="482" y="61"/>
                    <a:pt x="485" y="70"/>
                    <a:pt x="497" y="74"/>
                  </a:cubicBezTo>
                  <a:cubicBezTo>
                    <a:pt x="505" y="76"/>
                    <a:pt x="513" y="78"/>
                    <a:pt x="521" y="80"/>
                  </a:cubicBezTo>
                  <a:cubicBezTo>
                    <a:pt x="524" y="81"/>
                    <a:pt x="529" y="82"/>
                    <a:pt x="529" y="82"/>
                  </a:cubicBezTo>
                  <a:cubicBezTo>
                    <a:pt x="547" y="78"/>
                    <a:pt x="547" y="76"/>
                    <a:pt x="562" y="84"/>
                  </a:cubicBezTo>
                  <a:cubicBezTo>
                    <a:pt x="566" y="95"/>
                    <a:pt x="565" y="86"/>
                    <a:pt x="559" y="97"/>
                  </a:cubicBezTo>
                  <a:cubicBezTo>
                    <a:pt x="557" y="101"/>
                    <a:pt x="554" y="110"/>
                    <a:pt x="554" y="110"/>
                  </a:cubicBezTo>
                  <a:cubicBezTo>
                    <a:pt x="556" y="132"/>
                    <a:pt x="556" y="168"/>
                    <a:pt x="572" y="188"/>
                  </a:cubicBezTo>
                  <a:cubicBezTo>
                    <a:pt x="568" y="198"/>
                    <a:pt x="564" y="208"/>
                    <a:pt x="562" y="219"/>
                  </a:cubicBezTo>
                  <a:cubicBezTo>
                    <a:pt x="564" y="227"/>
                    <a:pt x="569" y="233"/>
                    <a:pt x="572" y="240"/>
                  </a:cubicBezTo>
                  <a:cubicBezTo>
                    <a:pt x="573" y="247"/>
                    <a:pt x="572" y="254"/>
                    <a:pt x="575" y="259"/>
                  </a:cubicBezTo>
                  <a:cubicBezTo>
                    <a:pt x="577" y="263"/>
                    <a:pt x="595" y="272"/>
                    <a:pt x="599" y="283"/>
                  </a:cubicBezTo>
                  <a:cubicBezTo>
                    <a:pt x="594" y="295"/>
                    <a:pt x="603" y="306"/>
                    <a:pt x="618" y="310"/>
                  </a:cubicBezTo>
                  <a:cubicBezTo>
                    <a:pt x="630" y="307"/>
                    <a:pt x="638" y="308"/>
                    <a:pt x="645" y="300"/>
                  </a:cubicBezTo>
                  <a:cubicBezTo>
                    <a:pt x="660" y="302"/>
                    <a:pt x="663" y="303"/>
                    <a:pt x="672" y="293"/>
                  </a:cubicBezTo>
                  <a:cubicBezTo>
                    <a:pt x="675" y="294"/>
                    <a:pt x="679" y="293"/>
                    <a:pt x="680" y="295"/>
                  </a:cubicBezTo>
                  <a:cubicBezTo>
                    <a:pt x="682" y="301"/>
                    <a:pt x="674" y="321"/>
                    <a:pt x="672" y="327"/>
                  </a:cubicBezTo>
                  <a:cubicBezTo>
                    <a:pt x="668" y="340"/>
                    <a:pt x="671" y="326"/>
                    <a:pt x="664" y="340"/>
                  </a:cubicBezTo>
                  <a:cubicBezTo>
                    <a:pt x="652" y="360"/>
                    <a:pt x="646" y="381"/>
                    <a:pt x="621" y="394"/>
                  </a:cubicBezTo>
                  <a:cubicBezTo>
                    <a:pt x="614" y="402"/>
                    <a:pt x="609" y="402"/>
                    <a:pt x="599" y="407"/>
                  </a:cubicBezTo>
                  <a:cubicBezTo>
                    <a:pt x="590" y="418"/>
                    <a:pt x="579" y="429"/>
                    <a:pt x="567" y="439"/>
                  </a:cubicBezTo>
                  <a:cubicBezTo>
                    <a:pt x="560" y="454"/>
                    <a:pt x="555" y="470"/>
                    <a:pt x="548" y="485"/>
                  </a:cubicBezTo>
                  <a:cubicBezTo>
                    <a:pt x="549" y="489"/>
                    <a:pt x="550" y="492"/>
                    <a:pt x="551" y="496"/>
                  </a:cubicBezTo>
                  <a:cubicBezTo>
                    <a:pt x="552" y="500"/>
                    <a:pt x="556" y="508"/>
                    <a:pt x="556" y="508"/>
                  </a:cubicBezTo>
                  <a:cubicBezTo>
                    <a:pt x="559" y="524"/>
                    <a:pt x="562" y="546"/>
                    <a:pt x="576" y="557"/>
                  </a:cubicBezTo>
                  <a:lnTo>
                    <a:pt x="435" y="556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7" name="Freeform 103" descr="75%"/>
            <p:cNvSpPr>
              <a:spLocks/>
            </p:cNvSpPr>
            <p:nvPr/>
          </p:nvSpPr>
          <p:spPr bwMode="ltGray">
            <a:xfrm>
              <a:off x="727" y="495"/>
              <a:ext cx="382" cy="540"/>
            </a:xfrm>
            <a:custGeom>
              <a:avLst/>
              <a:gdLst>
                <a:gd name="T0" fmla="*/ 28250 w 257"/>
                <a:gd name="T1" fmla="*/ 69953 h 347"/>
                <a:gd name="T2" fmla="*/ 27068 w 257"/>
                <a:gd name="T3" fmla="*/ 60650 h 347"/>
                <a:gd name="T4" fmla="*/ 25270 w 257"/>
                <a:gd name="T5" fmla="*/ 58068 h 347"/>
                <a:gd name="T6" fmla="*/ 25075 w 257"/>
                <a:gd name="T7" fmla="*/ 54361 h 347"/>
                <a:gd name="T8" fmla="*/ 24328 w 257"/>
                <a:gd name="T9" fmla="*/ 51218 h 347"/>
                <a:gd name="T10" fmla="*/ 24328 w 257"/>
                <a:gd name="T11" fmla="*/ 46141 h 347"/>
                <a:gd name="T12" fmla="*/ 24117 w 257"/>
                <a:gd name="T13" fmla="*/ 43127 h 347"/>
                <a:gd name="T14" fmla="*/ 26513 w 257"/>
                <a:gd name="T15" fmla="*/ 40732 h 347"/>
                <a:gd name="T16" fmla="*/ 29894 w 257"/>
                <a:gd name="T17" fmla="*/ 39828 h 347"/>
                <a:gd name="T18" fmla="*/ 29894 w 257"/>
                <a:gd name="T19" fmla="*/ 27509 h 347"/>
                <a:gd name="T20" fmla="*/ 6270 w 257"/>
                <a:gd name="T21" fmla="*/ 19350 h 347"/>
                <a:gd name="T22" fmla="*/ 3762 w 257"/>
                <a:gd name="T23" fmla="*/ 19793 h 347"/>
                <a:gd name="T24" fmla="*/ 1909 w 257"/>
                <a:gd name="T25" fmla="*/ 20581 h 347"/>
                <a:gd name="T26" fmla="*/ 0 w 257"/>
                <a:gd name="T27" fmla="*/ 30112 h 347"/>
                <a:gd name="T28" fmla="*/ 10782 w 257"/>
                <a:gd name="T29" fmla="*/ 69744 h 347"/>
                <a:gd name="T30" fmla="*/ 28250 w 257"/>
                <a:gd name="T31" fmla="*/ 69953 h 3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7"/>
                <a:gd name="T49" fmla="*/ 0 h 347"/>
                <a:gd name="T50" fmla="*/ 257 w 257"/>
                <a:gd name="T51" fmla="*/ 347 h 3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7" h="347">
                  <a:moveTo>
                    <a:pt x="243" y="347"/>
                  </a:moveTo>
                  <a:lnTo>
                    <a:pt x="233" y="301"/>
                  </a:lnTo>
                  <a:lnTo>
                    <a:pt x="217" y="288"/>
                  </a:lnTo>
                  <a:lnTo>
                    <a:pt x="215" y="269"/>
                  </a:lnTo>
                  <a:lnTo>
                    <a:pt x="209" y="254"/>
                  </a:lnTo>
                  <a:lnTo>
                    <a:pt x="209" y="229"/>
                  </a:lnTo>
                  <a:lnTo>
                    <a:pt x="207" y="214"/>
                  </a:lnTo>
                  <a:lnTo>
                    <a:pt x="228" y="202"/>
                  </a:lnTo>
                  <a:lnTo>
                    <a:pt x="257" y="197"/>
                  </a:lnTo>
                  <a:lnTo>
                    <a:pt x="257" y="136"/>
                  </a:lnTo>
                  <a:cubicBezTo>
                    <a:pt x="209" y="119"/>
                    <a:pt x="13" y="0"/>
                    <a:pt x="54" y="96"/>
                  </a:cubicBezTo>
                  <a:cubicBezTo>
                    <a:pt x="36" y="106"/>
                    <a:pt x="57" y="97"/>
                    <a:pt x="32" y="98"/>
                  </a:cubicBezTo>
                  <a:cubicBezTo>
                    <a:pt x="27" y="99"/>
                    <a:pt x="16" y="102"/>
                    <a:pt x="16" y="102"/>
                  </a:cubicBezTo>
                  <a:lnTo>
                    <a:pt x="0" y="149"/>
                  </a:lnTo>
                  <a:lnTo>
                    <a:pt x="93" y="346"/>
                  </a:lnTo>
                  <a:lnTo>
                    <a:pt x="243" y="347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8" name="Freeform 104" descr="75%"/>
            <p:cNvSpPr>
              <a:spLocks/>
            </p:cNvSpPr>
            <p:nvPr/>
          </p:nvSpPr>
          <p:spPr bwMode="ltGray">
            <a:xfrm>
              <a:off x="1400" y="896"/>
              <a:ext cx="16" cy="29"/>
            </a:xfrm>
            <a:custGeom>
              <a:avLst/>
              <a:gdLst>
                <a:gd name="T0" fmla="*/ 3 w 19"/>
                <a:gd name="T1" fmla="*/ 2 h 37"/>
                <a:gd name="T2" fmla="*/ 3 w 19"/>
                <a:gd name="T3" fmla="*/ 2 h 37"/>
                <a:gd name="T4" fmla="*/ 3 w 19"/>
                <a:gd name="T5" fmla="*/ 2 h 37"/>
                <a:gd name="T6" fmla="*/ 0 60000 65536"/>
                <a:gd name="T7" fmla="*/ 0 60000 65536"/>
                <a:gd name="T8" fmla="*/ 0 60000 65536"/>
                <a:gd name="T9" fmla="*/ 0 w 19"/>
                <a:gd name="T10" fmla="*/ 0 h 37"/>
                <a:gd name="T11" fmla="*/ 19 w 1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7">
                  <a:moveTo>
                    <a:pt x="7" y="25"/>
                  </a:moveTo>
                  <a:cubicBezTo>
                    <a:pt x="0" y="4"/>
                    <a:pt x="12" y="0"/>
                    <a:pt x="19" y="21"/>
                  </a:cubicBezTo>
                  <a:cubicBezTo>
                    <a:pt x="14" y="37"/>
                    <a:pt x="18" y="36"/>
                    <a:pt x="7" y="25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19" name="Freeform 105" descr="75%"/>
            <p:cNvSpPr>
              <a:spLocks/>
            </p:cNvSpPr>
            <p:nvPr/>
          </p:nvSpPr>
          <p:spPr bwMode="ltGray">
            <a:xfrm>
              <a:off x="1379" y="617"/>
              <a:ext cx="21" cy="17"/>
            </a:xfrm>
            <a:custGeom>
              <a:avLst/>
              <a:gdLst>
                <a:gd name="T0" fmla="*/ 11 w 22"/>
                <a:gd name="T1" fmla="*/ 3 h 20"/>
                <a:gd name="T2" fmla="*/ 11 w 22"/>
                <a:gd name="T3" fmla="*/ 0 h 20"/>
                <a:gd name="T4" fmla="*/ 11 w 22"/>
                <a:gd name="T5" fmla="*/ 3 h 20"/>
                <a:gd name="T6" fmla="*/ 8 w 22"/>
                <a:gd name="T7" fmla="*/ 3 h 20"/>
                <a:gd name="T8" fmla="*/ 11 w 22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12" y="12"/>
                  </a:moveTo>
                  <a:cubicBezTo>
                    <a:pt x="13" y="8"/>
                    <a:pt x="12" y="0"/>
                    <a:pt x="16" y="0"/>
                  </a:cubicBezTo>
                  <a:cubicBezTo>
                    <a:pt x="20" y="0"/>
                    <a:pt x="22" y="8"/>
                    <a:pt x="20" y="12"/>
                  </a:cubicBezTo>
                  <a:cubicBezTo>
                    <a:pt x="18" y="16"/>
                    <a:pt x="12" y="17"/>
                    <a:pt x="8" y="20"/>
                  </a:cubicBezTo>
                  <a:cubicBezTo>
                    <a:pt x="3" y="5"/>
                    <a:pt x="0" y="6"/>
                    <a:pt x="12" y="1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0" name="Freeform 106" descr="75%"/>
            <p:cNvSpPr>
              <a:spLocks/>
            </p:cNvSpPr>
            <p:nvPr/>
          </p:nvSpPr>
          <p:spPr bwMode="ltGray">
            <a:xfrm>
              <a:off x="453" y="275"/>
              <a:ext cx="58" cy="24"/>
            </a:xfrm>
            <a:custGeom>
              <a:avLst/>
              <a:gdLst>
                <a:gd name="T0" fmla="*/ 24 w 57"/>
                <a:gd name="T1" fmla="*/ 2 h 30"/>
                <a:gd name="T2" fmla="*/ 44 w 57"/>
                <a:gd name="T3" fmla="*/ 2 h 30"/>
                <a:gd name="T4" fmla="*/ 48 w 57"/>
                <a:gd name="T5" fmla="*/ 2 h 30"/>
                <a:gd name="T6" fmla="*/ 24 w 57"/>
                <a:gd name="T7" fmla="*/ 2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30"/>
                <a:gd name="T14" fmla="*/ 57 w 5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30">
                  <a:moveTo>
                    <a:pt x="24" y="18"/>
                  </a:moveTo>
                  <a:cubicBezTo>
                    <a:pt x="0" y="10"/>
                    <a:pt x="9" y="0"/>
                    <a:pt x="32" y="6"/>
                  </a:cubicBezTo>
                  <a:cubicBezTo>
                    <a:pt x="46" y="15"/>
                    <a:pt x="57" y="23"/>
                    <a:pt x="36" y="30"/>
                  </a:cubicBezTo>
                  <a:cubicBezTo>
                    <a:pt x="21" y="25"/>
                    <a:pt x="24" y="30"/>
                    <a:pt x="24" y="1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1" name="Freeform 107" descr="75%"/>
            <p:cNvSpPr>
              <a:spLocks/>
            </p:cNvSpPr>
            <p:nvPr/>
          </p:nvSpPr>
          <p:spPr bwMode="ltGray">
            <a:xfrm>
              <a:off x="1161" y="50"/>
              <a:ext cx="691" cy="569"/>
            </a:xfrm>
            <a:custGeom>
              <a:avLst/>
              <a:gdLst>
                <a:gd name="T0" fmla="*/ 461 w 693"/>
                <a:gd name="T1" fmla="*/ 41 h 696"/>
                <a:gd name="T2" fmla="*/ 381 w 693"/>
                <a:gd name="T3" fmla="*/ 40 h 696"/>
                <a:gd name="T4" fmla="*/ 313 w 693"/>
                <a:gd name="T5" fmla="*/ 38 h 696"/>
                <a:gd name="T6" fmla="*/ 253 w 693"/>
                <a:gd name="T7" fmla="*/ 35 h 696"/>
                <a:gd name="T8" fmla="*/ 225 w 693"/>
                <a:gd name="T9" fmla="*/ 38 h 696"/>
                <a:gd name="T10" fmla="*/ 249 w 693"/>
                <a:gd name="T11" fmla="*/ 38 h 696"/>
                <a:gd name="T12" fmla="*/ 281 w 693"/>
                <a:gd name="T13" fmla="*/ 42 h 696"/>
                <a:gd name="T14" fmla="*/ 309 w 693"/>
                <a:gd name="T15" fmla="*/ 43 h 696"/>
                <a:gd name="T16" fmla="*/ 321 w 693"/>
                <a:gd name="T17" fmla="*/ 47 h 696"/>
                <a:gd name="T18" fmla="*/ 301 w 693"/>
                <a:gd name="T19" fmla="*/ 49 h 696"/>
                <a:gd name="T20" fmla="*/ 249 w 693"/>
                <a:gd name="T21" fmla="*/ 56 h 696"/>
                <a:gd name="T22" fmla="*/ 213 w 693"/>
                <a:gd name="T23" fmla="*/ 56 h 696"/>
                <a:gd name="T24" fmla="*/ 97 w 693"/>
                <a:gd name="T25" fmla="*/ 62 h 696"/>
                <a:gd name="T26" fmla="*/ 77 w 693"/>
                <a:gd name="T27" fmla="*/ 56 h 696"/>
                <a:gd name="T28" fmla="*/ 45 w 693"/>
                <a:gd name="T29" fmla="*/ 47 h 696"/>
                <a:gd name="T30" fmla="*/ 33 w 693"/>
                <a:gd name="T31" fmla="*/ 40 h 696"/>
                <a:gd name="T32" fmla="*/ 53 w 693"/>
                <a:gd name="T33" fmla="*/ 31 h 696"/>
                <a:gd name="T34" fmla="*/ 17 w 693"/>
                <a:gd name="T35" fmla="*/ 35 h 696"/>
                <a:gd name="T36" fmla="*/ 81 w 693"/>
                <a:gd name="T37" fmla="*/ 25 h 696"/>
                <a:gd name="T38" fmla="*/ 113 w 693"/>
                <a:gd name="T39" fmla="*/ 19 h 696"/>
                <a:gd name="T40" fmla="*/ 37 w 693"/>
                <a:gd name="T41" fmla="*/ 19 h 696"/>
                <a:gd name="T42" fmla="*/ 1 w 693"/>
                <a:gd name="T43" fmla="*/ 16 h 696"/>
                <a:gd name="T44" fmla="*/ 25 w 693"/>
                <a:gd name="T45" fmla="*/ 13 h 696"/>
                <a:gd name="T46" fmla="*/ 97 w 693"/>
                <a:gd name="T47" fmla="*/ 11 h 696"/>
                <a:gd name="T48" fmla="*/ 209 w 693"/>
                <a:gd name="T49" fmla="*/ 11 h 696"/>
                <a:gd name="T50" fmla="*/ 217 w 693"/>
                <a:gd name="T51" fmla="*/ 6 h 696"/>
                <a:gd name="T52" fmla="*/ 249 w 693"/>
                <a:gd name="T53" fmla="*/ 0 h 696"/>
                <a:gd name="T54" fmla="*/ 345 w 693"/>
                <a:gd name="T55" fmla="*/ 4 h 696"/>
                <a:gd name="T56" fmla="*/ 317 w 693"/>
                <a:gd name="T57" fmla="*/ 7 h 696"/>
                <a:gd name="T58" fmla="*/ 289 w 693"/>
                <a:gd name="T59" fmla="*/ 16 h 696"/>
                <a:gd name="T60" fmla="*/ 349 w 693"/>
                <a:gd name="T61" fmla="*/ 16 h 696"/>
                <a:gd name="T62" fmla="*/ 361 w 693"/>
                <a:gd name="T63" fmla="*/ 12 h 696"/>
                <a:gd name="T64" fmla="*/ 405 w 693"/>
                <a:gd name="T65" fmla="*/ 9 h 696"/>
                <a:gd name="T66" fmla="*/ 485 w 693"/>
                <a:gd name="T67" fmla="*/ 7 h 696"/>
                <a:gd name="T68" fmla="*/ 512 w 693"/>
                <a:gd name="T69" fmla="*/ 5 h 696"/>
                <a:gd name="T70" fmla="*/ 518 w 693"/>
                <a:gd name="T71" fmla="*/ 41 h 6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3"/>
                <a:gd name="T109" fmla="*/ 0 h 696"/>
                <a:gd name="T110" fmla="*/ 693 w 693"/>
                <a:gd name="T111" fmla="*/ 696 h 6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3" h="696">
                  <a:moveTo>
                    <a:pt x="541" y="460"/>
                  </a:moveTo>
                  <a:lnTo>
                    <a:pt x="473" y="464"/>
                  </a:lnTo>
                  <a:lnTo>
                    <a:pt x="441" y="452"/>
                  </a:lnTo>
                  <a:lnTo>
                    <a:pt x="393" y="452"/>
                  </a:lnTo>
                  <a:cubicBezTo>
                    <a:pt x="365" y="448"/>
                    <a:pt x="360" y="444"/>
                    <a:pt x="337" y="436"/>
                  </a:cubicBezTo>
                  <a:cubicBezTo>
                    <a:pt x="336" y="432"/>
                    <a:pt x="330" y="413"/>
                    <a:pt x="325" y="412"/>
                  </a:cubicBezTo>
                  <a:cubicBezTo>
                    <a:pt x="317" y="411"/>
                    <a:pt x="301" y="420"/>
                    <a:pt x="301" y="420"/>
                  </a:cubicBezTo>
                  <a:cubicBezTo>
                    <a:pt x="289" y="412"/>
                    <a:pt x="277" y="408"/>
                    <a:pt x="265" y="400"/>
                  </a:cubicBezTo>
                  <a:cubicBezTo>
                    <a:pt x="252" y="380"/>
                    <a:pt x="256" y="356"/>
                    <a:pt x="233" y="348"/>
                  </a:cubicBezTo>
                  <a:cubicBezTo>
                    <a:pt x="217" y="372"/>
                    <a:pt x="221" y="392"/>
                    <a:pt x="237" y="416"/>
                  </a:cubicBezTo>
                  <a:cubicBezTo>
                    <a:pt x="234" y="428"/>
                    <a:pt x="228" y="445"/>
                    <a:pt x="237" y="444"/>
                  </a:cubicBezTo>
                  <a:cubicBezTo>
                    <a:pt x="247" y="443"/>
                    <a:pt x="261" y="428"/>
                    <a:pt x="261" y="428"/>
                  </a:cubicBezTo>
                  <a:cubicBezTo>
                    <a:pt x="258" y="450"/>
                    <a:pt x="243" y="475"/>
                    <a:pt x="269" y="484"/>
                  </a:cubicBezTo>
                  <a:cubicBezTo>
                    <a:pt x="277" y="479"/>
                    <a:pt x="288" y="476"/>
                    <a:pt x="293" y="468"/>
                  </a:cubicBezTo>
                  <a:cubicBezTo>
                    <a:pt x="302" y="454"/>
                    <a:pt x="303" y="446"/>
                    <a:pt x="317" y="436"/>
                  </a:cubicBezTo>
                  <a:cubicBezTo>
                    <a:pt x="315" y="448"/>
                    <a:pt x="306" y="467"/>
                    <a:pt x="321" y="476"/>
                  </a:cubicBezTo>
                  <a:cubicBezTo>
                    <a:pt x="328" y="480"/>
                    <a:pt x="345" y="484"/>
                    <a:pt x="345" y="484"/>
                  </a:cubicBezTo>
                  <a:cubicBezTo>
                    <a:pt x="382" y="472"/>
                    <a:pt x="347" y="527"/>
                    <a:pt x="333" y="536"/>
                  </a:cubicBezTo>
                  <a:cubicBezTo>
                    <a:pt x="330" y="540"/>
                    <a:pt x="329" y="545"/>
                    <a:pt x="325" y="548"/>
                  </a:cubicBezTo>
                  <a:cubicBezTo>
                    <a:pt x="322" y="551"/>
                    <a:pt x="316" y="549"/>
                    <a:pt x="313" y="552"/>
                  </a:cubicBezTo>
                  <a:cubicBezTo>
                    <a:pt x="300" y="565"/>
                    <a:pt x="320" y="575"/>
                    <a:pt x="293" y="584"/>
                  </a:cubicBezTo>
                  <a:cubicBezTo>
                    <a:pt x="286" y="595"/>
                    <a:pt x="272" y="610"/>
                    <a:pt x="261" y="616"/>
                  </a:cubicBezTo>
                  <a:cubicBezTo>
                    <a:pt x="254" y="620"/>
                    <a:pt x="245" y="621"/>
                    <a:pt x="237" y="624"/>
                  </a:cubicBezTo>
                  <a:cubicBezTo>
                    <a:pt x="233" y="625"/>
                    <a:pt x="225" y="628"/>
                    <a:pt x="225" y="628"/>
                  </a:cubicBezTo>
                  <a:cubicBezTo>
                    <a:pt x="215" y="659"/>
                    <a:pt x="212" y="652"/>
                    <a:pt x="173" y="656"/>
                  </a:cubicBezTo>
                  <a:cubicBezTo>
                    <a:pt x="140" y="667"/>
                    <a:pt x="132" y="687"/>
                    <a:pt x="97" y="696"/>
                  </a:cubicBezTo>
                  <a:cubicBezTo>
                    <a:pt x="77" y="691"/>
                    <a:pt x="75" y="687"/>
                    <a:pt x="81" y="668"/>
                  </a:cubicBezTo>
                  <a:cubicBezTo>
                    <a:pt x="77" y="646"/>
                    <a:pt x="72" y="639"/>
                    <a:pt x="77" y="616"/>
                  </a:cubicBezTo>
                  <a:cubicBezTo>
                    <a:pt x="73" y="598"/>
                    <a:pt x="71" y="587"/>
                    <a:pt x="61" y="572"/>
                  </a:cubicBezTo>
                  <a:cubicBezTo>
                    <a:pt x="58" y="551"/>
                    <a:pt x="51" y="543"/>
                    <a:pt x="45" y="524"/>
                  </a:cubicBezTo>
                  <a:cubicBezTo>
                    <a:pt x="52" y="502"/>
                    <a:pt x="58" y="496"/>
                    <a:pt x="49" y="472"/>
                  </a:cubicBezTo>
                  <a:cubicBezTo>
                    <a:pt x="46" y="463"/>
                    <a:pt x="33" y="448"/>
                    <a:pt x="33" y="448"/>
                  </a:cubicBezTo>
                  <a:cubicBezTo>
                    <a:pt x="42" y="422"/>
                    <a:pt x="42" y="408"/>
                    <a:pt x="33" y="380"/>
                  </a:cubicBezTo>
                  <a:cubicBezTo>
                    <a:pt x="49" y="369"/>
                    <a:pt x="48" y="362"/>
                    <a:pt x="53" y="344"/>
                  </a:cubicBezTo>
                  <a:cubicBezTo>
                    <a:pt x="47" y="327"/>
                    <a:pt x="49" y="308"/>
                    <a:pt x="33" y="332"/>
                  </a:cubicBezTo>
                  <a:cubicBezTo>
                    <a:pt x="40" y="353"/>
                    <a:pt x="29" y="374"/>
                    <a:pt x="17" y="392"/>
                  </a:cubicBezTo>
                  <a:cubicBezTo>
                    <a:pt x="6" y="360"/>
                    <a:pt x="10" y="340"/>
                    <a:pt x="13" y="304"/>
                  </a:cubicBezTo>
                  <a:cubicBezTo>
                    <a:pt x="44" y="314"/>
                    <a:pt x="54" y="289"/>
                    <a:pt x="81" y="280"/>
                  </a:cubicBezTo>
                  <a:cubicBezTo>
                    <a:pt x="94" y="261"/>
                    <a:pt x="85" y="242"/>
                    <a:pt x="105" y="228"/>
                  </a:cubicBezTo>
                  <a:cubicBezTo>
                    <a:pt x="108" y="220"/>
                    <a:pt x="110" y="212"/>
                    <a:pt x="113" y="204"/>
                  </a:cubicBezTo>
                  <a:cubicBezTo>
                    <a:pt x="116" y="196"/>
                    <a:pt x="89" y="196"/>
                    <a:pt x="89" y="196"/>
                  </a:cubicBezTo>
                  <a:cubicBezTo>
                    <a:pt x="81" y="221"/>
                    <a:pt x="58" y="211"/>
                    <a:pt x="37" y="204"/>
                  </a:cubicBezTo>
                  <a:cubicBezTo>
                    <a:pt x="33" y="207"/>
                    <a:pt x="30" y="213"/>
                    <a:pt x="25" y="212"/>
                  </a:cubicBezTo>
                  <a:cubicBezTo>
                    <a:pt x="16" y="210"/>
                    <a:pt x="1" y="196"/>
                    <a:pt x="1" y="196"/>
                  </a:cubicBezTo>
                  <a:cubicBezTo>
                    <a:pt x="4" y="186"/>
                    <a:pt x="4" y="174"/>
                    <a:pt x="9" y="164"/>
                  </a:cubicBezTo>
                  <a:cubicBezTo>
                    <a:pt x="13" y="155"/>
                    <a:pt x="25" y="140"/>
                    <a:pt x="25" y="140"/>
                  </a:cubicBezTo>
                  <a:cubicBezTo>
                    <a:pt x="0" y="132"/>
                    <a:pt x="25" y="128"/>
                    <a:pt x="37" y="124"/>
                  </a:cubicBezTo>
                  <a:cubicBezTo>
                    <a:pt x="58" y="131"/>
                    <a:pt x="75" y="116"/>
                    <a:pt x="97" y="112"/>
                  </a:cubicBezTo>
                  <a:cubicBezTo>
                    <a:pt x="135" y="87"/>
                    <a:pt x="159" y="122"/>
                    <a:pt x="197" y="132"/>
                  </a:cubicBezTo>
                  <a:cubicBezTo>
                    <a:pt x="205" y="129"/>
                    <a:pt x="213" y="127"/>
                    <a:pt x="221" y="124"/>
                  </a:cubicBezTo>
                  <a:cubicBezTo>
                    <a:pt x="225" y="123"/>
                    <a:pt x="226" y="147"/>
                    <a:pt x="233" y="120"/>
                  </a:cubicBezTo>
                  <a:lnTo>
                    <a:pt x="229" y="64"/>
                  </a:lnTo>
                  <a:lnTo>
                    <a:pt x="209" y="40"/>
                  </a:lnTo>
                  <a:cubicBezTo>
                    <a:pt x="243" y="21"/>
                    <a:pt x="240" y="21"/>
                    <a:pt x="261" y="0"/>
                  </a:cubicBezTo>
                  <a:cubicBezTo>
                    <a:pt x="297" y="16"/>
                    <a:pt x="333" y="32"/>
                    <a:pt x="369" y="48"/>
                  </a:cubicBezTo>
                  <a:cubicBezTo>
                    <a:pt x="373" y="50"/>
                    <a:pt x="361" y="44"/>
                    <a:pt x="357" y="44"/>
                  </a:cubicBezTo>
                  <a:cubicBezTo>
                    <a:pt x="349" y="45"/>
                    <a:pt x="333" y="52"/>
                    <a:pt x="333" y="52"/>
                  </a:cubicBezTo>
                  <a:cubicBezTo>
                    <a:pt x="322" y="68"/>
                    <a:pt x="318" y="71"/>
                    <a:pt x="329" y="88"/>
                  </a:cubicBezTo>
                  <a:cubicBezTo>
                    <a:pt x="308" y="119"/>
                    <a:pt x="323" y="118"/>
                    <a:pt x="333" y="148"/>
                  </a:cubicBezTo>
                  <a:cubicBezTo>
                    <a:pt x="320" y="157"/>
                    <a:pt x="314" y="167"/>
                    <a:pt x="301" y="176"/>
                  </a:cubicBezTo>
                  <a:cubicBezTo>
                    <a:pt x="306" y="213"/>
                    <a:pt x="303" y="213"/>
                    <a:pt x="337" y="220"/>
                  </a:cubicBezTo>
                  <a:cubicBezTo>
                    <a:pt x="358" y="216"/>
                    <a:pt x="368" y="214"/>
                    <a:pt x="361" y="192"/>
                  </a:cubicBezTo>
                  <a:cubicBezTo>
                    <a:pt x="362" y="177"/>
                    <a:pt x="362" y="162"/>
                    <a:pt x="365" y="148"/>
                  </a:cubicBezTo>
                  <a:cubicBezTo>
                    <a:pt x="366" y="143"/>
                    <a:pt x="369" y="133"/>
                    <a:pt x="373" y="136"/>
                  </a:cubicBezTo>
                  <a:cubicBezTo>
                    <a:pt x="379" y="140"/>
                    <a:pt x="376" y="149"/>
                    <a:pt x="377" y="156"/>
                  </a:cubicBezTo>
                  <a:cubicBezTo>
                    <a:pt x="404" y="147"/>
                    <a:pt x="409" y="116"/>
                    <a:pt x="417" y="92"/>
                  </a:cubicBezTo>
                  <a:cubicBezTo>
                    <a:pt x="422" y="76"/>
                    <a:pt x="453" y="74"/>
                    <a:pt x="465" y="72"/>
                  </a:cubicBezTo>
                  <a:cubicBezTo>
                    <a:pt x="472" y="92"/>
                    <a:pt x="477" y="93"/>
                    <a:pt x="497" y="88"/>
                  </a:cubicBezTo>
                  <a:cubicBezTo>
                    <a:pt x="512" y="78"/>
                    <a:pt x="515" y="74"/>
                    <a:pt x="509" y="56"/>
                  </a:cubicBezTo>
                  <a:cubicBezTo>
                    <a:pt x="523" y="46"/>
                    <a:pt x="517" y="46"/>
                    <a:pt x="529" y="52"/>
                  </a:cubicBezTo>
                  <a:lnTo>
                    <a:pt x="693" y="72"/>
                  </a:lnTo>
                  <a:lnTo>
                    <a:pt x="541" y="460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2" name="Freeform 108" descr="75%"/>
            <p:cNvSpPr>
              <a:spLocks/>
            </p:cNvSpPr>
            <p:nvPr/>
          </p:nvSpPr>
          <p:spPr bwMode="ltGray">
            <a:xfrm>
              <a:off x="689" y="6"/>
              <a:ext cx="1386" cy="232"/>
            </a:xfrm>
            <a:custGeom>
              <a:avLst/>
              <a:gdLst>
                <a:gd name="T0" fmla="*/ 97739 w 931"/>
                <a:gd name="T1" fmla="*/ 0 h 149"/>
                <a:gd name="T2" fmla="*/ 16973 w 931"/>
                <a:gd name="T3" fmla="*/ 5884 h 149"/>
                <a:gd name="T4" fmla="*/ 10734 w 931"/>
                <a:gd name="T5" fmla="*/ 8442 h 149"/>
                <a:gd name="T6" fmla="*/ 7333 w 931"/>
                <a:gd name="T7" fmla="*/ 8442 h 149"/>
                <a:gd name="T8" fmla="*/ 2625 w 931"/>
                <a:gd name="T9" fmla="*/ 15651 h 149"/>
                <a:gd name="T10" fmla="*/ 0 w 931"/>
                <a:gd name="T11" fmla="*/ 21260 h 149"/>
                <a:gd name="T12" fmla="*/ 6998 w 931"/>
                <a:gd name="T13" fmla="*/ 23373 h 149"/>
                <a:gd name="T14" fmla="*/ 11465 w 931"/>
                <a:gd name="T15" fmla="*/ 19407 h 149"/>
                <a:gd name="T16" fmla="*/ 12825 w 931"/>
                <a:gd name="T17" fmla="*/ 17096 h 149"/>
                <a:gd name="T18" fmla="*/ 19830 w 931"/>
                <a:gd name="T19" fmla="*/ 10544 h 149"/>
                <a:gd name="T20" fmla="*/ 25478 w 931"/>
                <a:gd name="T21" fmla="*/ 9361 h 149"/>
                <a:gd name="T22" fmla="*/ 28131 w 931"/>
                <a:gd name="T23" fmla="*/ 18994 h 149"/>
                <a:gd name="T24" fmla="*/ 22294 w 931"/>
                <a:gd name="T25" fmla="*/ 22213 h 149"/>
                <a:gd name="T26" fmla="*/ 27355 w 931"/>
                <a:gd name="T27" fmla="*/ 22971 h 149"/>
                <a:gd name="T28" fmla="*/ 29623 w 931"/>
                <a:gd name="T29" fmla="*/ 18241 h 149"/>
                <a:gd name="T30" fmla="*/ 31540 w 931"/>
                <a:gd name="T31" fmla="*/ 18650 h 149"/>
                <a:gd name="T32" fmla="*/ 29981 w 931"/>
                <a:gd name="T33" fmla="*/ 10980 h 149"/>
                <a:gd name="T34" fmla="*/ 31540 w 931"/>
                <a:gd name="T35" fmla="*/ 8987 h 149"/>
                <a:gd name="T36" fmla="*/ 32786 w 931"/>
                <a:gd name="T37" fmla="*/ 17856 h 149"/>
                <a:gd name="T38" fmla="*/ 31540 w 931"/>
                <a:gd name="T39" fmla="*/ 22971 h 149"/>
                <a:gd name="T40" fmla="*/ 35146 w 931"/>
                <a:gd name="T41" fmla="*/ 26367 h 149"/>
                <a:gd name="T42" fmla="*/ 35417 w 931"/>
                <a:gd name="T43" fmla="*/ 18650 h 149"/>
                <a:gd name="T44" fmla="*/ 39250 w 931"/>
                <a:gd name="T45" fmla="*/ 20868 h 149"/>
                <a:gd name="T46" fmla="*/ 45279 w 931"/>
                <a:gd name="T47" fmla="*/ 14888 h 149"/>
                <a:gd name="T48" fmla="*/ 48492 w 931"/>
                <a:gd name="T49" fmla="*/ 10119 h 149"/>
                <a:gd name="T50" fmla="*/ 52093 w 931"/>
                <a:gd name="T51" fmla="*/ 11303 h 149"/>
                <a:gd name="T52" fmla="*/ 53923 w 931"/>
                <a:gd name="T53" fmla="*/ 10119 h 149"/>
                <a:gd name="T54" fmla="*/ 51099 w 931"/>
                <a:gd name="T55" fmla="*/ 8987 h 149"/>
                <a:gd name="T56" fmla="*/ 56216 w 931"/>
                <a:gd name="T57" fmla="*/ 7052 h 149"/>
                <a:gd name="T58" fmla="*/ 64468 w 931"/>
                <a:gd name="T59" fmla="*/ 10980 h 149"/>
                <a:gd name="T60" fmla="*/ 68870 w 931"/>
                <a:gd name="T61" fmla="*/ 8442 h 149"/>
                <a:gd name="T62" fmla="*/ 69170 w 931"/>
                <a:gd name="T63" fmla="*/ 12821 h 149"/>
                <a:gd name="T64" fmla="*/ 67317 w 931"/>
                <a:gd name="T65" fmla="*/ 20467 h 149"/>
                <a:gd name="T66" fmla="*/ 72462 w 931"/>
                <a:gd name="T67" fmla="*/ 17856 h 149"/>
                <a:gd name="T68" fmla="*/ 73951 w 931"/>
                <a:gd name="T69" fmla="*/ 16326 h 149"/>
                <a:gd name="T70" fmla="*/ 76828 w 931"/>
                <a:gd name="T71" fmla="*/ 12355 h 149"/>
                <a:gd name="T72" fmla="*/ 94104 w 931"/>
                <a:gd name="T73" fmla="*/ 17096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1"/>
                <a:gd name="T112" fmla="*/ 0 h 149"/>
                <a:gd name="T113" fmla="*/ 931 w 931"/>
                <a:gd name="T114" fmla="*/ 149 h 1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1" h="149">
                  <a:moveTo>
                    <a:pt x="794" y="84"/>
                  </a:moveTo>
                  <a:cubicBezTo>
                    <a:pt x="813" y="72"/>
                    <a:pt x="931" y="14"/>
                    <a:pt x="825" y="0"/>
                  </a:cubicBezTo>
                  <a:lnTo>
                    <a:pt x="159" y="0"/>
                  </a:lnTo>
                  <a:cubicBezTo>
                    <a:pt x="149" y="12"/>
                    <a:pt x="162" y="18"/>
                    <a:pt x="143" y="29"/>
                  </a:cubicBezTo>
                  <a:cubicBezTo>
                    <a:pt x="130" y="44"/>
                    <a:pt x="133" y="39"/>
                    <a:pt x="116" y="48"/>
                  </a:cubicBezTo>
                  <a:cubicBezTo>
                    <a:pt x="108" y="46"/>
                    <a:pt x="100" y="44"/>
                    <a:pt x="91" y="42"/>
                  </a:cubicBezTo>
                  <a:cubicBezTo>
                    <a:pt x="89" y="41"/>
                    <a:pt x="83" y="40"/>
                    <a:pt x="83" y="40"/>
                  </a:cubicBezTo>
                  <a:cubicBezTo>
                    <a:pt x="76" y="40"/>
                    <a:pt x="68" y="39"/>
                    <a:pt x="62" y="42"/>
                  </a:cubicBezTo>
                  <a:cubicBezTo>
                    <a:pt x="54" y="45"/>
                    <a:pt x="46" y="61"/>
                    <a:pt x="38" y="67"/>
                  </a:cubicBezTo>
                  <a:cubicBezTo>
                    <a:pt x="32" y="71"/>
                    <a:pt x="27" y="74"/>
                    <a:pt x="22" y="77"/>
                  </a:cubicBezTo>
                  <a:cubicBezTo>
                    <a:pt x="16" y="81"/>
                    <a:pt x="5" y="86"/>
                    <a:pt x="5" y="86"/>
                  </a:cubicBezTo>
                  <a:cubicBezTo>
                    <a:pt x="9" y="95"/>
                    <a:pt x="7" y="97"/>
                    <a:pt x="0" y="105"/>
                  </a:cubicBezTo>
                  <a:cubicBezTo>
                    <a:pt x="17" y="107"/>
                    <a:pt x="22" y="107"/>
                    <a:pt x="16" y="120"/>
                  </a:cubicBezTo>
                  <a:cubicBezTo>
                    <a:pt x="27" y="122"/>
                    <a:pt x="48" y="116"/>
                    <a:pt x="59" y="115"/>
                  </a:cubicBezTo>
                  <a:cubicBezTo>
                    <a:pt x="71" y="112"/>
                    <a:pt x="73" y="117"/>
                    <a:pt x="83" y="111"/>
                  </a:cubicBezTo>
                  <a:cubicBezTo>
                    <a:pt x="89" y="96"/>
                    <a:pt x="83" y="100"/>
                    <a:pt x="97" y="96"/>
                  </a:cubicBezTo>
                  <a:cubicBezTo>
                    <a:pt x="100" y="94"/>
                    <a:pt x="103" y="93"/>
                    <a:pt x="105" y="90"/>
                  </a:cubicBezTo>
                  <a:cubicBezTo>
                    <a:pt x="106" y="88"/>
                    <a:pt x="106" y="85"/>
                    <a:pt x="108" y="84"/>
                  </a:cubicBezTo>
                  <a:cubicBezTo>
                    <a:pt x="112" y="80"/>
                    <a:pt x="140" y="69"/>
                    <a:pt x="148" y="67"/>
                  </a:cubicBezTo>
                  <a:cubicBezTo>
                    <a:pt x="160" y="52"/>
                    <a:pt x="153" y="56"/>
                    <a:pt x="167" y="52"/>
                  </a:cubicBezTo>
                  <a:cubicBezTo>
                    <a:pt x="178" y="55"/>
                    <a:pt x="179" y="62"/>
                    <a:pt x="191" y="58"/>
                  </a:cubicBezTo>
                  <a:cubicBezTo>
                    <a:pt x="199" y="52"/>
                    <a:pt x="206" y="51"/>
                    <a:pt x="215" y="46"/>
                  </a:cubicBezTo>
                  <a:cubicBezTo>
                    <a:pt x="226" y="58"/>
                    <a:pt x="217" y="46"/>
                    <a:pt x="223" y="69"/>
                  </a:cubicBezTo>
                  <a:cubicBezTo>
                    <a:pt x="226" y="79"/>
                    <a:pt x="233" y="85"/>
                    <a:pt x="237" y="94"/>
                  </a:cubicBezTo>
                  <a:cubicBezTo>
                    <a:pt x="227" y="100"/>
                    <a:pt x="229" y="104"/>
                    <a:pt x="218" y="107"/>
                  </a:cubicBezTo>
                  <a:cubicBezTo>
                    <a:pt x="207" y="120"/>
                    <a:pt x="203" y="113"/>
                    <a:pt x="188" y="109"/>
                  </a:cubicBezTo>
                  <a:cubicBezTo>
                    <a:pt x="191" y="117"/>
                    <a:pt x="200" y="127"/>
                    <a:pt x="210" y="132"/>
                  </a:cubicBezTo>
                  <a:cubicBezTo>
                    <a:pt x="218" y="114"/>
                    <a:pt x="211" y="122"/>
                    <a:pt x="231" y="113"/>
                  </a:cubicBezTo>
                  <a:cubicBezTo>
                    <a:pt x="237" y="111"/>
                    <a:pt x="248" y="105"/>
                    <a:pt x="248" y="105"/>
                  </a:cubicBezTo>
                  <a:cubicBezTo>
                    <a:pt x="248" y="100"/>
                    <a:pt x="246" y="94"/>
                    <a:pt x="250" y="90"/>
                  </a:cubicBezTo>
                  <a:cubicBezTo>
                    <a:pt x="253" y="88"/>
                    <a:pt x="254" y="96"/>
                    <a:pt x="258" y="96"/>
                  </a:cubicBezTo>
                  <a:cubicBezTo>
                    <a:pt x="262" y="97"/>
                    <a:pt x="264" y="94"/>
                    <a:pt x="266" y="92"/>
                  </a:cubicBezTo>
                  <a:cubicBezTo>
                    <a:pt x="262" y="82"/>
                    <a:pt x="252" y="77"/>
                    <a:pt x="248" y="67"/>
                  </a:cubicBezTo>
                  <a:cubicBezTo>
                    <a:pt x="250" y="63"/>
                    <a:pt x="255" y="58"/>
                    <a:pt x="253" y="54"/>
                  </a:cubicBezTo>
                  <a:cubicBezTo>
                    <a:pt x="251" y="50"/>
                    <a:pt x="248" y="42"/>
                    <a:pt x="248" y="42"/>
                  </a:cubicBezTo>
                  <a:cubicBezTo>
                    <a:pt x="256" y="32"/>
                    <a:pt x="259" y="35"/>
                    <a:pt x="266" y="44"/>
                  </a:cubicBezTo>
                  <a:cubicBezTo>
                    <a:pt x="270" y="56"/>
                    <a:pt x="276" y="61"/>
                    <a:pt x="285" y="71"/>
                  </a:cubicBezTo>
                  <a:cubicBezTo>
                    <a:pt x="281" y="81"/>
                    <a:pt x="289" y="82"/>
                    <a:pt x="277" y="88"/>
                  </a:cubicBezTo>
                  <a:cubicBezTo>
                    <a:pt x="262" y="106"/>
                    <a:pt x="278" y="83"/>
                    <a:pt x="274" y="101"/>
                  </a:cubicBezTo>
                  <a:cubicBezTo>
                    <a:pt x="274" y="105"/>
                    <a:pt x="268" y="109"/>
                    <a:pt x="266" y="113"/>
                  </a:cubicBezTo>
                  <a:cubicBezTo>
                    <a:pt x="270" y="122"/>
                    <a:pt x="268" y="125"/>
                    <a:pt x="261" y="132"/>
                  </a:cubicBezTo>
                  <a:cubicBezTo>
                    <a:pt x="268" y="149"/>
                    <a:pt x="282" y="134"/>
                    <a:pt x="296" y="130"/>
                  </a:cubicBezTo>
                  <a:cubicBezTo>
                    <a:pt x="299" y="122"/>
                    <a:pt x="295" y="119"/>
                    <a:pt x="299" y="111"/>
                  </a:cubicBezTo>
                  <a:cubicBezTo>
                    <a:pt x="296" y="105"/>
                    <a:pt x="288" y="97"/>
                    <a:pt x="299" y="92"/>
                  </a:cubicBezTo>
                  <a:cubicBezTo>
                    <a:pt x="303" y="90"/>
                    <a:pt x="315" y="88"/>
                    <a:pt x="315" y="88"/>
                  </a:cubicBezTo>
                  <a:cubicBezTo>
                    <a:pt x="326" y="91"/>
                    <a:pt x="325" y="95"/>
                    <a:pt x="331" y="103"/>
                  </a:cubicBezTo>
                  <a:cubicBezTo>
                    <a:pt x="339" y="84"/>
                    <a:pt x="331" y="90"/>
                    <a:pt x="361" y="92"/>
                  </a:cubicBezTo>
                  <a:cubicBezTo>
                    <a:pt x="355" y="76"/>
                    <a:pt x="365" y="76"/>
                    <a:pt x="382" y="73"/>
                  </a:cubicBezTo>
                  <a:cubicBezTo>
                    <a:pt x="383" y="71"/>
                    <a:pt x="387" y="57"/>
                    <a:pt x="393" y="54"/>
                  </a:cubicBezTo>
                  <a:cubicBezTo>
                    <a:pt x="398" y="52"/>
                    <a:pt x="409" y="50"/>
                    <a:pt x="409" y="50"/>
                  </a:cubicBezTo>
                  <a:cubicBezTo>
                    <a:pt x="430" y="54"/>
                    <a:pt x="413" y="58"/>
                    <a:pt x="431" y="63"/>
                  </a:cubicBezTo>
                  <a:cubicBezTo>
                    <a:pt x="433" y="61"/>
                    <a:pt x="435" y="57"/>
                    <a:pt x="439" y="56"/>
                  </a:cubicBezTo>
                  <a:cubicBezTo>
                    <a:pt x="445" y="55"/>
                    <a:pt x="452" y="61"/>
                    <a:pt x="457" y="58"/>
                  </a:cubicBezTo>
                  <a:cubicBezTo>
                    <a:pt x="461" y="57"/>
                    <a:pt x="457" y="52"/>
                    <a:pt x="455" y="50"/>
                  </a:cubicBezTo>
                  <a:cubicBezTo>
                    <a:pt x="451" y="47"/>
                    <a:pt x="444" y="47"/>
                    <a:pt x="439" y="46"/>
                  </a:cubicBezTo>
                  <a:cubicBezTo>
                    <a:pt x="436" y="45"/>
                    <a:pt x="431" y="44"/>
                    <a:pt x="431" y="44"/>
                  </a:cubicBezTo>
                  <a:cubicBezTo>
                    <a:pt x="440" y="38"/>
                    <a:pt x="443" y="36"/>
                    <a:pt x="455" y="40"/>
                  </a:cubicBezTo>
                  <a:cubicBezTo>
                    <a:pt x="461" y="38"/>
                    <a:pt x="467" y="35"/>
                    <a:pt x="474" y="35"/>
                  </a:cubicBezTo>
                  <a:cubicBezTo>
                    <a:pt x="483" y="36"/>
                    <a:pt x="511" y="43"/>
                    <a:pt x="519" y="46"/>
                  </a:cubicBezTo>
                  <a:cubicBezTo>
                    <a:pt x="527" y="49"/>
                    <a:pt x="544" y="54"/>
                    <a:pt x="544" y="54"/>
                  </a:cubicBezTo>
                  <a:cubicBezTo>
                    <a:pt x="548" y="54"/>
                    <a:pt x="560" y="52"/>
                    <a:pt x="565" y="50"/>
                  </a:cubicBezTo>
                  <a:cubicBezTo>
                    <a:pt x="570" y="47"/>
                    <a:pt x="581" y="42"/>
                    <a:pt x="581" y="42"/>
                  </a:cubicBezTo>
                  <a:cubicBezTo>
                    <a:pt x="585" y="42"/>
                    <a:pt x="598" y="44"/>
                    <a:pt x="600" y="48"/>
                  </a:cubicBezTo>
                  <a:cubicBezTo>
                    <a:pt x="603" y="55"/>
                    <a:pt x="589" y="61"/>
                    <a:pt x="584" y="63"/>
                  </a:cubicBezTo>
                  <a:cubicBezTo>
                    <a:pt x="576" y="69"/>
                    <a:pt x="568" y="69"/>
                    <a:pt x="565" y="77"/>
                  </a:cubicBezTo>
                  <a:cubicBezTo>
                    <a:pt x="568" y="86"/>
                    <a:pt x="564" y="92"/>
                    <a:pt x="568" y="101"/>
                  </a:cubicBezTo>
                  <a:cubicBezTo>
                    <a:pt x="574" y="93"/>
                    <a:pt x="577" y="91"/>
                    <a:pt x="589" y="94"/>
                  </a:cubicBezTo>
                  <a:cubicBezTo>
                    <a:pt x="595" y="108"/>
                    <a:pt x="602" y="93"/>
                    <a:pt x="611" y="88"/>
                  </a:cubicBezTo>
                  <a:cubicBezTo>
                    <a:pt x="613" y="86"/>
                    <a:pt x="613" y="83"/>
                    <a:pt x="616" y="82"/>
                  </a:cubicBezTo>
                  <a:cubicBezTo>
                    <a:pt x="618" y="80"/>
                    <a:pt x="622" y="81"/>
                    <a:pt x="624" y="80"/>
                  </a:cubicBezTo>
                  <a:cubicBezTo>
                    <a:pt x="626" y="78"/>
                    <a:pt x="626" y="75"/>
                    <a:pt x="627" y="73"/>
                  </a:cubicBezTo>
                  <a:cubicBezTo>
                    <a:pt x="632" y="65"/>
                    <a:pt x="638" y="63"/>
                    <a:pt x="648" y="61"/>
                  </a:cubicBezTo>
                  <a:cubicBezTo>
                    <a:pt x="664" y="62"/>
                    <a:pt x="684" y="69"/>
                    <a:pt x="700" y="69"/>
                  </a:cubicBezTo>
                  <a:lnTo>
                    <a:pt x="794" y="84"/>
                  </a:ln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3" name="Freeform 109" descr="75%"/>
            <p:cNvSpPr>
              <a:spLocks/>
            </p:cNvSpPr>
            <p:nvPr/>
          </p:nvSpPr>
          <p:spPr bwMode="ltGray">
            <a:xfrm>
              <a:off x="971" y="91"/>
              <a:ext cx="30" cy="25"/>
            </a:xfrm>
            <a:custGeom>
              <a:avLst/>
              <a:gdLst>
                <a:gd name="T0" fmla="*/ 3 w 31"/>
                <a:gd name="T1" fmla="*/ 3 h 30"/>
                <a:gd name="T2" fmla="*/ 19 w 31"/>
                <a:gd name="T3" fmla="*/ 0 h 30"/>
                <a:gd name="T4" fmla="*/ 15 w 31"/>
                <a:gd name="T5" fmla="*/ 3 h 30"/>
                <a:gd name="T6" fmla="*/ 3 w 31"/>
                <a:gd name="T7" fmla="*/ 3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0"/>
                <a:gd name="T14" fmla="*/ 31 w 3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0">
                  <a:moveTo>
                    <a:pt x="3" y="28"/>
                  </a:moveTo>
                  <a:cubicBezTo>
                    <a:pt x="8" y="8"/>
                    <a:pt x="12" y="6"/>
                    <a:pt x="31" y="0"/>
                  </a:cubicBezTo>
                  <a:cubicBezTo>
                    <a:pt x="29" y="5"/>
                    <a:pt x="25" y="22"/>
                    <a:pt x="19" y="24"/>
                  </a:cubicBezTo>
                  <a:cubicBezTo>
                    <a:pt x="0" y="30"/>
                    <a:pt x="3" y="9"/>
                    <a:pt x="3" y="2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4" name="Freeform 110" descr="75%"/>
            <p:cNvSpPr>
              <a:spLocks/>
            </p:cNvSpPr>
            <p:nvPr/>
          </p:nvSpPr>
          <p:spPr bwMode="ltGray">
            <a:xfrm>
              <a:off x="935" y="125"/>
              <a:ext cx="45" cy="27"/>
            </a:xfrm>
            <a:custGeom>
              <a:avLst/>
              <a:gdLst>
                <a:gd name="T0" fmla="*/ 6 w 44"/>
                <a:gd name="T1" fmla="*/ 4 h 32"/>
                <a:gd name="T2" fmla="*/ 34 w 44"/>
                <a:gd name="T3" fmla="*/ 0 h 32"/>
                <a:gd name="T4" fmla="*/ 50 w 44"/>
                <a:gd name="T5" fmla="*/ 3 h 32"/>
                <a:gd name="T6" fmla="*/ 6 w 44"/>
                <a:gd name="T7" fmla="*/ 4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2"/>
                <a:gd name="T14" fmla="*/ 44 w 44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2">
                  <a:moveTo>
                    <a:pt x="6" y="32"/>
                  </a:moveTo>
                  <a:cubicBezTo>
                    <a:pt x="0" y="14"/>
                    <a:pt x="7" y="10"/>
                    <a:pt x="22" y="0"/>
                  </a:cubicBezTo>
                  <a:cubicBezTo>
                    <a:pt x="27" y="1"/>
                    <a:pt x="35" y="0"/>
                    <a:pt x="38" y="4"/>
                  </a:cubicBezTo>
                  <a:cubicBezTo>
                    <a:pt x="44" y="13"/>
                    <a:pt x="16" y="32"/>
                    <a:pt x="6" y="3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5" name="Freeform 111" descr="75%"/>
            <p:cNvSpPr>
              <a:spLocks/>
            </p:cNvSpPr>
            <p:nvPr/>
          </p:nvSpPr>
          <p:spPr bwMode="ltGray">
            <a:xfrm>
              <a:off x="1081" y="226"/>
              <a:ext cx="75" cy="14"/>
            </a:xfrm>
            <a:custGeom>
              <a:avLst/>
              <a:gdLst>
                <a:gd name="T0" fmla="*/ 37 w 76"/>
                <a:gd name="T1" fmla="*/ 2 h 18"/>
                <a:gd name="T2" fmla="*/ 25 w 76"/>
                <a:gd name="T3" fmla="*/ 2 h 18"/>
                <a:gd name="T4" fmla="*/ 37 w 76"/>
                <a:gd name="T5" fmla="*/ 2 h 18"/>
                <a:gd name="T6" fmla="*/ 0 60000 65536"/>
                <a:gd name="T7" fmla="*/ 0 60000 65536"/>
                <a:gd name="T8" fmla="*/ 0 60000 65536"/>
                <a:gd name="T9" fmla="*/ 0 w 76"/>
                <a:gd name="T10" fmla="*/ 0 h 18"/>
                <a:gd name="T11" fmla="*/ 76 w 7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8">
                  <a:moveTo>
                    <a:pt x="37" y="18"/>
                  </a:moveTo>
                  <a:cubicBezTo>
                    <a:pt x="25" y="14"/>
                    <a:pt x="0" y="10"/>
                    <a:pt x="25" y="2"/>
                  </a:cubicBezTo>
                  <a:cubicBezTo>
                    <a:pt x="76" y="9"/>
                    <a:pt x="46" y="0"/>
                    <a:pt x="37" y="18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6" name="Freeform 112" descr="75%"/>
            <p:cNvSpPr>
              <a:spLocks/>
            </p:cNvSpPr>
            <p:nvPr/>
          </p:nvSpPr>
          <p:spPr bwMode="ltGray">
            <a:xfrm>
              <a:off x="1210" y="223"/>
              <a:ext cx="42" cy="37"/>
            </a:xfrm>
            <a:custGeom>
              <a:avLst/>
              <a:gdLst>
                <a:gd name="T0" fmla="*/ 0 w 42"/>
                <a:gd name="T1" fmla="*/ 3 h 44"/>
                <a:gd name="T2" fmla="*/ 12 w 42"/>
                <a:gd name="T3" fmla="*/ 3 h 44"/>
                <a:gd name="T4" fmla="*/ 0 w 42"/>
                <a:gd name="T5" fmla="*/ 3 h 44"/>
                <a:gd name="T6" fmla="*/ 0 60000 65536"/>
                <a:gd name="T7" fmla="*/ 0 60000 65536"/>
                <a:gd name="T8" fmla="*/ 0 60000 65536"/>
                <a:gd name="T9" fmla="*/ 0 w 42"/>
                <a:gd name="T10" fmla="*/ 0 h 44"/>
                <a:gd name="T11" fmla="*/ 42 w 4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4">
                  <a:moveTo>
                    <a:pt x="0" y="21"/>
                  </a:moveTo>
                  <a:cubicBezTo>
                    <a:pt x="4" y="17"/>
                    <a:pt x="7" y="11"/>
                    <a:pt x="12" y="9"/>
                  </a:cubicBezTo>
                  <a:cubicBezTo>
                    <a:pt x="42" y="0"/>
                    <a:pt x="23" y="44"/>
                    <a:pt x="0" y="21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127" name="Freeform 113" descr="75%"/>
            <p:cNvSpPr>
              <a:spLocks/>
            </p:cNvSpPr>
            <p:nvPr/>
          </p:nvSpPr>
          <p:spPr bwMode="ltGray">
            <a:xfrm>
              <a:off x="865" y="123"/>
              <a:ext cx="33" cy="24"/>
            </a:xfrm>
            <a:custGeom>
              <a:avLst/>
              <a:gdLst>
                <a:gd name="T0" fmla="*/ 7 w 31"/>
                <a:gd name="T1" fmla="*/ 2 h 30"/>
                <a:gd name="T2" fmla="*/ 65 w 31"/>
                <a:gd name="T3" fmla="*/ 2 h 30"/>
                <a:gd name="T4" fmla="*/ 7 w 31"/>
                <a:gd name="T5" fmla="*/ 2 h 30"/>
                <a:gd name="T6" fmla="*/ 0 60000 65536"/>
                <a:gd name="T7" fmla="*/ 0 60000 65536"/>
                <a:gd name="T8" fmla="*/ 0 60000 65536"/>
                <a:gd name="T9" fmla="*/ 0 w 31"/>
                <a:gd name="T10" fmla="*/ 0 h 30"/>
                <a:gd name="T11" fmla="*/ 31 w 3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30">
                  <a:moveTo>
                    <a:pt x="7" y="22"/>
                  </a:moveTo>
                  <a:cubicBezTo>
                    <a:pt x="0" y="0"/>
                    <a:pt x="15" y="6"/>
                    <a:pt x="31" y="10"/>
                  </a:cubicBezTo>
                  <a:cubicBezTo>
                    <a:pt x="14" y="16"/>
                    <a:pt x="15" y="30"/>
                    <a:pt x="7" y="22"/>
                  </a:cubicBezTo>
                  <a:close/>
                </a:path>
              </a:pathLst>
            </a:custGeom>
            <a:pattFill prst="pct75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3" name="Group 114"/>
          <p:cNvGrpSpPr>
            <a:grpSpLocks/>
          </p:cNvGrpSpPr>
          <p:nvPr/>
        </p:nvGrpSpPr>
        <p:grpSpPr bwMode="auto">
          <a:xfrm>
            <a:off x="0" y="284163"/>
            <a:ext cx="9906000" cy="2276475"/>
            <a:chOff x="1056" y="111"/>
            <a:chExt cx="2448" cy="418"/>
          </a:xfrm>
        </p:grpSpPr>
        <p:sp>
          <p:nvSpPr>
            <p:cNvPr id="2061" name="Line 115"/>
            <p:cNvSpPr>
              <a:spLocks noChangeShapeType="1"/>
            </p:cNvSpPr>
            <p:nvPr/>
          </p:nvSpPr>
          <p:spPr bwMode="white">
            <a:xfrm>
              <a:off x="1056" y="332"/>
              <a:ext cx="2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2" name="Line 116"/>
            <p:cNvSpPr>
              <a:spLocks noChangeShapeType="1"/>
            </p:cNvSpPr>
            <p:nvPr/>
          </p:nvSpPr>
          <p:spPr bwMode="white">
            <a:xfrm>
              <a:off x="1254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3" name="Line 117"/>
            <p:cNvSpPr>
              <a:spLocks noChangeShapeType="1"/>
            </p:cNvSpPr>
            <p:nvPr/>
          </p:nvSpPr>
          <p:spPr bwMode="white">
            <a:xfrm>
              <a:off x="1482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4" name="Line 118"/>
            <p:cNvSpPr>
              <a:spLocks noChangeShapeType="1"/>
            </p:cNvSpPr>
            <p:nvPr/>
          </p:nvSpPr>
          <p:spPr bwMode="white">
            <a:xfrm>
              <a:off x="1710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5" name="Line 119"/>
            <p:cNvSpPr>
              <a:spLocks noChangeShapeType="1"/>
            </p:cNvSpPr>
            <p:nvPr/>
          </p:nvSpPr>
          <p:spPr bwMode="white">
            <a:xfrm>
              <a:off x="1938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6" name="Line 120"/>
            <p:cNvSpPr>
              <a:spLocks noChangeShapeType="1"/>
            </p:cNvSpPr>
            <p:nvPr/>
          </p:nvSpPr>
          <p:spPr bwMode="white">
            <a:xfrm>
              <a:off x="2166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7" name="Line 121"/>
            <p:cNvSpPr>
              <a:spLocks noChangeShapeType="1"/>
            </p:cNvSpPr>
            <p:nvPr/>
          </p:nvSpPr>
          <p:spPr bwMode="white">
            <a:xfrm>
              <a:off x="2394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8" name="Line 122"/>
            <p:cNvSpPr>
              <a:spLocks noChangeShapeType="1"/>
            </p:cNvSpPr>
            <p:nvPr/>
          </p:nvSpPr>
          <p:spPr bwMode="white">
            <a:xfrm>
              <a:off x="2622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9" name="Line 123"/>
            <p:cNvSpPr>
              <a:spLocks noChangeShapeType="1"/>
            </p:cNvSpPr>
            <p:nvPr/>
          </p:nvSpPr>
          <p:spPr bwMode="white">
            <a:xfrm>
              <a:off x="2850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0" name="Line 124"/>
            <p:cNvSpPr>
              <a:spLocks noChangeShapeType="1"/>
            </p:cNvSpPr>
            <p:nvPr/>
          </p:nvSpPr>
          <p:spPr bwMode="white">
            <a:xfrm>
              <a:off x="3078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1" name="Line 125"/>
            <p:cNvSpPr>
              <a:spLocks noChangeShapeType="1"/>
            </p:cNvSpPr>
            <p:nvPr/>
          </p:nvSpPr>
          <p:spPr bwMode="white">
            <a:xfrm>
              <a:off x="3306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565150" y="2890838"/>
            <a:ext cx="870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400" dirty="0" smtClean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2011 </a:t>
            </a:r>
            <a:r>
              <a:rPr lang="ko-KR" altLang="en-US" sz="340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동계방학 </a:t>
            </a:r>
            <a:r>
              <a:rPr lang="ko-KR" altLang="en-US" sz="3400" dirty="0" err="1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인턴십</a:t>
            </a:r>
            <a:r>
              <a:rPr lang="ko-KR" altLang="en-US" sz="340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 프로그램</a:t>
            </a:r>
          </a:p>
        </p:txBody>
      </p:sp>
      <p:pic>
        <p:nvPicPr>
          <p:cNvPr id="2055" name="그림 92" descr="회사로고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1" y="5857892"/>
            <a:ext cx="178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55"/>
          <p:cNvSpPr txBox="1">
            <a:spLocks noChangeArrowheads="1"/>
          </p:cNvSpPr>
          <p:nvPr/>
        </p:nvSpPr>
        <p:spPr bwMode="auto">
          <a:xfrm>
            <a:off x="849313" y="3933825"/>
            <a:ext cx="46089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ko-KR" altLang="en-US" sz="2000" dirty="0">
                <a:solidFill>
                  <a:schemeClr val="accent3">
                    <a:lumMod val="75000"/>
                  </a:schemeClr>
                </a:solidFill>
              </a:rPr>
              <a:t>기간 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altLang="ko-KR" sz="2000" dirty="0" smtClean="0">
                <a:solidFill>
                  <a:schemeClr val="accent3">
                    <a:lumMod val="75000"/>
                  </a:schemeClr>
                </a:solidFill>
              </a:rPr>
              <a:t>2012.1. 2 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</a:rPr>
              <a:t>~ </a:t>
            </a:r>
            <a:r>
              <a:rPr lang="en-US" altLang="ko-KR" sz="2000" dirty="0" smtClean="0">
                <a:solidFill>
                  <a:schemeClr val="accent3">
                    <a:lumMod val="75000"/>
                  </a:schemeClr>
                </a:solidFill>
              </a:rPr>
              <a:t>2012. 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altLang="ko-KR" sz="2000" dirty="0" smtClean="0">
                <a:solidFill>
                  <a:schemeClr val="accent3">
                    <a:lumMod val="75000"/>
                  </a:schemeClr>
                </a:solidFill>
              </a:rPr>
              <a:t>24(8</a:t>
            </a:r>
            <a:r>
              <a:rPr lang="ko-KR" altLang="en-US" sz="2000" dirty="0" smtClean="0">
                <a:solidFill>
                  <a:schemeClr val="accent3">
                    <a:lumMod val="75000"/>
                  </a:schemeClr>
                </a:solidFill>
              </a:rPr>
              <a:t>주</a:t>
            </a:r>
            <a:r>
              <a:rPr lang="en-US" altLang="ko-KR" sz="2000" dirty="0" smtClean="0">
                <a:solidFill>
                  <a:schemeClr val="accent3">
                    <a:lumMod val="75000"/>
                  </a:schemeClr>
                </a:solidFill>
              </a:rPr>
              <a:t>)]</a:t>
            </a:r>
            <a:endParaRPr lang="en-US" altLang="ko-K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8" name="Rectangle 4"/>
          <p:cNvSpPr txBox="1">
            <a:spLocks noChangeArrowheads="1"/>
          </p:cNvSpPr>
          <p:nvPr/>
        </p:nvSpPr>
        <p:spPr bwMode="auto">
          <a:xfrm>
            <a:off x="166654" y="2457442"/>
            <a:ext cx="6872288" cy="4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- </a:t>
            </a:r>
            <a:r>
              <a:rPr kumimoji="0" lang="ko-KR" altLang="en-US" sz="2000" kern="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한국학생 </a:t>
            </a:r>
            <a:r>
              <a:rPr kumimoji="0" lang="en-US" altLang="ko-KR" sz="2000" kern="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/ </a:t>
            </a:r>
            <a:r>
              <a:rPr kumimoji="0" lang="ko-KR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한국유학 중국학생 대상 </a:t>
            </a:r>
            <a:r>
              <a:rPr kumimoji="0" lang="en-US" altLang="ko-K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-</a:t>
            </a:r>
          </a:p>
        </p:txBody>
      </p:sp>
      <p:sp>
        <p:nvSpPr>
          <p:cNvPr id="80" name="Rectangle 31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flip="none" rotWithShape="1">
            <a:gsLst>
              <a:gs pos="19000">
                <a:schemeClr val="accent6">
                  <a:tint val="66000"/>
                  <a:satMod val="160000"/>
                </a:schemeClr>
              </a:gs>
              <a:gs pos="60000">
                <a:schemeClr val="accent6">
                  <a:tint val="44500"/>
                  <a:satMod val="160000"/>
                </a:schemeClr>
              </a:gs>
              <a:gs pos="98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gradFill flip="none" rotWithShape="1">
                <a:gsLst>
                  <a:gs pos="0">
                    <a:srgbClr val="7030A0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0" y="0"/>
            <a:ext cx="9906000" cy="333375"/>
          </a:xfrm>
          <a:prstGeom prst="rect">
            <a:avLst/>
          </a:prstGeom>
          <a:gradFill flip="none" rotWithShape="1">
            <a:gsLst>
              <a:gs pos="19000">
                <a:schemeClr val="accent6">
                  <a:tint val="66000"/>
                  <a:satMod val="160000"/>
                </a:schemeClr>
              </a:gs>
              <a:gs pos="60000">
                <a:schemeClr val="accent6">
                  <a:tint val="44500"/>
                  <a:satMod val="160000"/>
                </a:schemeClr>
              </a:gs>
              <a:gs pos="98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gradFill flip="none" rotWithShape="1">
                <a:gsLst>
                  <a:gs pos="0">
                    <a:srgbClr val="7030A0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 descr="75%"/>
          <p:cNvSpPr txBox="1">
            <a:spLocks noChangeArrowheads="1"/>
          </p:cNvSpPr>
          <p:nvPr/>
        </p:nvSpPr>
        <p:spPr bwMode="ltGray">
          <a:xfrm>
            <a:off x="503238" y="208950"/>
            <a:ext cx="39308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현지 교육 프로그램 일정</a:t>
            </a:r>
            <a:endParaRPr lang="ko-KR" altLang="en-US" sz="24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8526" name="Text Box 2"/>
          <p:cNvSpPr txBox="1">
            <a:spLocks noChangeArrowheads="1"/>
          </p:cNvSpPr>
          <p:nvPr/>
        </p:nvSpPr>
        <p:spPr bwMode="auto">
          <a:xfrm>
            <a:off x="238092" y="5786454"/>
            <a:ext cx="3744913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sym typeface="Wingdings" pitchFamily="2" charset="2"/>
              </a:rPr>
              <a:t></a:t>
            </a:r>
            <a:r>
              <a:rPr lang="ko-KR" altLang="en-US" dirty="0"/>
              <a:t> 상기 일정은 현지 사정에 따라 일부 조정될 수 있음</a:t>
            </a:r>
            <a:r>
              <a:rPr lang="en-US" altLang="ko-KR" dirty="0"/>
              <a:t>.</a:t>
            </a:r>
          </a:p>
        </p:txBody>
      </p:sp>
      <p:graphicFrame>
        <p:nvGraphicFramePr>
          <p:cNvPr id="6" name="Group 96"/>
          <p:cNvGraphicFramePr>
            <a:graphicFrameLocks/>
          </p:cNvGraphicFramePr>
          <p:nvPr/>
        </p:nvGraphicFramePr>
        <p:xfrm>
          <a:off x="309529" y="1071546"/>
          <a:ext cx="9144066" cy="471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75"/>
                <a:gridCol w="558120"/>
                <a:gridCol w="495853"/>
                <a:gridCol w="1116539"/>
                <a:gridCol w="1722935"/>
                <a:gridCol w="1116539"/>
                <a:gridCol w="1564850"/>
                <a:gridCol w="909558"/>
                <a:gridCol w="1289097"/>
              </a:tblGrid>
              <a:tr h="41774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차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짜</a:t>
                      </a:r>
                    </a:p>
                  </a:txBody>
                  <a:tcPr marL="83077" marR="83077" marT="46800" marB="468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요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오      전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오     후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    고</a:t>
                      </a:r>
                    </a:p>
                  </a:txBody>
                  <a:tcPr marL="83077" marR="83077" marT="46800" marB="4680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  간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강  좌  명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시  간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강 좌 명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  간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강  좌  명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anchorCtr="1" horzOverflow="overflow"/>
                </a:tc>
              </a:tr>
              <a:tr h="507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1/2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상해 도착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, 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숙소 안배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/ 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생활안내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/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입소식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과정소개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18:00~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환영연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</a:tr>
              <a:tr h="595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1/3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월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09:30~18:00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특강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13:30~16:30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면접회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성공으로 향하는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인턴 실습의 전략</a:t>
                      </a: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</a:tr>
              <a:tr h="543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1/4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화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09:30~11:30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면접 및 취업상담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13:30~16:30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기업탐방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</a:tr>
              <a:tr h="543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1/5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수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09:30~11:30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특강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14:00~17:00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면접회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(2)</a:t>
                      </a:r>
                      <a:endParaRPr lang="ko-KR" altLang="en-US" sz="1200" dirty="0"/>
                    </a:p>
                  </a:txBody>
                  <a:tcPr marL="49846" marR="49846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신입직장인의 기본자세 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취업 면접 요령 및 실습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</a:tr>
              <a:tr h="5357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1/6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목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09:30~11:30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면접 및 취업상담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14:00~17:00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면접회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(3)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</a:tr>
              <a:tr h="545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1/7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금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09:30~11:30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면접회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14:00~18:00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인턴배치 완료 및 정리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1/8</a:t>
                      </a: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토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83077" marR="83077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09:30~18:00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상해 시내 탐방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49846" marR="49846" marT="46800" marB="46800" anchor="ctr" horzOverflow="overflow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8" name="Group 60"/>
          <p:cNvGraphicFramePr>
            <a:graphicFrameLocks noGrp="1"/>
          </p:cNvGraphicFramePr>
          <p:nvPr/>
        </p:nvGraphicFramePr>
        <p:xfrm>
          <a:off x="558800" y="1406525"/>
          <a:ext cx="8858250" cy="4474087"/>
        </p:xfrm>
        <a:graphic>
          <a:graphicData uri="http://schemas.openxmlformats.org/drawingml/2006/table">
            <a:tbl>
              <a:tblPr/>
              <a:tblGrid>
                <a:gridCol w="612775"/>
                <a:gridCol w="1096963"/>
                <a:gridCol w="1789112"/>
                <a:gridCol w="1165225"/>
                <a:gridCol w="1398588"/>
                <a:gridCol w="1397000"/>
                <a:gridCol w="1398587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구 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시  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일차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~ 52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53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54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2/27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월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2/29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수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1/9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월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 ~ 2/22 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수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2/23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목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2/24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금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08:00~09:00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기업파견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인턴 실습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인턴실습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최종 정리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환송연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귀국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상해 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↓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인천</a:t>
                      </a:r>
                      <a:endParaRPr kumimoji="1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귀국 신고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실습양식 제출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연수 결과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귀국 보고서 제출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09:00~10:00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10:00~11:00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11:00~12:00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12:00~14:00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14:00~15:00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15:00~16:00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16:00~17:00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17:00~18:00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18:00~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8" name="Text Box 60" descr="75%"/>
          <p:cNvSpPr txBox="1">
            <a:spLocks noChangeArrowheads="1"/>
          </p:cNvSpPr>
          <p:nvPr/>
        </p:nvSpPr>
        <p:spPr bwMode="ltGray">
          <a:xfrm>
            <a:off x="541138" y="224825"/>
            <a:ext cx="39308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2</a:t>
            </a:r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기업 배치 인턴실습 일정</a:t>
            </a:r>
            <a:endParaRPr lang="ko-KR" altLang="en-US" sz="24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81100" y="2000240"/>
            <a:ext cx="7035667" cy="792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ko-KR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lang="en-US" altLang="ko-KR" sz="4400" dirty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Ⅴ. </a:t>
            </a:r>
            <a:r>
              <a:rPr lang="ko-KR" altLang="en-US" sz="4400" dirty="0">
                <a:solidFill>
                  <a:schemeClr val="accent4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교육 시설 안내</a:t>
            </a:r>
            <a:endParaRPr lang="ko-KR" altLang="en-US" sz="3200" kern="0" dirty="0">
              <a:solidFill>
                <a:schemeClr val="accent4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98650" y="3600450"/>
            <a:ext cx="6872288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(1)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인턴기간숙박시설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(2) </a:t>
            </a:r>
            <a:r>
              <a:rPr kumimoji="0" lang="ko-KR" altLang="en-US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강의실 및 면접회실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476392" y="1928802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595546" y="2857496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5%"/>
          <p:cNvPicPr>
            <a:picLocks noChangeAspect="1" noChangeArrowheads="1"/>
          </p:cNvPicPr>
          <p:nvPr/>
        </p:nvPicPr>
        <p:blipFill>
          <a:blip r:embed="rId3"/>
          <a:srcRect l="28934" t="22887" r="13197" b="29124"/>
          <a:stretch>
            <a:fillRect/>
          </a:stretch>
        </p:blipFill>
        <p:spPr bwMode="ltGray">
          <a:xfrm>
            <a:off x="476250" y="4149725"/>
            <a:ext cx="2714625" cy="180022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1" name="Picture 3" descr="75%"/>
          <p:cNvPicPr>
            <a:picLocks noChangeAspect="1" noChangeArrowheads="1"/>
          </p:cNvPicPr>
          <p:nvPr/>
        </p:nvPicPr>
        <p:blipFill>
          <a:blip r:embed="rId4"/>
          <a:srcRect l="28343" t="23329" r="13788" b="28682"/>
          <a:stretch>
            <a:fillRect/>
          </a:stretch>
        </p:blipFill>
        <p:spPr bwMode="ltGray">
          <a:xfrm>
            <a:off x="6105525" y="1557338"/>
            <a:ext cx="3252788" cy="21590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2" name="Picture 4" descr="75%"/>
          <p:cNvPicPr>
            <a:picLocks noChangeAspect="1" noChangeArrowheads="1"/>
          </p:cNvPicPr>
          <p:nvPr/>
        </p:nvPicPr>
        <p:blipFill>
          <a:blip r:embed="rId5"/>
          <a:srcRect l="27753" t="22887" r="13757" b="29124"/>
          <a:stretch>
            <a:fillRect/>
          </a:stretch>
        </p:blipFill>
        <p:spPr bwMode="ltGray">
          <a:xfrm>
            <a:off x="3609975" y="4149725"/>
            <a:ext cx="2743200" cy="180022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3" name="Picture 5" descr="75%"/>
          <p:cNvPicPr>
            <a:picLocks noChangeAspect="1" noChangeArrowheads="1"/>
          </p:cNvPicPr>
          <p:nvPr/>
        </p:nvPicPr>
        <p:blipFill>
          <a:blip r:embed="rId6"/>
          <a:srcRect l="27753" t="22887" r="13905" b="28682"/>
          <a:stretch>
            <a:fillRect/>
          </a:stretch>
        </p:blipFill>
        <p:spPr bwMode="ltGray">
          <a:xfrm>
            <a:off x="6705600" y="4149725"/>
            <a:ext cx="2711450" cy="180022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4" name="Picture 6" descr="75%"/>
          <p:cNvPicPr>
            <a:picLocks noChangeAspect="1" noChangeArrowheads="1"/>
          </p:cNvPicPr>
          <p:nvPr/>
        </p:nvPicPr>
        <p:blipFill>
          <a:blip r:embed="rId7"/>
          <a:srcRect l="45482" t="54346" r="32069" b="41211"/>
          <a:stretch>
            <a:fillRect/>
          </a:stretch>
        </p:blipFill>
        <p:spPr bwMode="ltGray">
          <a:xfrm>
            <a:off x="2303463" y="1989138"/>
            <a:ext cx="293687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ltGray">
          <a:xfrm>
            <a:off x="2293938" y="1484313"/>
            <a:ext cx="2946400" cy="366712"/>
          </a:xfrm>
          <a:prstGeom prst="rect">
            <a:avLst/>
          </a:prstGeom>
          <a:solidFill>
            <a:srgbClr val="D4C4F4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HANTING HOTEL GROUP</a:t>
            </a:r>
          </a:p>
        </p:txBody>
      </p:sp>
      <p:sp>
        <p:nvSpPr>
          <p:cNvPr id="22536" name="Text Box 8" descr="75%"/>
          <p:cNvSpPr txBox="1">
            <a:spLocks noChangeArrowheads="1"/>
          </p:cNvSpPr>
          <p:nvPr/>
        </p:nvSpPr>
        <p:spPr bwMode="ltGray">
          <a:xfrm>
            <a:off x="380968" y="218475"/>
            <a:ext cx="32271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인턴기간 숙박 시설</a:t>
            </a:r>
          </a:p>
        </p:txBody>
      </p:sp>
      <p:sp>
        <p:nvSpPr>
          <p:cNvPr id="22537" name="Rectangle 9" descr="75%"/>
          <p:cNvSpPr>
            <a:spLocks noChangeArrowheads="1"/>
          </p:cNvSpPr>
          <p:nvPr/>
        </p:nvSpPr>
        <p:spPr bwMode="ltGray">
          <a:xfrm>
            <a:off x="2000250" y="2778125"/>
            <a:ext cx="31146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ko-KR" altLang="en-US" sz="1400">
                <a:solidFill>
                  <a:schemeClr val="tx1"/>
                </a:solidFill>
              </a:rPr>
              <a:t>주소：闵行区 </a:t>
            </a:r>
            <a:r>
              <a:rPr lang="zh-CN" altLang="en-US" sz="1400">
                <a:solidFill>
                  <a:schemeClr val="tx1"/>
                </a:solidFill>
                <a:ea typeface="宋体" charset="-122"/>
              </a:rPr>
              <a:t>万源路</a:t>
            </a:r>
            <a:r>
              <a:rPr lang="ko-KR" altLang="en-US" sz="1400">
                <a:solidFill>
                  <a:schemeClr val="tx1"/>
                </a:solidFill>
              </a:rPr>
              <a:t>（</a:t>
            </a:r>
            <a:r>
              <a:rPr lang="zh-CN" altLang="en-US" sz="1400">
                <a:solidFill>
                  <a:schemeClr val="tx1"/>
                </a:solidFill>
                <a:ea typeface="宋体" charset="-122"/>
              </a:rPr>
              <a:t>靠近吴</a:t>
            </a:r>
            <a:r>
              <a:rPr lang="ko-KR" altLang="en-US" sz="1400">
                <a:solidFill>
                  <a:schemeClr val="tx1"/>
                </a:solidFill>
              </a:rPr>
              <a:t>中路） </a:t>
            </a:r>
            <a:br>
              <a:rPr lang="ko-KR" altLang="en-US" sz="1400">
                <a:solidFill>
                  <a:schemeClr val="tx1"/>
                </a:solidFill>
              </a:rPr>
            </a:br>
            <a:r>
              <a:rPr lang="ko-KR" altLang="en-US" sz="1400">
                <a:solidFill>
                  <a:schemeClr val="tx1"/>
                </a:solidFill>
              </a:rPr>
              <a:t>전화：</a:t>
            </a:r>
            <a:r>
              <a:rPr lang="en-US" altLang="ko-KR" sz="1400">
                <a:solidFill>
                  <a:schemeClr val="tx1"/>
                </a:solidFill>
              </a:rPr>
              <a:t>021.6446.8989 </a:t>
            </a:r>
          </a:p>
          <a:p>
            <a:pPr eaLnBrk="0" hangingPunct="0"/>
            <a:r>
              <a:rPr lang="ko-KR" altLang="en-US" sz="1400">
                <a:solidFill>
                  <a:schemeClr val="tx1"/>
                </a:solidFill>
              </a:rPr>
              <a:t>팩스：</a:t>
            </a:r>
            <a:r>
              <a:rPr lang="en-US" altLang="ko-KR" sz="1400">
                <a:solidFill>
                  <a:schemeClr val="tx1"/>
                </a:solidFill>
              </a:rPr>
              <a:t>021.6446.9986 </a:t>
            </a:r>
          </a:p>
        </p:txBody>
      </p:sp>
      <p:pic>
        <p:nvPicPr>
          <p:cNvPr id="22538" name="Picture 10" descr="75%"/>
          <p:cNvPicPr>
            <a:picLocks noChangeAspect="1" noChangeArrowheads="1"/>
          </p:cNvPicPr>
          <p:nvPr/>
        </p:nvPicPr>
        <p:blipFill>
          <a:blip r:embed="rId8"/>
          <a:srcRect l="28932" t="31819" r="61615" b="56364"/>
          <a:stretch>
            <a:fillRect/>
          </a:stretch>
        </p:blipFill>
        <p:spPr bwMode="ltGray">
          <a:xfrm>
            <a:off x="854075" y="1341438"/>
            <a:ext cx="11525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9" name="Text Box 2"/>
          <p:cNvSpPr txBox="1">
            <a:spLocks noChangeArrowheads="1"/>
          </p:cNvSpPr>
          <p:nvPr/>
        </p:nvSpPr>
        <p:spPr bwMode="auto">
          <a:xfrm>
            <a:off x="488950" y="6021388"/>
            <a:ext cx="3744913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>
                <a:sym typeface="Wingdings" pitchFamily="2" charset="2"/>
              </a:rPr>
              <a:t></a:t>
            </a:r>
            <a:r>
              <a:rPr lang="ko-KR" altLang="en-US"/>
              <a:t> 상기 일정은 현지 사정에 따라 일부 조정될 수 있음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5%"/>
          <p:cNvPicPr>
            <a:picLocks noChangeAspect="1" noChangeArrowheads="1"/>
          </p:cNvPicPr>
          <p:nvPr/>
        </p:nvPicPr>
        <p:blipFill>
          <a:blip r:embed="rId2"/>
          <a:srcRect l="32487" t="18474" r="17305" b="23958"/>
          <a:stretch>
            <a:fillRect/>
          </a:stretch>
        </p:blipFill>
        <p:spPr bwMode="ltGray">
          <a:xfrm>
            <a:off x="3657600" y="981075"/>
            <a:ext cx="5689600" cy="521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5" name="Picture 3" descr="DSCN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844675"/>
            <a:ext cx="2401888" cy="1800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3556" name="Picture 4" descr="DSCN0033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/>
          <a:stretch>
            <a:fillRect/>
          </a:stretch>
        </p:blipFill>
        <p:spPr bwMode="auto">
          <a:xfrm>
            <a:off x="679450" y="4221163"/>
            <a:ext cx="2398713" cy="1800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3557" name="Text Box 5" descr="75%"/>
          <p:cNvSpPr txBox="1">
            <a:spLocks noChangeArrowheads="1"/>
          </p:cNvSpPr>
          <p:nvPr/>
        </p:nvSpPr>
        <p:spPr bwMode="ltGray">
          <a:xfrm>
            <a:off x="415925" y="233840"/>
            <a:ext cx="32271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강의실 및 면접회실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ltGray">
          <a:xfrm>
            <a:off x="560388" y="1065213"/>
            <a:ext cx="2632075" cy="366712"/>
          </a:xfrm>
          <a:prstGeom prst="rect">
            <a:avLst/>
          </a:prstGeom>
          <a:solidFill>
            <a:srgbClr val="D4C4F4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상해한국상회 열린 공간</a:t>
            </a:r>
          </a:p>
        </p:txBody>
      </p:sp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560388" y="6165850"/>
            <a:ext cx="3744912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>
                <a:sym typeface="Wingdings" pitchFamily="2" charset="2"/>
              </a:rPr>
              <a:t></a:t>
            </a:r>
            <a:r>
              <a:rPr lang="ko-KR" altLang="en-US"/>
              <a:t> 상기 일정은 현지 사정에 따라 일부 조정될 수 있음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95480" y="2205038"/>
            <a:ext cx="5545138" cy="792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Ⅵ. 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기타 사항 </a:t>
            </a:r>
            <a:endParaRPr lang="ko-KR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117850" y="3071813"/>
            <a:ext cx="6192838" cy="12700"/>
          </a:xfrm>
          <a:prstGeom prst="line">
            <a:avLst/>
          </a:prstGeom>
          <a:noFill/>
          <a:ln w="698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738290" y="2143116"/>
            <a:ext cx="6192838" cy="12700"/>
          </a:xfrm>
          <a:prstGeom prst="line">
            <a:avLst/>
          </a:prstGeom>
          <a:noFill/>
          <a:ln w="698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898650" y="3600450"/>
            <a:ext cx="6872288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(1)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프로그램 역할분담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(2) </a:t>
            </a:r>
            <a:r>
              <a:rPr kumimoji="0" lang="ko-KR" altLang="en-US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현지 준비 및 유의사항 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>
            <p:ph/>
          </p:nvPr>
        </p:nvGraphicFramePr>
        <p:xfrm>
          <a:off x="380968" y="1071546"/>
          <a:ext cx="9129710" cy="4926940"/>
        </p:xfrm>
        <a:graphic>
          <a:graphicData uri="http://schemas.openxmlformats.org/drawingml/2006/table">
            <a:tbl>
              <a:tblPr/>
              <a:tblGrid>
                <a:gridCol w="1508783"/>
                <a:gridCol w="5319246"/>
                <a:gridCol w="2301681"/>
              </a:tblGrid>
              <a:tr h="394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구     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진  행    및    역 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비    고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986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참가 대학교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1. </a:t>
                      </a:r>
                      <a:r>
                        <a:rPr kumimoji="1" lang="ko-KR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프로그램 홍보 및 인원 선발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2. 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출국관련 제반 수속 처리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여권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비자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보험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항공티켓 등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3. 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예산 확보 및 집행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4. 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사전 국내 교육 실시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5. 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지속적인 업무 진행 실시</a:t>
                      </a:r>
                      <a:endParaRPr kumimoji="1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* 출국 수속 처리는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상호 협의 하에 진행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코리나교연㈜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현지 연수 총괄 진행  </a:t>
                      </a:r>
                      <a:r>
                        <a:rPr kumimoji="1" lang="ko-KR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해외 인턴 십 프로그램 제작 및 진행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강의실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기숙사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식사 포함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준비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3)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강사진 안배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4)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현지 방문 기업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Arrange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5)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교재 준비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6)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교육생 생활관리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7)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현지 진행사항 모니터링 및 정기 보고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차량 등 교통 도구 준비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3.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인턴 실습 파견 업체 발굴 및 배치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4.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인턴 파견 기업 정기 모니터링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회 점검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5.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현지 인턴 프로그램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H/Q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역할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코리나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상해지사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6.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최종 보고서 작성 및 통보</a:t>
                      </a:r>
                      <a:endParaRPr kumimoji="1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협의 사항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1.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인턴 실습의 주관은 귀 대학교이며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현지 기업배치 및 생활관리 등 종합관리는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코리나교연에서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진행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2.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모든 인턴 관련사항은 쌍방간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인턴십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수행 계약서를 체결하여 진행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3.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각종 인턴 실습 서식은 학교의 소정 양식에 준하나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소정양식 미비 시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코리나교연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양식으로 대체함</a:t>
                      </a:r>
                      <a:endParaRPr kumimoji="1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3" name="Text Box 23" descr="75%"/>
          <p:cNvSpPr txBox="1">
            <a:spLocks noChangeArrowheads="1"/>
          </p:cNvSpPr>
          <p:nvPr/>
        </p:nvSpPr>
        <p:spPr bwMode="ltGray">
          <a:xfrm>
            <a:off x="415926" y="218576"/>
            <a:ext cx="33281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프로그램 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역할 분담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9530" y="1000108"/>
            <a:ext cx="9386887" cy="4745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40000"/>
              </a:lnSpc>
            </a:pPr>
            <a:r>
              <a:rPr kumimoji="0"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이력서 준비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적응 교육 중 인턴사원 가 배치 업체와의 개인별 면접용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개인 이력서 및 자기소개서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b="0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kumimoji="0" lang="en-US" altLang="ko-KR" sz="1200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latin typeface="맑은 고딕" pitchFamily="50" charset="-127"/>
                <a:ea typeface="맑은 고딕" pitchFamily="50" charset="-127"/>
              </a:rPr>
              <a:t>사진 스캔 및 타이핑하여 자료 준비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- Word File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별도 준비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예비용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글씨체 및 크기 통일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굴림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10~11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정도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유의사항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▪ 모든 내역에 대하여 정확하고 성의 있게 기재 요망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▪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현재 기준 어학 수준 및 국가 자격증 기재 요망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▪ 자기소개서 작성시 간단 명료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어필 포인트 설정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성의 있게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철자법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띄어쓰기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오타 등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)…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준비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면접 시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담당자 접견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어필 내용 명확히 사전 설정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어학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전공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특기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경험 </a:t>
            </a:r>
            <a:r>
              <a:rPr kumimoji="0" lang="ko-KR" altLang="en-US" sz="120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endParaRPr kumimoji="0" lang="en-US" altLang="ko-KR" sz="1200" b="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r>
              <a:rPr kumimoji="0" lang="en-US" altLang="ko-KR" sz="12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Personal brand</a:t>
            </a:r>
            <a:r>
              <a:rPr kumimoji="0" lang="ko-KR" altLang="en-US" sz="12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교육 </a:t>
            </a:r>
            <a:r>
              <a:rPr kumimoji="0" lang="en-US" altLang="ko-KR" sz="12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2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도전해보고 싶은 욕망을 분명하고 간단하게 전달</a:t>
            </a:r>
            <a:endParaRPr kumimoji="0" lang="ko-KR" altLang="en-US" sz="1200" b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면접 복장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깔끔하고 산뜻한 정장 스타일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동계</a:t>
            </a:r>
            <a:r>
              <a:rPr kumimoji="0" lang="en-US" altLang="ko-KR" sz="120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하계에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어울리는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…)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0" lang="ko-KR" altLang="en-US" sz="12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r>
              <a:rPr kumimoji="0"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주요 유의사항</a:t>
            </a:r>
            <a:endParaRPr kumimoji="0" lang="ko-KR" altLang="en-US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안전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법률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관습 등 주의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개인 신상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특히 여학생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개별 행동 자제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최소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2~3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 조별 행동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행선지 사전 통보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음식 및 음료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거리 행상 주의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가능한 한 광천수 이용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분실물 주의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투어시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쇼핑시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등 사람이 많은 장소에서 특히 소매치기 주의 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핸드폰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MP3, </a:t>
            </a:r>
            <a:r>
              <a:rPr kumimoji="0" lang="ko-KR" altLang="en-US" sz="120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디카</a:t>
            </a:r>
            <a:r>
              <a:rPr kumimoji="0" lang="ko-KR" altLang="en-US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  <a:r>
              <a:rPr kumimoji="0" lang="en-US" altLang="ko-KR" sz="120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  </a:t>
            </a:r>
            <a:endParaRPr kumimoji="0"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27" name="Text Box 4" descr="75%"/>
          <p:cNvSpPr txBox="1">
            <a:spLocks noChangeArrowheads="1"/>
          </p:cNvSpPr>
          <p:nvPr/>
        </p:nvSpPr>
        <p:spPr bwMode="ltGray">
          <a:xfrm>
            <a:off x="415926" y="224116"/>
            <a:ext cx="37305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2</a:t>
            </a:r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현지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준비 및 유의 사항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도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13525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360613" y="2781300"/>
            <a:ext cx="5545137" cy="792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2809860" y="3643314"/>
            <a:ext cx="6192838" cy="12700"/>
          </a:xfrm>
          <a:prstGeom prst="line">
            <a:avLst/>
          </a:prstGeom>
          <a:noFill/>
          <a:ln w="698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666852" y="2714620"/>
            <a:ext cx="6192838" cy="12700"/>
          </a:xfrm>
          <a:prstGeom prst="line">
            <a:avLst/>
          </a:prstGeom>
          <a:noFill/>
          <a:ln w="698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493698" y="2481263"/>
            <a:ext cx="538294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Ⅰ. </a:t>
            </a:r>
            <a:r>
              <a:rPr kumimoji="0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회  사  소  개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98650" y="3600450"/>
            <a:ext cx="6872288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(1)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회사일반현황</a:t>
            </a:r>
            <a:endParaRPr kumimoji="0" lang="en-US" altLang="ko-KR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(2) </a:t>
            </a:r>
            <a:r>
              <a:rPr kumimoji="0" lang="ko-KR" altLang="en-US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해외연수 및 해외 취업 </a:t>
            </a:r>
            <a:r>
              <a:rPr kumimoji="0" lang="ko-KR" altLang="en-US" sz="2400" kern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인턴십</a:t>
            </a:r>
            <a:r>
              <a:rPr kumimoji="0" lang="ko-KR" altLang="en-US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프로그램</a:t>
            </a:r>
            <a:endParaRPr kumimoji="0" lang="ko-KR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52472" y="2285992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524108" y="3214686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8" name="Group 2"/>
          <p:cNvGraphicFramePr>
            <a:graphicFrameLocks noGrp="1"/>
          </p:cNvGraphicFramePr>
          <p:nvPr/>
        </p:nvGraphicFramePr>
        <p:xfrm>
          <a:off x="238092" y="1142984"/>
          <a:ext cx="3563939" cy="4783140"/>
        </p:xfrm>
        <a:graphic>
          <a:graphicData uri="http://schemas.openxmlformats.org/drawingml/2006/table">
            <a:tbl>
              <a:tblPr/>
              <a:tblGrid>
                <a:gridCol w="894399"/>
                <a:gridCol w="266954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회  사  명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코리나교연㈜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 KORINA EDU INC</a:t>
                      </a: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회사 대표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황 갑 선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(Hwang  Kap  Seon)</a:t>
                      </a: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법인 전환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2005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년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8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월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8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일</a:t>
                      </a: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사업 분야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해외 연수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기업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기관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대학교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해외 취업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인턴 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해외 취업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한국유학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어학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본과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대학원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취업캠프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주       소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한국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서울시 영등포구 여의도동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       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14-2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동아빌딩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417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중국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상해시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보타구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부평로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657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농         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         91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번지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만리소구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) 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전       화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한국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+82-2-784–8284/8286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중국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+86-21-5635-9283</a:t>
                      </a: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팩       스</a:t>
                      </a:r>
                    </a:p>
                  </a:txBody>
                  <a:tcPr marL="72001" marR="72001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한국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+82-2-784–8287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[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중국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새굴림" pitchFamily="18" charset="-127"/>
                          <a:ea typeface="새굴림" pitchFamily="18" charset="-127"/>
                        </a:rPr>
                        <a:t>] +86-21-3632-0922</a:t>
                      </a:r>
                    </a:p>
                  </a:txBody>
                  <a:tcPr marL="72001" marR="72001" marT="72000" marB="72000"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6456" name="Text Box 40"/>
          <p:cNvSpPr txBox="1">
            <a:spLocks noChangeArrowheads="1"/>
          </p:cNvSpPr>
          <p:nvPr/>
        </p:nvSpPr>
        <p:spPr bwMode="auto">
          <a:xfrm>
            <a:off x="7914481" y="3617913"/>
            <a:ext cx="1669714" cy="16494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108000" rIns="91433" bIns="36000"/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어학연수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1000" dirty="0">
                <a:solidFill>
                  <a:schemeClr val="tx1"/>
                </a:solidFill>
                <a:latin typeface="Arial" charset="0"/>
                <a:ea typeface="굴림" pitchFamily="50" charset="-127"/>
              </a:rPr>
              <a:t>▪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개월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~ 1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년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본과 입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편입학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▪ 신입생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고졸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▪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편입생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대학원 입학</a:t>
            </a:r>
          </a:p>
        </p:txBody>
      </p:sp>
      <p:sp>
        <p:nvSpPr>
          <p:cNvPr id="316457" name="Text Box 41"/>
          <p:cNvSpPr txBox="1">
            <a:spLocks noChangeArrowheads="1"/>
          </p:cNvSpPr>
          <p:nvPr/>
        </p:nvSpPr>
        <p:spPr bwMode="auto">
          <a:xfrm>
            <a:off x="5953132" y="1966902"/>
            <a:ext cx="1724818" cy="18272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108000" rIns="91433" bIns="36000"/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해외 인턴 십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▪ 기관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▪ 대학교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중국 취업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▪ 국내 희망자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  ▪ 중국 희망자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    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중국 유학생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6458" name="Text Box 42"/>
          <p:cNvSpPr txBox="1">
            <a:spLocks noChangeArrowheads="1"/>
          </p:cNvSpPr>
          <p:nvPr/>
        </p:nvSpPr>
        <p:spPr bwMode="auto">
          <a:xfrm>
            <a:off x="3934619" y="3592513"/>
            <a:ext cx="1781969" cy="1693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108000" rIns="91433" bIns="36000"/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기업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기관 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대학 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  <a:latin typeface="Arial" charset="0"/>
                <a:ea typeface="굴림" pitchFamily="50" charset="-127"/>
              </a:rPr>
              <a:t>▪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단기 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▪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어학 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</a:rPr>
              <a:t>▪ </a:t>
            </a:r>
            <a:r>
              <a:rPr lang="en-US" altLang="ko-KR" sz="1000" dirty="0">
                <a:solidFill>
                  <a:schemeClr val="tx1"/>
                </a:solidFill>
              </a:rPr>
              <a:t>MBA</a:t>
            </a:r>
            <a:r>
              <a:rPr lang="ko-KR" altLang="en-US" sz="1000" dirty="0">
                <a:solidFill>
                  <a:schemeClr val="tx1"/>
                </a:solidFill>
              </a:rPr>
              <a:t>과정 연수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  ▪ </a:t>
            </a:r>
            <a:r>
              <a:rPr lang="en-US" altLang="ko-KR" sz="1000" dirty="0">
                <a:solidFill>
                  <a:schemeClr val="tx1"/>
                </a:solidFill>
              </a:rPr>
              <a:t>CEO</a:t>
            </a:r>
            <a:r>
              <a:rPr lang="ko-KR" altLang="en-US" sz="1000" dirty="0">
                <a:solidFill>
                  <a:schemeClr val="tx1"/>
                </a:solidFill>
              </a:rPr>
              <a:t>과정 연수</a:t>
            </a:r>
          </a:p>
        </p:txBody>
      </p:sp>
      <p:sp>
        <p:nvSpPr>
          <p:cNvPr id="316459" name="Text Box 43"/>
          <p:cNvSpPr txBox="1">
            <a:spLocks noChangeArrowheads="1"/>
          </p:cNvSpPr>
          <p:nvPr/>
        </p:nvSpPr>
        <p:spPr bwMode="auto">
          <a:xfrm>
            <a:off x="3952868" y="857232"/>
            <a:ext cx="5564092" cy="511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36000" rIns="91433" bIns="46800" anchor="ctr" anchorCtr="1"/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8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사업분야개황</a:t>
            </a:r>
            <a:endParaRPr lang="ko-KR" altLang="en-US" sz="18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16460" name="Text Box 44"/>
          <p:cNvSpPr txBox="1">
            <a:spLocks noChangeArrowheads="1"/>
          </p:cNvSpPr>
          <p:nvPr/>
        </p:nvSpPr>
        <p:spPr bwMode="auto">
          <a:xfrm>
            <a:off x="7914481" y="3209927"/>
            <a:ext cx="1669714" cy="396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36000" rIns="91433" bIns="3600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00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한국 유학 </a:t>
            </a:r>
          </a:p>
        </p:txBody>
      </p:sp>
      <p:sp>
        <p:nvSpPr>
          <p:cNvPr id="316461" name="Text Box 45"/>
          <p:cNvSpPr txBox="1">
            <a:spLocks noChangeArrowheads="1"/>
          </p:cNvSpPr>
          <p:nvPr/>
        </p:nvSpPr>
        <p:spPr bwMode="auto">
          <a:xfrm>
            <a:off x="5953132" y="1571612"/>
            <a:ext cx="1724818" cy="396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36000" rIns="91433" bIns="3600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00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해외 취업</a:t>
            </a:r>
          </a:p>
        </p:txBody>
      </p:sp>
      <p:sp>
        <p:nvSpPr>
          <p:cNvPr id="316462" name="Text Box 46"/>
          <p:cNvSpPr txBox="1">
            <a:spLocks noChangeArrowheads="1"/>
          </p:cNvSpPr>
          <p:nvPr/>
        </p:nvSpPr>
        <p:spPr bwMode="auto">
          <a:xfrm>
            <a:off x="3934619" y="3184527"/>
            <a:ext cx="1781969" cy="396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36000" rIns="91433" bIns="3600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00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해외 연수</a:t>
            </a:r>
          </a:p>
        </p:txBody>
      </p:sp>
      <p:sp>
        <p:nvSpPr>
          <p:cNvPr id="4142" name="Line 47"/>
          <p:cNvSpPr>
            <a:spLocks noChangeShapeType="1"/>
          </p:cNvSpPr>
          <p:nvPr/>
        </p:nvSpPr>
        <p:spPr bwMode="auto">
          <a:xfrm flipV="1">
            <a:off x="5665789" y="3473450"/>
            <a:ext cx="36480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ko-KR" altLang="en-US" sz="1000"/>
          </a:p>
        </p:txBody>
      </p:sp>
      <p:sp>
        <p:nvSpPr>
          <p:cNvPr id="4147" name="Text Box 2"/>
          <p:cNvSpPr txBox="1">
            <a:spLocks noChangeArrowheads="1"/>
          </p:cNvSpPr>
          <p:nvPr/>
        </p:nvSpPr>
        <p:spPr bwMode="auto">
          <a:xfrm>
            <a:off x="371443" y="185715"/>
            <a:ext cx="57856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회사 일반 현황</a:t>
            </a:r>
            <a:endParaRPr lang="en-US" altLang="ko-KR" sz="28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5953132" y="4071942"/>
            <a:ext cx="1781969" cy="396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36000" rIns="91433" bIns="3600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취업 캠프</a:t>
            </a:r>
            <a:endParaRPr lang="ko-KR" altLang="en-US" sz="1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5953132" y="4500570"/>
            <a:ext cx="1781969" cy="1693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33" tIns="108000" rIns="91433" bIns="36000"/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진로모색마인드 형성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Peasonal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Branding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Speech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훈련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입사서류작성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면접커뮤니케이션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직무의이해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V="1">
            <a:off x="5676108" y="4587875"/>
            <a:ext cx="36480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ko-KR" altLang="en-US" sz="1000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 flipV="1">
            <a:off x="7626351" y="4625975"/>
            <a:ext cx="36480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ko-KR" altLang="en-US" sz="1000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 flipV="1">
            <a:off x="7595395" y="3397250"/>
            <a:ext cx="36480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ko-KR" altLang="en-US" sz="1000"/>
          </a:p>
        </p:txBody>
      </p:sp>
      <p:sp>
        <p:nvSpPr>
          <p:cNvPr id="27" name="위쪽/아래쪽 화살표 26"/>
          <p:cNvSpPr/>
          <p:nvPr/>
        </p:nvSpPr>
        <p:spPr>
          <a:xfrm>
            <a:off x="6738950" y="3714752"/>
            <a:ext cx="154782" cy="428624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>
            <a:off x="5592763" y="3409950"/>
            <a:ext cx="495300" cy="14287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/오른쪽 화살표 28"/>
          <p:cNvSpPr/>
          <p:nvPr/>
        </p:nvSpPr>
        <p:spPr>
          <a:xfrm>
            <a:off x="5603082" y="4533900"/>
            <a:ext cx="505619" cy="14287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/오른쪽 화살표 29"/>
          <p:cNvSpPr/>
          <p:nvPr/>
        </p:nvSpPr>
        <p:spPr>
          <a:xfrm>
            <a:off x="7522369" y="3352801"/>
            <a:ext cx="484981" cy="12382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/오른쪽 화살표 30"/>
          <p:cNvSpPr/>
          <p:nvPr/>
        </p:nvSpPr>
        <p:spPr>
          <a:xfrm>
            <a:off x="7573962" y="4562475"/>
            <a:ext cx="515938" cy="13335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3" name="Group 29"/>
          <p:cNvGraphicFramePr>
            <a:graphicFrameLocks noGrp="1"/>
          </p:cNvGraphicFramePr>
          <p:nvPr/>
        </p:nvGraphicFramePr>
        <p:xfrm>
          <a:off x="238092" y="642918"/>
          <a:ext cx="9380537" cy="5836104"/>
        </p:xfrm>
        <a:graphic>
          <a:graphicData uri="http://schemas.openxmlformats.org/drawingml/2006/table">
            <a:tbl>
              <a:tblPr/>
              <a:tblGrid>
                <a:gridCol w="969019"/>
                <a:gridCol w="998162"/>
                <a:gridCol w="7413356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분</a:t>
                      </a:r>
                    </a:p>
                  </a:txBody>
                  <a:tcPr marL="156000" marR="78000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 자</a:t>
                      </a:r>
                    </a:p>
                  </a:txBody>
                  <a:tcPr marL="156000" marR="78000" marT="72000" marB="7200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   요     활   동    내   역</a:t>
                      </a:r>
                    </a:p>
                  </a:txBody>
                  <a:tcPr marL="156000" marR="78000" marT="72000" marB="72000" anchor="ctr" anchorCtr="1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3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 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수</a:t>
                      </a:r>
                    </a:p>
                  </a:txBody>
                  <a:tcPr marL="156000" marR="78000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2007.06.23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2007.07.03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2007.07.03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2008.01.08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2008.01.17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2008.02.11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2008.06.28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2008.06.30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2008.07.15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2008.12.27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2009.06.23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2009.12.26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2010.02.16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2010.06.26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2010.06.28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2010.07.20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2010.12.26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2011.06.26</a:t>
                      </a:r>
                    </a:p>
                  </a:txBody>
                  <a:tcPr marL="156000" marR="78000" marT="72000" marB="7200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하계어학연수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비즈니스 실무교육 중국해외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부산대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청주대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 Unicode MS" pitchFamily="50" charset="-127"/>
                        </a:rPr>
                        <a:t>MBA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경영대학원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국제경영현장 연구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전공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법학과 하계 전공연수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[2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현지특강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기업탐방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문화체험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MBA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경영대학원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국제경영현장 연구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남경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GLP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리더십 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ROTC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학군단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전적지 탐방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GLP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리더십 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주장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하계 어학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비즈니스 실무교육 중국해외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순천향대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MBA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경영대학원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국제경영현장 연구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무석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동계 어학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비즈니스 실무교육 중국해외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GLP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리더십 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동리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동계 어학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+GLP 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연수 및 글로벌 리더십 해외 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ROTC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군사문화체험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학군단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군사문화체험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무석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하계 어학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+GLP 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연수 및 글로벌 리더십 해외연수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[GLP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리더십 해외연수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엑스포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[MBA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연수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 경영대학원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국제경영현장 연구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무석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동계 어학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+GLP 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연수 및 글로벌 리더십 해외연수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하계 어학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+GLP 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어학 연수 및 글로벌 리더십 해외연수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6000" marR="78000" marT="72000" marB="7200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 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인턴십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6000" marR="78000" marT="72000" marB="720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2007.08.31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2008.08.30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2008.12.27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2008.12.27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2009.08.29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2009.12.26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2010.07.02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2010.08.28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2010.12.28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2010.12.27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2011.03.07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2011.08.27</a:t>
                      </a:r>
                    </a:p>
                  </a:txBody>
                  <a:tcPr marL="156000" marR="78000" marT="72000" marB="7200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[2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 화동사범대학교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부산 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해양대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[3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 화동사범대학교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부산 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경력개발 인턴 십 프로그램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 화동사범대학교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아주대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[4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 화동사범대학교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부산 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)/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카톨릭대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[5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상해화동사범대학교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순천향대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한국적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중국적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[6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순천향대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충남대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경력개발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[2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경북대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[7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순천향대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동의대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선문대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경력개발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[3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경북대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대구대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[8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순천향대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대구대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[9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해외 인턴 십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해외 인턴 십 프로그램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[10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 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6000" marR="78000" marT="72000" marB="7200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11151" y="198438"/>
            <a:ext cx="8623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2. HISTORY </a:t>
            </a:r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&amp; </a:t>
            </a:r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RECORD (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대학프로그램 위주</a:t>
            </a:r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endParaRPr lang="en-US" altLang="ko-KR" sz="24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452538" y="2071678"/>
            <a:ext cx="7035667" cy="792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ko-KR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Ⅱ. </a:t>
            </a:r>
            <a:r>
              <a:rPr lang="ko-KR" altLang="en-US" sz="4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프로그램 </a:t>
            </a:r>
            <a:r>
              <a:rPr lang="ko-KR" alt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소개</a:t>
            </a:r>
            <a:endParaRPr lang="ko-KR" alt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81166" y="3357562"/>
            <a:ext cx="6872288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(1)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프로그램 개요</a:t>
            </a:r>
            <a:endParaRPr kumimoji="0" lang="en-US" altLang="ko-KR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(2) </a:t>
            </a:r>
            <a:r>
              <a:rPr kumimoji="0" lang="ko-KR" altLang="en-US" sz="2400" kern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인턴십</a:t>
            </a:r>
            <a:r>
              <a:rPr kumimoji="0" lang="ko-KR" altLang="en-US" sz="2400" kern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프로그램 진행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476392" y="1928802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738422" y="2928934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60388" y="836613"/>
            <a:ext cx="85677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목  적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가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세계 경제의 중심으로 부상중인 중국 상해지역에서의 </a:t>
            </a:r>
            <a:r>
              <a:rPr lang="ko-KR" altLang="en-US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인턴십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참여로 올바른 한중 비교 이해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나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현장 실무 중국어 습득 및 실전 중국어 체험으로 어학능력 향상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다가올 동북아 경제중심시대를 대비 중국 사전 경험을 통한 개인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Career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제고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라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중국 이해 및 문화체험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현장인턴 실습을 통한 중국 전문가로서의 도약을 위한 사전 경험 제고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  상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가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한국학생 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 전 학년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(1~4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재학생으로 중국어 또는 영어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능숙자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(HSK6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급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TOIEC 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650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점이상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언어능력 </a:t>
            </a:r>
            <a:r>
              <a:rPr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미숙자</a:t>
            </a: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중 중국에서 자기계발 및 중국 내 취업 희망자</a:t>
            </a:r>
            <a:endParaRPr lang="en-US" altLang="ko-KR" b="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한국유학 중국학생 </a:t>
            </a:r>
            <a:r>
              <a:rPr kumimoji="0"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4</a:t>
            </a:r>
            <a:r>
              <a:rPr kumimoji="0"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kumimoji="0"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학기 학생으로 한국어 또는 영어 </a:t>
            </a:r>
            <a:r>
              <a:rPr kumimoji="0" lang="ko-KR" altLang="en-US" b="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능숙자</a:t>
            </a:r>
            <a:r>
              <a:rPr kumimoji="0"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(TOPIC4</a:t>
            </a:r>
            <a:r>
              <a:rPr kumimoji="0" lang="ko-KR" altLang="en-US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급 이상</a:t>
            </a:r>
            <a:r>
              <a:rPr kumimoji="0"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hangingPunct="0">
              <a:spcBef>
                <a:spcPct val="20000"/>
              </a:spcBef>
            </a:pPr>
            <a:endParaRPr kumimoji="0" lang="en-US" altLang="ko-KR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기간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2012. 1. 2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24, 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 </a:t>
            </a:r>
          </a:p>
          <a:p>
            <a:pPr marL="609600" indent="-609600"/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dirty="0">
                <a:solidFill>
                  <a:schemeClr val="tx1"/>
                </a:solidFill>
              </a:rPr>
              <a:t>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적응교육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2012. 1. 2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/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현장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실습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~ 2.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23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/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종료 및 귀국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2012.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b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latinLnBrk="0"/>
            <a:endParaRPr kumimoji="0" lang="en-US" altLang="ko-KR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latinLnBrk="0"/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적응 교육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가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집체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교육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기업인 비즈니스 특강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중국 개황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중국 경제 등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체험 교육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기업방문 및 중국 문화탐방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 장소 및 숙소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가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 육 장 소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비즈니스 호텔 세미나 룸 또는 한국 상회 </a:t>
            </a:r>
            <a:r>
              <a:rPr lang="ko-KR" altLang="en-US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열린공간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나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교육기간 숙소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상해 비즈니스 호텔 급 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실습기간 숙소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회사에서 기숙사를 제공 시 기숙사 이용</a:t>
            </a:r>
            <a:r>
              <a:rPr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 외는 교육기간 숙소와 동일 </a:t>
            </a:r>
          </a:p>
          <a:p>
            <a:pPr marL="609600" indent="-609600" eaLnBrk="0" hangingPunct="0"/>
            <a:endParaRPr kumimoji="0" lang="en-US" altLang="ko-KR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hangingPunct="0"/>
            <a:r>
              <a:rPr kumimoji="0"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kumimoji="0"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실습 </a:t>
            </a:r>
            <a:r>
              <a:rPr kumimoji="0" lang="ko-KR" altLang="en-US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운영안</a:t>
            </a:r>
            <a:endParaRPr kumimoji="0"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eaLnBrk="0" latinLnBrk="0" hangingPunct="0"/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가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 가 배치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업체 신청 마감 후 사전 가 배치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이력서와 자기소개서로 사전 배치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</a:p>
          <a:p>
            <a:pPr marL="609600" indent="-609600" eaLnBrk="0" latinLnBrk="0" hangingPunct="0"/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 면접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우선 순위별 분류 분산 실시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교육기간 중 순차적 실시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latinLnBrk="0" hangingPunct="0"/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 실습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적응 교육 완료 후  실습 원칙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특별한 경우에 한하여 선 배치 예정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09600" indent="-609600" eaLnBrk="0" latinLnBrk="0" hangingPunct="0"/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모니터링 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주간실습일지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출근부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귀국보고서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정기 </a:t>
            </a:r>
            <a:r>
              <a:rPr kumimoji="0" lang="ko-KR" altLang="en-US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텔레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모니터링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현장 방문 모니터링</a:t>
            </a:r>
            <a:r>
              <a:rPr kumimoji="0" lang="en-US" altLang="ko-KR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실습 평가서 등</a:t>
            </a:r>
          </a:p>
        </p:txBody>
      </p:sp>
      <p:sp>
        <p:nvSpPr>
          <p:cNvPr id="13315" name="Text Box 38" descr="75%"/>
          <p:cNvSpPr txBox="1">
            <a:spLocks noChangeArrowheads="1"/>
          </p:cNvSpPr>
          <p:nvPr/>
        </p:nvSpPr>
        <p:spPr bwMode="ltGray">
          <a:xfrm>
            <a:off x="603250" y="257175"/>
            <a:ext cx="213391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프로그램 개요</a:t>
            </a:r>
          </a:p>
          <a:p>
            <a:endParaRPr lang="ko-KR" altLang="en-US" sz="2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04850" y="1125538"/>
            <a:ext cx="8424863" cy="3927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기업 배정 </a:t>
            </a: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맞춤형 기업 배치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가배치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결과를 토대로 개별 면접 후 최종 배치 예정 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 요청과 본인 의사에 따라 우선 배치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전공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적성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성격 등 고려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-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어학 수준에 따라 배치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기업의 요구하는 어학 수준과 개인별 어학 수준 고려   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나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배치 업종 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금융업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무역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서비스업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IT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제조업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유통업 등</a:t>
            </a:r>
          </a:p>
          <a:p>
            <a:pPr latinLnBrk="0">
              <a:lnSpc>
                <a:spcPct val="140000"/>
              </a:lnSpc>
            </a:pPr>
            <a:endParaRPr kumimoji="0" lang="ko-KR" altLang="en-US" sz="105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</a:pP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8. </a:t>
            </a: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연수 운영 </a:t>
            </a: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출국 전 인턴 기업 배치 완료 원칙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사전 적응 교육 후 배치 기업에서 현장 실습  </a:t>
            </a:r>
          </a:p>
          <a:p>
            <a:pPr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나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실습의 주관은 </a:t>
            </a:r>
            <a:r>
              <a:rPr kumimoji="0" lang="ko-KR" altLang="en-US" sz="105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참가대학교이며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기업배치 및 생활관리 등 종합관리는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코리나교연에서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진행</a:t>
            </a:r>
          </a:p>
          <a:p>
            <a:pPr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다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숙소 및 인턴 실습생의 현지 생활관리는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코리나교연에서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담당하되 일반적인 사안 이외의 경우 학교측과의 상의 하에 결정 </a:t>
            </a:r>
          </a:p>
          <a:p>
            <a:pPr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105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모든 인턴 관련사항은 쌍방간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인턴십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수행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협의서를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체결하여 진행  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마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인턴 실습 일지 및 최종 리포트는 학교의 소정 양식에 준하고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 인턴 실습 확인서는 </a:t>
            </a:r>
            <a:r>
              <a:rPr kumimoji="0" lang="ko-KR" altLang="en-US" sz="1050" b="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코리나교연에서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준비</a:t>
            </a:r>
          </a:p>
          <a:p>
            <a:pPr latinLnBrk="0">
              <a:lnSpc>
                <a:spcPct val="140000"/>
              </a:lnSpc>
            </a:pPr>
            <a:endParaRPr kumimoji="0" lang="ko-KR" altLang="en-US" sz="10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r>
              <a:rPr kumimoji="0" lang="en-US" altLang="ko-KR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9. </a:t>
            </a: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현지 기업 지원 사항</a:t>
            </a:r>
          </a:p>
          <a:p>
            <a:pPr latinLnBrk="0">
              <a:lnSpc>
                <a:spcPct val="140000"/>
              </a:lnSpc>
            </a:pPr>
            <a:r>
              <a:rPr kumimoji="0" lang="ko-KR" altLang="en-US" sz="10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업체별로 일부 상이한 상황이나 상해지역 단기 인턴 실습생에 대해서는 무보수를 원칙으로 하고 있음</a:t>
            </a:r>
            <a:r>
              <a:rPr kumimoji="0" lang="en-US" altLang="ko-KR" sz="1050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1050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0" lang="en-US" altLang="ko-KR" sz="10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40000"/>
              </a:lnSpc>
            </a:pPr>
            <a:endParaRPr kumimoji="0"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Text Box 38" descr="75%"/>
          <p:cNvSpPr txBox="1">
            <a:spLocks noChangeArrowheads="1"/>
          </p:cNvSpPr>
          <p:nvPr/>
        </p:nvSpPr>
        <p:spPr bwMode="ltGray">
          <a:xfrm>
            <a:off x="612575" y="218375"/>
            <a:ext cx="2523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프로그램 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개요</a:t>
            </a:r>
            <a:endParaRPr lang="ko-KR" altLang="en-US" sz="2400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840" y="4824413"/>
            <a:ext cx="175074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715434" y="4121150"/>
            <a:ext cx="4896247" cy="209708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78000" rIns="108000" bIns="154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어학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비즈니스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실무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및 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한국 기업의 이해 교육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상해 화동지구 한국기업 인턴 실습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 </a:t>
            </a:r>
            <a:r>
              <a:rPr lang="ko-KR" altLang="en-US" sz="14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인턴생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수요 기업 조사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기업 인턴 실습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정식 취업 연계</a:t>
            </a:r>
            <a:r>
              <a: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졸업예정자 경우</a:t>
            </a:r>
            <a:r>
              <a:rPr lang="en-US" altLang="ko-KR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)</a:t>
            </a:r>
          </a:p>
        </p:txBody>
      </p:sp>
      <p:pic>
        <p:nvPicPr>
          <p:cNvPr id="51202" name="Picture 11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35" y="4613275"/>
            <a:ext cx="18057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2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35" y="4900614"/>
            <a:ext cx="18057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718874" y="1644651"/>
            <a:ext cx="4896247" cy="181830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78000" rIns="108000" bIns="154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학교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추천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학생 개인 지원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이력서 및 자기소개서 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한글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중문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준비 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취업 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Camp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강사의 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O.T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진행 측 </a:t>
            </a:r>
            <a:r>
              <a:rPr lang="en-US" altLang="ko-KR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차 서류전형 및 면접 선발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현지 파견 후 기업 실무자 면접</a:t>
            </a:r>
            <a:r>
              <a:rPr lang="ko-KR" altLang="en-US" sz="12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Arial" charset="0"/>
              </a:rPr>
              <a:t> </a:t>
            </a:r>
          </a:p>
        </p:txBody>
      </p:sp>
      <p:pic>
        <p:nvPicPr>
          <p:cNvPr id="51205" name="Picture 8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65" y="1117600"/>
            <a:ext cx="312142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930408" y="1247775"/>
            <a:ext cx="242318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Arial" charset="0"/>
              </a:rPr>
              <a:t>기업실습생 선발 면접</a:t>
            </a:r>
          </a:p>
        </p:txBody>
      </p:sp>
      <p:pic>
        <p:nvPicPr>
          <p:cNvPr id="51207" name="Picture 11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012" y="1809750"/>
            <a:ext cx="18057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2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694" y="2116139"/>
            <a:ext cx="18057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5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65" y="3856038"/>
            <a:ext cx="312142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72" name="Rectangle 16"/>
          <p:cNvSpPr>
            <a:spLocks noChangeArrowheads="1"/>
          </p:cNvSpPr>
          <p:nvPr/>
        </p:nvSpPr>
        <p:spPr bwMode="auto">
          <a:xfrm>
            <a:off x="584730" y="3935413"/>
            <a:ext cx="276886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Arial" charset="0"/>
              </a:rPr>
              <a:t>기업실습생 교육</a:t>
            </a:r>
            <a:r>
              <a:rPr lang="en-US" altLang="ko-KR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Arial" charset="0"/>
              </a:rPr>
              <a:t>. </a:t>
            </a:r>
            <a:r>
              <a:rPr lang="ko-KR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Arial" charset="0"/>
              </a:rPr>
              <a:t>파견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84875" y="2263775"/>
            <a:ext cx="3453342" cy="2706688"/>
            <a:chOff x="3220" y="1480"/>
            <a:chExt cx="2008" cy="1705"/>
          </a:xfrm>
        </p:grpSpPr>
        <p:pic>
          <p:nvPicPr>
            <p:cNvPr id="51213" name="Picture 14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5" y="1533"/>
              <a:ext cx="1018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15" descr="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0" y="1480"/>
              <a:ext cx="61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5" name="Rectangle 16"/>
            <p:cNvSpPr>
              <a:spLocks noChangeArrowheads="1"/>
            </p:cNvSpPr>
            <p:nvPr/>
          </p:nvSpPr>
          <p:spPr bwMode="auto">
            <a:xfrm>
              <a:off x="4229" y="1814"/>
              <a:ext cx="8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dirty="0" err="1">
                  <a:latin typeface="굴림" charset="-127"/>
                  <a:cs typeface="Arial" charset="0"/>
                </a:rPr>
                <a:t>재중국</a:t>
              </a:r>
              <a:r>
                <a:rPr lang="ko-KR" altLang="en-US" sz="1400" b="1" dirty="0">
                  <a:latin typeface="굴림" charset="-127"/>
                  <a:cs typeface="Arial" charset="0"/>
                </a:rPr>
                <a:t> 한국기업</a:t>
              </a:r>
            </a:p>
          </p:txBody>
        </p:sp>
        <p:pic>
          <p:nvPicPr>
            <p:cNvPr id="51216" name="Picture 17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0" y="2253"/>
              <a:ext cx="9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18" descr="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1" y="2095"/>
              <a:ext cx="43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19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5" y="2579"/>
              <a:ext cx="933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9" name="Rectangle 21"/>
            <p:cNvSpPr>
              <a:spLocks noChangeArrowheads="1"/>
            </p:cNvSpPr>
            <p:nvPr/>
          </p:nvSpPr>
          <p:spPr bwMode="auto">
            <a:xfrm>
              <a:off x="3581" y="2486"/>
              <a:ext cx="4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1400" b="1">
                  <a:latin typeface="굴림" charset="-127"/>
                  <a:cs typeface="Arial" charset="0"/>
                </a:rPr>
                <a:t>인턴생</a:t>
              </a:r>
            </a:p>
          </p:txBody>
        </p:sp>
        <p:sp>
          <p:nvSpPr>
            <p:cNvPr id="51220" name="Rectangle 22"/>
            <p:cNvSpPr>
              <a:spLocks noChangeArrowheads="1"/>
            </p:cNvSpPr>
            <p:nvPr/>
          </p:nvSpPr>
          <p:spPr bwMode="auto">
            <a:xfrm>
              <a:off x="4354" y="2855"/>
              <a:ext cx="79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>
                  <a:latin typeface="굴림" charset="-127"/>
                  <a:cs typeface="Arial" charset="0"/>
                </a:rPr>
                <a:t>KORINA</a:t>
              </a:r>
              <a:r>
                <a:rPr lang="ko-KR" altLang="en-US" sz="1400" b="1">
                  <a:latin typeface="굴림" charset="-127"/>
                  <a:cs typeface="Arial" charset="0"/>
                </a:rPr>
                <a:t>敎硏㈜</a:t>
              </a:r>
            </a:p>
            <a:p>
              <a:pPr algn="ctr"/>
              <a:endParaRPr lang="ko-KR" altLang="en-US" sz="1400" b="1">
                <a:latin typeface="굴림" charset="-127"/>
                <a:cs typeface="Arial" charset="0"/>
              </a:endParaRPr>
            </a:p>
          </p:txBody>
        </p:sp>
        <p:sp>
          <p:nvSpPr>
            <p:cNvPr id="51221" name="Line 23"/>
            <p:cNvSpPr>
              <a:spLocks noChangeShapeType="1"/>
            </p:cNvSpPr>
            <p:nvPr/>
          </p:nvSpPr>
          <p:spPr bwMode="auto">
            <a:xfrm flipH="1" flipV="1">
              <a:off x="4069" y="2491"/>
              <a:ext cx="254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22" name="Line 24"/>
            <p:cNvSpPr>
              <a:spLocks noChangeShapeType="1"/>
            </p:cNvSpPr>
            <p:nvPr/>
          </p:nvSpPr>
          <p:spPr bwMode="auto">
            <a:xfrm>
              <a:off x="4040" y="2648"/>
              <a:ext cx="254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23" name="Line 25"/>
            <p:cNvSpPr>
              <a:spLocks noChangeShapeType="1"/>
            </p:cNvSpPr>
            <p:nvPr/>
          </p:nvSpPr>
          <p:spPr bwMode="auto">
            <a:xfrm flipH="1">
              <a:off x="4663" y="2122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24" name="Line 26"/>
            <p:cNvSpPr>
              <a:spLocks noChangeShapeType="1"/>
            </p:cNvSpPr>
            <p:nvPr/>
          </p:nvSpPr>
          <p:spPr bwMode="auto">
            <a:xfrm flipV="1">
              <a:off x="4808" y="2122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25" name="Rectangle 27"/>
            <p:cNvSpPr>
              <a:spLocks noChangeArrowheads="1"/>
            </p:cNvSpPr>
            <p:nvPr/>
          </p:nvSpPr>
          <p:spPr bwMode="auto">
            <a:xfrm>
              <a:off x="4208" y="2094"/>
              <a:ext cx="1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endParaRPr lang="ko-KR" altLang="en-US" sz="1200" b="1">
                <a:latin typeface="굴림" charset="-127"/>
                <a:cs typeface="Arial" charset="0"/>
              </a:endParaRPr>
            </a:p>
          </p:txBody>
        </p:sp>
        <p:pic>
          <p:nvPicPr>
            <p:cNvPr id="51226" name="Picture 62" descr="B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1" y="2515"/>
              <a:ext cx="35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7" name="Line 23"/>
            <p:cNvSpPr>
              <a:spLocks noChangeShapeType="1"/>
            </p:cNvSpPr>
            <p:nvPr/>
          </p:nvSpPr>
          <p:spPr bwMode="auto">
            <a:xfrm flipV="1">
              <a:off x="3901" y="193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228" name="Line 24"/>
            <p:cNvSpPr>
              <a:spLocks noChangeShapeType="1"/>
            </p:cNvSpPr>
            <p:nvPr/>
          </p:nvSpPr>
          <p:spPr bwMode="auto">
            <a:xfrm flipH="1">
              <a:off x="4014" y="2047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1212" name="Text Box 38" descr="75%"/>
          <p:cNvSpPr txBox="1">
            <a:spLocks noChangeArrowheads="1"/>
          </p:cNvSpPr>
          <p:nvPr/>
        </p:nvSpPr>
        <p:spPr bwMode="ltGray">
          <a:xfrm>
            <a:off x="452406" y="209528"/>
            <a:ext cx="35285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sz="24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인턴십</a:t>
            </a:r>
            <a:r>
              <a:rPr lang="ko-KR" altLang="en-US" sz="24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프로그램 진행</a:t>
            </a:r>
          </a:p>
        </p:txBody>
      </p:sp>
      <p:pic>
        <p:nvPicPr>
          <p:cNvPr id="30" name="Picture 15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802" y="4711700"/>
            <a:ext cx="105939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924683" y="5346701"/>
            <a:ext cx="2374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smtClean="0">
                <a:latin typeface="굴림" charset="-127"/>
                <a:cs typeface="Arial" charset="0"/>
              </a:rPr>
              <a:t>중국기업 </a:t>
            </a:r>
            <a:r>
              <a:rPr lang="en-US" altLang="ko-KR" sz="1400" b="1" dirty="0" smtClean="0">
                <a:latin typeface="굴림" charset="-127"/>
                <a:cs typeface="Arial" charset="0"/>
              </a:rPr>
              <a:t>(</a:t>
            </a:r>
            <a:r>
              <a:rPr lang="ko-KR" altLang="en-US" sz="1400" b="1" dirty="0" smtClean="0">
                <a:latin typeface="굴림" charset="-127"/>
                <a:cs typeface="Arial" charset="0"/>
              </a:rPr>
              <a:t>다양한 분야가능</a:t>
            </a:r>
            <a:r>
              <a:rPr lang="en-US" altLang="ko-KR" sz="1400" b="1" dirty="0" smtClean="0">
                <a:latin typeface="굴림" charset="-127"/>
                <a:cs typeface="Arial" charset="0"/>
              </a:rPr>
              <a:t>)</a:t>
            </a:r>
            <a:endParaRPr lang="ko-KR" altLang="en-US" sz="1400" b="1" dirty="0">
              <a:latin typeface="굴림" charset="-127"/>
              <a:cs typeface="Arial" charset="0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H="1">
            <a:off x="6660754" y="418782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V="1">
            <a:off x="6868848" y="4178301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7868048" y="4792664"/>
            <a:ext cx="39039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flipH="1">
            <a:off x="7752822" y="4697414"/>
            <a:ext cx="39039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81100" y="2000240"/>
            <a:ext cx="7035667" cy="792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ko-KR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Ⅳ. </a:t>
            </a:r>
            <a:r>
              <a:rPr lang="ko-KR" alt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프로그램 일정</a:t>
            </a:r>
            <a:endParaRPr lang="ko-KR" alt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898650" y="3600450"/>
            <a:ext cx="6872288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(1)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현지 교육프로그램</a:t>
            </a: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일정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(2) </a:t>
            </a:r>
            <a:r>
              <a:rPr kumimoji="0" lang="ko-KR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기업 배치 인턴실습 일정</a:t>
            </a:r>
            <a:endParaRPr kumimoji="0" lang="en-US" altLang="ko-KR" sz="2400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476392" y="1928802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595546" y="2857496"/>
            <a:ext cx="5976938" cy="7938"/>
          </a:xfrm>
          <a:prstGeom prst="line">
            <a:avLst/>
          </a:prstGeom>
          <a:noFill/>
          <a:ln w="69850" cmpd="thinThick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기본 디자인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75">
          <a:fgClr>
            <a:srgbClr val="DDDDDD"/>
          </a:fgClr>
          <a:bgClr>
            <a:srgbClr val="FFFFFF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새굴림" pitchFamily="18" charset="-127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75">
          <a:fgClr>
            <a:srgbClr val="DDDDDD"/>
          </a:fgClr>
          <a:bgClr>
            <a:srgbClr val="FFFFFF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새굴림" pitchFamily="18" charset="-127"/>
            <a:ea typeface="새굴림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20955</TotalTime>
  <Words>2359</Words>
  <Application>Microsoft Office PowerPoint</Application>
  <PresentationFormat>A4 용지(210x297mm)</PresentationFormat>
  <Paragraphs>395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Ⅵ. 기타 사항 </vt:lpstr>
      <vt:lpstr>슬라이드 16</vt:lpstr>
      <vt:lpstr>슬라이드 17</vt:lpstr>
      <vt:lpstr>감사합니다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askato</dc:creator>
  <cp:lastModifiedBy>User</cp:lastModifiedBy>
  <cp:revision>713</cp:revision>
  <dcterms:created xsi:type="dcterms:W3CDTF">2002-12-26T03:53:27Z</dcterms:created>
  <dcterms:modified xsi:type="dcterms:W3CDTF">2011-10-26T09:02:14Z</dcterms:modified>
</cp:coreProperties>
</file>