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514" r:id="rId2"/>
    <p:sldId id="513" r:id="rId3"/>
    <p:sldId id="468" r:id="rId4"/>
    <p:sldId id="472" r:id="rId5"/>
    <p:sldId id="470" r:id="rId6"/>
    <p:sldId id="469" r:id="rId7"/>
    <p:sldId id="473" r:id="rId8"/>
    <p:sldId id="474" r:id="rId9"/>
    <p:sldId id="481" r:id="rId10"/>
    <p:sldId id="482" r:id="rId11"/>
    <p:sldId id="483" r:id="rId12"/>
    <p:sldId id="484" r:id="rId13"/>
    <p:sldId id="485" r:id="rId14"/>
    <p:sldId id="479" r:id="rId15"/>
    <p:sldId id="476" r:id="rId16"/>
    <p:sldId id="477" r:id="rId17"/>
    <p:sldId id="488" r:id="rId18"/>
    <p:sldId id="487" r:id="rId19"/>
    <p:sldId id="489" r:id="rId20"/>
    <p:sldId id="490" r:id="rId21"/>
    <p:sldId id="491" r:id="rId22"/>
    <p:sldId id="492" r:id="rId23"/>
    <p:sldId id="493" r:id="rId24"/>
    <p:sldId id="494" r:id="rId25"/>
    <p:sldId id="495" r:id="rId26"/>
    <p:sldId id="496" r:id="rId27"/>
    <p:sldId id="497" r:id="rId28"/>
    <p:sldId id="498" r:id="rId29"/>
    <p:sldId id="511" r:id="rId30"/>
    <p:sldId id="499" r:id="rId31"/>
    <p:sldId id="501" r:id="rId32"/>
    <p:sldId id="502" r:id="rId33"/>
    <p:sldId id="503" r:id="rId34"/>
    <p:sldId id="504" r:id="rId35"/>
    <p:sldId id="506" r:id="rId36"/>
    <p:sldId id="507" r:id="rId37"/>
    <p:sldId id="508" r:id="rId38"/>
    <p:sldId id="509" r:id="rId39"/>
    <p:sldId id="510" r:id="rId40"/>
    <p:sldId id="512" r:id="rId41"/>
    <p:sldId id="515" r:id="rId42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1" hangingPunct="1">
      <a:defRPr sz="19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1" hangingPunct="1">
      <a:defRPr sz="19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1" hangingPunct="1">
      <a:defRPr sz="19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1" hangingPunct="1">
      <a:defRPr sz="19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85">
          <p15:clr>
            <a:srgbClr val="A4A3A4"/>
          </p15:clr>
        </p15:guide>
        <p15:guide id="2" orient="horz" pos="572">
          <p15:clr>
            <a:srgbClr val="A4A3A4"/>
          </p15:clr>
        </p15:guide>
        <p15:guide id="3" orient="horz" pos="1117">
          <p15:clr>
            <a:srgbClr val="A4A3A4"/>
          </p15:clr>
        </p15:guide>
        <p15:guide id="4" orient="horz" pos="1480">
          <p15:clr>
            <a:srgbClr val="A4A3A4"/>
          </p15:clr>
        </p15:guide>
        <p15:guide id="5" orient="horz" pos="1207">
          <p15:clr>
            <a:srgbClr val="A4A3A4"/>
          </p15:clr>
        </p15:guide>
        <p15:guide id="6" orient="horz" pos="1389">
          <p15:clr>
            <a:srgbClr val="A4A3A4"/>
          </p15:clr>
        </p15:guide>
        <p15:guide id="7" orient="horz" pos="4020">
          <p15:clr>
            <a:srgbClr val="A4A3A4"/>
          </p15:clr>
        </p15:guide>
        <p15:guide id="8" pos="476">
          <p15:clr>
            <a:srgbClr val="A4A3A4"/>
          </p15:clr>
        </p15:guide>
        <p15:guide id="9" pos="5556">
          <p15:clr>
            <a:srgbClr val="A4A3A4"/>
          </p15:clr>
        </p15:guide>
        <p15:guide id="10" pos="1973">
          <p15:clr>
            <a:srgbClr val="A4A3A4"/>
          </p15:clr>
        </p15:guide>
        <p15:guide id="11" pos="340">
          <p15:clr>
            <a:srgbClr val="A4A3A4"/>
          </p15:clr>
        </p15:guide>
        <p15:guide id="12" pos="3696">
          <p15:clr>
            <a:srgbClr val="A4A3A4"/>
          </p15:clr>
        </p15:guide>
        <p15:guide id="13" pos="703">
          <p15:clr>
            <a:srgbClr val="A4A3A4"/>
          </p15:clr>
        </p15:guide>
        <p15:guide id="14" pos="1519">
          <p15:clr>
            <a:srgbClr val="A4A3A4"/>
          </p15:clr>
        </p15:guide>
        <p15:guide id="15" pos="46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DDDDDD"/>
    <a:srgbClr val="E6E4FC"/>
    <a:srgbClr val="CC66FF"/>
    <a:srgbClr val="E8C5FF"/>
    <a:srgbClr val="FFCCFF"/>
    <a:srgbClr val="FFFFCC"/>
    <a:srgbClr val="F5F4FE"/>
    <a:srgbClr val="EEEDFD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EC20E35-A176-4012-BC5E-935CFFF8708E}" styleName="보통 스타일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29" autoAdjust="0"/>
    <p:restoredTop sz="99830" autoAdjust="0"/>
  </p:normalViewPr>
  <p:slideViewPr>
    <p:cSldViewPr snapToObjects="1">
      <p:cViewPr varScale="1">
        <p:scale>
          <a:sx n="112" d="100"/>
          <a:sy n="112" d="100"/>
        </p:scale>
        <p:origin x="996" y="108"/>
      </p:cViewPr>
      <p:guideLst>
        <p:guide orient="horz" pos="3385"/>
        <p:guide orient="horz" pos="572"/>
        <p:guide orient="horz" pos="1117"/>
        <p:guide orient="horz" pos="1480"/>
        <p:guide orient="horz" pos="1207"/>
        <p:guide orient="horz" pos="1389"/>
        <p:guide orient="horz" pos="4020"/>
        <p:guide pos="476"/>
        <p:guide pos="5556"/>
        <p:guide pos="1973"/>
        <p:guide pos="340"/>
        <p:guide pos="3696"/>
        <p:guide pos="703"/>
        <p:guide pos="1519"/>
        <p:guide pos="464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34"/>
    </p:cViewPr>
  </p:sorterViewPr>
  <p:notesViewPr>
    <p:cSldViewPr snapToObjects="1">
      <p:cViewPr varScale="1">
        <p:scale>
          <a:sx n="75" d="100"/>
          <a:sy n="75" d="100"/>
        </p:scale>
        <p:origin x="-3354" y="-102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2690746" y="8840912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1257B252-ECBD-4301-9C4C-2C8A4713976F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93612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F000BE-3A30-4452-8DD4-CEB6AEF5F543}" type="datetimeFigureOut">
              <a:rPr lang="ko-KR" altLang="en-US" smtClean="0"/>
              <a:pPr/>
              <a:t>2018-03-21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11DA8E-51FF-4ECE-AE24-42EDFDBBE11D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66607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1DA8E-51FF-4ECE-AE24-42EDFDBBE11D}" type="slidenum">
              <a:rPr lang="ko-KR" altLang="en-US" smtClean="0"/>
              <a:pPr/>
              <a:t>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62912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제목 슬라이드">
    <p:bg bwMode="lt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1"/>
          <p:cNvSpPr>
            <a:spLocks noChangeArrowheads="1"/>
          </p:cNvSpPr>
          <p:nvPr/>
        </p:nvSpPr>
        <p:spPr bwMode="gray">
          <a:xfrm>
            <a:off x="0" y="2125659"/>
            <a:ext cx="9144000" cy="874713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>
              <a:ea typeface="굴림" pitchFamily="50" charset="-127"/>
            </a:endParaRPr>
          </a:p>
        </p:txBody>
      </p:sp>
      <p:grpSp>
        <p:nvGrpSpPr>
          <p:cNvPr id="5" name="Group 42"/>
          <p:cNvGrpSpPr>
            <a:grpSpLocks/>
          </p:cNvGrpSpPr>
          <p:nvPr/>
        </p:nvGrpSpPr>
        <p:grpSpPr bwMode="auto">
          <a:xfrm>
            <a:off x="-11113" y="-12700"/>
            <a:ext cx="9175751" cy="6870700"/>
            <a:chOff x="-7" y="-8"/>
            <a:chExt cx="5780" cy="4328"/>
          </a:xfrm>
        </p:grpSpPr>
        <p:sp>
          <p:nvSpPr>
            <p:cNvPr id="6" name="AutoShape 36"/>
            <p:cNvSpPr>
              <a:spLocks noChangeArrowheads="1"/>
            </p:cNvSpPr>
            <p:nvPr/>
          </p:nvSpPr>
          <p:spPr bwMode="gray">
            <a:xfrm>
              <a:off x="17" y="16"/>
              <a:ext cx="5729" cy="4285"/>
            </a:xfrm>
            <a:prstGeom prst="roundRect">
              <a:avLst>
                <a:gd name="adj" fmla="val 6227"/>
              </a:avLst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 dirty="0">
                <a:ea typeface="굴림" pitchFamily="50" charset="-127"/>
              </a:endParaRPr>
            </a:p>
          </p:txBody>
        </p:sp>
        <p:sp>
          <p:nvSpPr>
            <p:cNvPr id="7" name="Freeform 37"/>
            <p:cNvSpPr>
              <a:spLocks/>
            </p:cNvSpPr>
            <p:nvPr/>
          </p:nvSpPr>
          <p:spPr bwMode="gray">
            <a:xfrm>
              <a:off x="-3" y="-8"/>
              <a:ext cx="295" cy="289"/>
            </a:xfrm>
            <a:custGeom>
              <a:avLst/>
              <a:gdLst/>
              <a:ahLst/>
              <a:cxnLst>
                <a:cxn ang="0">
                  <a:pos x="3" y="395"/>
                </a:cxn>
                <a:cxn ang="0">
                  <a:pos x="74" y="216"/>
                </a:cxn>
                <a:cxn ang="0">
                  <a:pos x="231" y="50"/>
                </a:cxn>
                <a:cxn ang="0">
                  <a:pos x="403" y="0"/>
                </a:cxn>
                <a:cxn ang="0">
                  <a:pos x="0" y="0"/>
                </a:cxn>
              </a:cxnLst>
              <a:rect l="0" t="0" r="r" b="b"/>
              <a:pathLst>
                <a:path w="403" h="395">
                  <a:moveTo>
                    <a:pt x="3" y="395"/>
                  </a:moveTo>
                  <a:lnTo>
                    <a:pt x="74" y="216"/>
                  </a:lnTo>
                  <a:lnTo>
                    <a:pt x="231" y="50"/>
                  </a:lnTo>
                  <a:lnTo>
                    <a:pt x="403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 dirty="0">
                <a:ea typeface="굴림" pitchFamily="50" charset="-127"/>
              </a:endParaRPr>
            </a:p>
          </p:txBody>
        </p:sp>
        <p:sp>
          <p:nvSpPr>
            <p:cNvPr id="8" name="Freeform 38"/>
            <p:cNvSpPr>
              <a:spLocks/>
            </p:cNvSpPr>
            <p:nvPr/>
          </p:nvSpPr>
          <p:spPr bwMode="gray">
            <a:xfrm>
              <a:off x="-7" y="3982"/>
              <a:ext cx="287" cy="338"/>
            </a:xfrm>
            <a:custGeom>
              <a:avLst/>
              <a:gdLst/>
              <a:ahLst/>
              <a:cxnLst>
                <a:cxn ang="0">
                  <a:pos x="391" y="473"/>
                </a:cxn>
                <a:cxn ang="0">
                  <a:pos x="151" y="353"/>
                </a:cxn>
                <a:cxn ang="0">
                  <a:pos x="42" y="201"/>
                </a:cxn>
                <a:cxn ang="0">
                  <a:pos x="0" y="0"/>
                </a:cxn>
                <a:cxn ang="0">
                  <a:pos x="1" y="470"/>
                </a:cxn>
              </a:cxnLst>
              <a:rect l="0" t="0" r="r" b="b"/>
              <a:pathLst>
                <a:path w="391" h="473">
                  <a:moveTo>
                    <a:pt x="391" y="473"/>
                  </a:moveTo>
                  <a:lnTo>
                    <a:pt x="151" y="353"/>
                  </a:lnTo>
                  <a:lnTo>
                    <a:pt x="42" y="201"/>
                  </a:lnTo>
                  <a:lnTo>
                    <a:pt x="0" y="0"/>
                  </a:lnTo>
                  <a:lnTo>
                    <a:pt x="1" y="47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 dirty="0">
                <a:ea typeface="굴림" pitchFamily="50" charset="-127"/>
              </a:endParaRPr>
            </a:p>
          </p:txBody>
        </p:sp>
        <p:sp>
          <p:nvSpPr>
            <p:cNvPr id="9" name="Freeform 39"/>
            <p:cNvSpPr>
              <a:spLocks/>
            </p:cNvSpPr>
            <p:nvPr/>
          </p:nvSpPr>
          <p:spPr bwMode="gray">
            <a:xfrm>
              <a:off x="5499" y="4026"/>
              <a:ext cx="274" cy="287"/>
            </a:xfrm>
            <a:custGeom>
              <a:avLst/>
              <a:gdLst/>
              <a:ahLst/>
              <a:cxnLst>
                <a:cxn ang="0">
                  <a:pos x="229" y="0"/>
                </a:cxn>
                <a:cxn ang="0">
                  <a:pos x="164" y="144"/>
                </a:cxn>
                <a:cxn ang="0">
                  <a:pos x="98" y="253"/>
                </a:cxn>
                <a:cxn ang="0">
                  <a:pos x="0" y="290"/>
                </a:cxn>
                <a:cxn ang="0">
                  <a:pos x="232" y="287"/>
                </a:cxn>
              </a:cxnLst>
              <a:rect l="0" t="0" r="r" b="b"/>
              <a:pathLst>
                <a:path w="232" h="290">
                  <a:moveTo>
                    <a:pt x="229" y="0"/>
                  </a:moveTo>
                  <a:lnTo>
                    <a:pt x="164" y="144"/>
                  </a:lnTo>
                  <a:lnTo>
                    <a:pt x="98" y="253"/>
                  </a:lnTo>
                  <a:lnTo>
                    <a:pt x="0" y="290"/>
                  </a:lnTo>
                  <a:lnTo>
                    <a:pt x="232" y="287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 dirty="0">
                <a:ea typeface="굴림" pitchFamily="50" charset="-127"/>
              </a:endParaRPr>
            </a:p>
          </p:txBody>
        </p:sp>
        <p:sp>
          <p:nvSpPr>
            <p:cNvPr id="10" name="Freeform 40"/>
            <p:cNvSpPr>
              <a:spLocks/>
            </p:cNvSpPr>
            <p:nvPr/>
          </p:nvSpPr>
          <p:spPr bwMode="gray">
            <a:xfrm>
              <a:off x="5467" y="0"/>
              <a:ext cx="302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1" y="96"/>
                </a:cxn>
                <a:cxn ang="0">
                  <a:pos x="353" y="231"/>
                </a:cxn>
                <a:cxn ang="0">
                  <a:pos x="403" y="403"/>
                </a:cxn>
                <a:cxn ang="0">
                  <a:pos x="403" y="0"/>
                </a:cxn>
              </a:cxnLst>
              <a:rect l="0" t="0" r="r" b="b"/>
              <a:pathLst>
                <a:path w="403" h="403">
                  <a:moveTo>
                    <a:pt x="0" y="0"/>
                  </a:moveTo>
                  <a:lnTo>
                    <a:pt x="221" y="96"/>
                  </a:lnTo>
                  <a:lnTo>
                    <a:pt x="353" y="231"/>
                  </a:lnTo>
                  <a:lnTo>
                    <a:pt x="403" y="403"/>
                  </a:lnTo>
                  <a:lnTo>
                    <a:pt x="403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 dirty="0">
                <a:ea typeface="굴림" pitchFamily="50" charset="-127"/>
              </a:endParaRPr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0" y="2720975"/>
            <a:ext cx="9144000" cy="817563"/>
          </a:xfrm>
          <a:prstGeom prst="rect">
            <a:avLst/>
          </a:prstGeom>
        </p:spPr>
        <p:txBody>
          <a:bodyPr/>
          <a:lstStyle>
            <a:lvl1pPr>
              <a:defRPr sz="4600" baseline="0">
                <a:ea typeface="HY견고딕" pitchFamily="18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altLang="ko-K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23865" y="214290"/>
            <a:ext cx="7392988" cy="563563"/>
          </a:xfrm>
          <a:prstGeom prst="rect">
            <a:avLst/>
          </a:prstGeom>
        </p:spPr>
        <p:txBody>
          <a:bodyPr/>
          <a:lstStyle>
            <a:lvl1pPr algn="l">
              <a:defRPr sz="2800" baseline="0">
                <a:ea typeface="HY견고딕" pitchFamily="18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5176837"/>
          </a:xfrm>
          <a:prstGeom prst="rect">
            <a:avLst/>
          </a:prstGeom>
          <a:noFill/>
        </p:spPr>
        <p:txBody>
          <a:bodyPr/>
          <a:lstStyle>
            <a:lvl1pPr>
              <a:buClr>
                <a:schemeClr val="tx1"/>
              </a:buClr>
              <a:buSzPct val="150000"/>
              <a:buFont typeface="Verdana" pitchFamily="34" charset="0"/>
              <a:buChar char="□"/>
              <a:defRPr baseline="0">
                <a:ea typeface="HY견고딕" pitchFamily="18" charset="-127"/>
              </a:defRPr>
            </a:lvl1pPr>
            <a:lvl2pPr>
              <a:buClr>
                <a:schemeClr val="tx1"/>
              </a:buClr>
              <a:buFont typeface="Wingdings" pitchFamily="2" charset="2"/>
              <a:buChar char="l"/>
              <a:defRPr sz="1800" baseline="0">
                <a:ea typeface="HY견고딕" pitchFamily="18" charset="-127"/>
              </a:defRPr>
            </a:lvl2pPr>
            <a:lvl3pPr>
              <a:buSzPct val="150000"/>
              <a:buFont typeface="Wingdings" pitchFamily="2" charset="2"/>
              <a:buChar char="§"/>
              <a:defRPr sz="1800" baseline="0">
                <a:ea typeface="HY견고딕" pitchFamily="18" charset="-127"/>
              </a:defRPr>
            </a:lvl3pPr>
            <a:lvl4pPr>
              <a:buFont typeface="Arial" pitchFamily="34" charset="0"/>
              <a:buChar char="•"/>
              <a:defRPr sz="1800" baseline="0">
                <a:ea typeface="HY견고딕" pitchFamily="18" charset="-127"/>
              </a:defRPr>
            </a:lvl4pPr>
            <a:lvl5pPr>
              <a:buSzPct val="200000"/>
              <a:buFont typeface="Arial" pitchFamily="34" charset="0"/>
              <a:buChar char="­"/>
              <a:defRPr sz="1800" baseline="0">
                <a:ea typeface="HY견고딕" pitchFamily="18" charset="-127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제목 1"/>
          <p:cNvSpPr>
            <a:spLocks noGrp="1"/>
          </p:cNvSpPr>
          <p:nvPr>
            <p:ph type="title"/>
          </p:nvPr>
        </p:nvSpPr>
        <p:spPr>
          <a:xfrm>
            <a:off x="323865" y="214290"/>
            <a:ext cx="7392988" cy="563563"/>
          </a:xfrm>
          <a:prstGeom prst="rect">
            <a:avLst/>
          </a:prstGeom>
        </p:spPr>
        <p:txBody>
          <a:bodyPr/>
          <a:lstStyle>
            <a:lvl1pPr algn="l">
              <a:defRPr sz="2800" baseline="0">
                <a:ea typeface="HY견고딕" pitchFamily="18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  <p:sp>
        <p:nvSpPr>
          <p:cNvPr id="12" name="내용 개체 틀 2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5176837"/>
          </a:xfrm>
          <a:prstGeom prst="rect">
            <a:avLst/>
          </a:prstGeom>
          <a:noFill/>
        </p:spPr>
        <p:txBody>
          <a:bodyPr/>
          <a:lstStyle>
            <a:lvl1pPr>
              <a:buClr>
                <a:schemeClr val="tx1"/>
              </a:buClr>
              <a:buSzPct val="150000"/>
              <a:buFont typeface="Verdana" pitchFamily="34" charset="0"/>
              <a:buChar char="□"/>
              <a:defRPr baseline="0">
                <a:ea typeface="HY견고딕" pitchFamily="18" charset="-127"/>
              </a:defRPr>
            </a:lvl1pPr>
            <a:lvl2pPr>
              <a:buClr>
                <a:schemeClr val="tx1"/>
              </a:buClr>
              <a:buFont typeface="Wingdings" pitchFamily="2" charset="2"/>
              <a:buChar char="l"/>
              <a:defRPr sz="1800" baseline="0">
                <a:ea typeface="HY견고딕" pitchFamily="18" charset="-127"/>
              </a:defRPr>
            </a:lvl2pPr>
            <a:lvl3pPr>
              <a:buSzPct val="150000"/>
              <a:buFont typeface="Wingdings" pitchFamily="2" charset="2"/>
              <a:buChar char="§"/>
              <a:defRPr sz="1800" baseline="0">
                <a:ea typeface="HY견고딕" pitchFamily="18" charset="-127"/>
              </a:defRPr>
            </a:lvl3pPr>
            <a:lvl4pPr>
              <a:buFont typeface="Arial" pitchFamily="34" charset="0"/>
              <a:buChar char="•"/>
              <a:defRPr sz="1800" baseline="0">
                <a:ea typeface="HY견고딕" pitchFamily="18" charset="-127"/>
              </a:defRPr>
            </a:lvl4pPr>
            <a:lvl5pPr>
              <a:buSzPct val="200000"/>
              <a:buFont typeface="Arial" pitchFamily="34" charset="0"/>
              <a:buChar char="­"/>
              <a:defRPr sz="1800" baseline="0">
                <a:ea typeface="HY견고딕" pitchFamily="18" charset="-127"/>
              </a:defRPr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 dirty="0"/>
          </a:p>
        </p:txBody>
      </p:sp>
      <p:sp>
        <p:nvSpPr>
          <p:cNvPr id="6" name="슬라이드 번호 개체 틀 3"/>
          <p:cNvSpPr>
            <a:spLocks noGrp="1"/>
          </p:cNvSpPr>
          <p:nvPr userDrawn="1">
            <p:ph type="sldNum" sz="quarter" idx="10"/>
          </p:nvPr>
        </p:nvSpPr>
        <p:spPr>
          <a:xfrm>
            <a:off x="4530725" y="6503988"/>
            <a:ext cx="85725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BFD9C4-5BEA-4B6A-B529-95268B29B8F9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323865" y="214290"/>
            <a:ext cx="7392988" cy="563563"/>
          </a:xfrm>
          <a:prstGeom prst="rect">
            <a:avLst/>
          </a:prstGeom>
        </p:spPr>
        <p:txBody>
          <a:bodyPr/>
          <a:lstStyle>
            <a:lvl1pPr algn="l">
              <a:defRPr sz="2800" baseline="0">
                <a:ea typeface="HY견고딕" pitchFamily="18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  <p:sp>
        <p:nvSpPr>
          <p:cNvPr id="13" name="내용 개체 틀 2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5176837"/>
          </a:xfrm>
          <a:prstGeom prst="rect">
            <a:avLst/>
          </a:prstGeom>
          <a:noFill/>
        </p:spPr>
        <p:txBody>
          <a:bodyPr/>
          <a:lstStyle>
            <a:lvl1pPr>
              <a:buClr>
                <a:schemeClr val="tx1"/>
              </a:buClr>
              <a:buSzPct val="150000"/>
              <a:buFont typeface="Verdana" pitchFamily="34" charset="0"/>
              <a:buChar char="□"/>
              <a:defRPr baseline="0">
                <a:ea typeface="HY견고딕" pitchFamily="18" charset="-127"/>
              </a:defRPr>
            </a:lvl1pPr>
            <a:lvl2pPr>
              <a:buClr>
                <a:schemeClr val="tx1"/>
              </a:buClr>
              <a:buFont typeface="Wingdings" pitchFamily="2" charset="2"/>
              <a:buChar char="l"/>
              <a:defRPr sz="1800" baseline="0">
                <a:ea typeface="HY견고딕" pitchFamily="18" charset="-127"/>
              </a:defRPr>
            </a:lvl2pPr>
            <a:lvl3pPr>
              <a:buSzPct val="150000"/>
              <a:buFont typeface="Wingdings" pitchFamily="2" charset="2"/>
              <a:buChar char="§"/>
              <a:defRPr sz="1800" baseline="0">
                <a:ea typeface="HY견고딕" pitchFamily="18" charset="-127"/>
              </a:defRPr>
            </a:lvl3pPr>
            <a:lvl4pPr>
              <a:buFont typeface="Arial" pitchFamily="34" charset="0"/>
              <a:buChar char="•"/>
              <a:defRPr sz="1800" baseline="0">
                <a:ea typeface="HY견고딕" pitchFamily="18" charset="-127"/>
              </a:defRPr>
            </a:lvl4pPr>
            <a:lvl5pPr>
              <a:buSzPct val="200000"/>
              <a:buFont typeface="Arial" pitchFamily="34" charset="0"/>
              <a:buChar char="­"/>
              <a:defRPr sz="1800" baseline="0">
                <a:ea typeface="HY견고딕" pitchFamily="18" charset="-127"/>
              </a:defRPr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 dirty="0"/>
          </a:p>
        </p:txBody>
      </p:sp>
      <p:sp>
        <p:nvSpPr>
          <p:cNvPr id="6" name="슬라이드 번호 개체 틀 3"/>
          <p:cNvSpPr>
            <a:spLocks noGrp="1"/>
          </p:cNvSpPr>
          <p:nvPr userDrawn="1">
            <p:ph type="sldNum" sz="quarter" idx="10"/>
          </p:nvPr>
        </p:nvSpPr>
        <p:spPr>
          <a:xfrm>
            <a:off x="4530725" y="6503988"/>
            <a:ext cx="85725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E0159C-BD66-49B7-B621-BC0FA80CE722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71438"/>
            <a:ext cx="91440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51" name="Group 16"/>
          <p:cNvGrpSpPr>
            <a:grpSpLocks/>
          </p:cNvGrpSpPr>
          <p:nvPr/>
        </p:nvGrpSpPr>
        <p:grpSpPr bwMode="auto">
          <a:xfrm>
            <a:off x="-1588" y="0"/>
            <a:ext cx="9145588" cy="6858000"/>
            <a:chOff x="-1" y="0"/>
            <a:chExt cx="8065" cy="6048"/>
          </a:xfrm>
        </p:grpSpPr>
        <p:sp>
          <p:nvSpPr>
            <p:cNvPr id="1041" name="Freeform 17"/>
            <p:cNvSpPr>
              <a:spLocks/>
            </p:cNvSpPr>
            <p:nvPr/>
          </p:nvSpPr>
          <p:spPr bwMode="gray">
            <a:xfrm>
              <a:off x="-1" y="5629"/>
              <a:ext cx="389" cy="417"/>
            </a:xfrm>
            <a:custGeom>
              <a:avLst/>
              <a:gdLst/>
              <a:ahLst/>
              <a:cxnLst>
                <a:cxn ang="0">
                  <a:pos x="314" y="416"/>
                </a:cxn>
                <a:cxn ang="0">
                  <a:pos x="389" y="417"/>
                </a:cxn>
                <a:cxn ang="0">
                  <a:pos x="158" y="297"/>
                </a:cxn>
                <a:cxn ang="0">
                  <a:pos x="39" y="179"/>
                </a:cxn>
                <a:cxn ang="0">
                  <a:pos x="0" y="0"/>
                </a:cxn>
                <a:cxn ang="0">
                  <a:pos x="1" y="417"/>
                </a:cxn>
              </a:cxnLst>
              <a:rect l="0" t="0" r="r" b="b"/>
              <a:pathLst>
                <a:path w="389" h="417">
                  <a:moveTo>
                    <a:pt x="314" y="416"/>
                  </a:moveTo>
                  <a:lnTo>
                    <a:pt x="389" y="417"/>
                  </a:lnTo>
                  <a:lnTo>
                    <a:pt x="158" y="297"/>
                  </a:lnTo>
                  <a:lnTo>
                    <a:pt x="39" y="179"/>
                  </a:lnTo>
                  <a:lnTo>
                    <a:pt x="0" y="0"/>
                  </a:lnTo>
                  <a:lnTo>
                    <a:pt x="1" y="417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 dirty="0">
                <a:ea typeface="굴림" pitchFamily="50" charset="-127"/>
              </a:endParaRPr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gray">
            <a:xfrm>
              <a:off x="7701" y="5645"/>
              <a:ext cx="363" cy="403"/>
            </a:xfrm>
            <a:custGeom>
              <a:avLst/>
              <a:gdLst/>
              <a:ahLst/>
              <a:cxnLst>
                <a:cxn ang="0">
                  <a:pos x="229" y="0"/>
                </a:cxn>
                <a:cxn ang="0">
                  <a:pos x="164" y="144"/>
                </a:cxn>
                <a:cxn ang="0">
                  <a:pos x="98" y="253"/>
                </a:cxn>
                <a:cxn ang="0">
                  <a:pos x="0" y="290"/>
                </a:cxn>
                <a:cxn ang="0">
                  <a:pos x="232" y="287"/>
                </a:cxn>
              </a:cxnLst>
              <a:rect l="0" t="0" r="r" b="b"/>
              <a:pathLst>
                <a:path w="232" h="290">
                  <a:moveTo>
                    <a:pt x="229" y="0"/>
                  </a:moveTo>
                  <a:lnTo>
                    <a:pt x="164" y="144"/>
                  </a:lnTo>
                  <a:lnTo>
                    <a:pt x="98" y="253"/>
                  </a:lnTo>
                  <a:lnTo>
                    <a:pt x="0" y="290"/>
                  </a:lnTo>
                  <a:lnTo>
                    <a:pt x="232" y="287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 dirty="0">
                <a:ea typeface="굴림" pitchFamily="50" charset="-127"/>
              </a:endParaRPr>
            </a:p>
          </p:txBody>
        </p:sp>
        <p:sp>
          <p:nvSpPr>
            <p:cNvPr id="1043" name="AutoShape 19"/>
            <p:cNvSpPr>
              <a:spLocks noChangeArrowheads="1"/>
            </p:cNvSpPr>
            <p:nvPr/>
          </p:nvSpPr>
          <p:spPr bwMode="gray">
            <a:xfrm>
              <a:off x="26" y="42"/>
              <a:ext cx="8012" cy="5985"/>
            </a:xfrm>
            <a:prstGeom prst="roundRect">
              <a:avLst>
                <a:gd name="adj" fmla="val 6227"/>
              </a:avLst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 dirty="0">
                <a:ea typeface="굴림" pitchFamily="50" charset="-127"/>
              </a:endParaRPr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gray">
            <a:xfrm>
              <a:off x="-1" y="13"/>
              <a:ext cx="405" cy="441"/>
            </a:xfrm>
            <a:custGeom>
              <a:avLst/>
              <a:gdLst/>
              <a:ahLst/>
              <a:cxnLst>
                <a:cxn ang="0">
                  <a:pos x="2" y="441"/>
                </a:cxn>
                <a:cxn ang="0">
                  <a:pos x="107" y="175"/>
                </a:cxn>
                <a:cxn ang="0">
                  <a:pos x="387" y="0"/>
                </a:cxn>
                <a:cxn ang="0">
                  <a:pos x="1" y="0"/>
                </a:cxn>
              </a:cxnLst>
              <a:rect l="0" t="0" r="r" b="b"/>
              <a:pathLst>
                <a:path w="405" h="441">
                  <a:moveTo>
                    <a:pt x="2" y="441"/>
                  </a:moveTo>
                  <a:cubicBezTo>
                    <a:pt x="19" y="397"/>
                    <a:pt x="0" y="345"/>
                    <a:pt x="107" y="175"/>
                  </a:cubicBezTo>
                  <a:cubicBezTo>
                    <a:pt x="214" y="6"/>
                    <a:pt x="405" y="16"/>
                    <a:pt x="387" y="0"/>
                  </a:cubicBezTo>
                  <a:lnTo>
                    <a:pt x="1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 dirty="0">
                <a:ea typeface="굴림" pitchFamily="50" charset="-127"/>
              </a:endParaRPr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gray">
            <a:xfrm>
              <a:off x="7588" y="0"/>
              <a:ext cx="470" cy="483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342" y="150"/>
                </a:cxn>
                <a:cxn ang="0">
                  <a:pos x="470" y="461"/>
                </a:cxn>
                <a:cxn ang="0">
                  <a:pos x="470" y="0"/>
                </a:cxn>
              </a:cxnLst>
              <a:rect l="0" t="0" r="r" b="b"/>
              <a:pathLst>
                <a:path w="470" h="483">
                  <a:moveTo>
                    <a:pt x="0" y="4"/>
                  </a:moveTo>
                  <a:cubicBezTo>
                    <a:pt x="57" y="28"/>
                    <a:pt x="264" y="74"/>
                    <a:pt x="342" y="150"/>
                  </a:cubicBezTo>
                  <a:cubicBezTo>
                    <a:pt x="450" y="275"/>
                    <a:pt x="452" y="483"/>
                    <a:pt x="470" y="461"/>
                  </a:cubicBezTo>
                  <a:lnTo>
                    <a:pt x="470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 dirty="0">
                <a:ea typeface="굴림" pitchFamily="50" charset="-127"/>
              </a:endParaRPr>
            </a:p>
          </p:txBody>
        </p:sp>
      </p:grpSp>
      <p:sp>
        <p:nvSpPr>
          <p:cNvPr id="1046" name="Line 22"/>
          <p:cNvSpPr>
            <a:spLocks noChangeShapeType="1"/>
          </p:cNvSpPr>
          <p:nvPr/>
        </p:nvSpPr>
        <p:spPr bwMode="gray">
          <a:xfrm>
            <a:off x="323850" y="6429396"/>
            <a:ext cx="8569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ko-KR" alt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285720" y="6473303"/>
            <a:ext cx="35004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0" dirty="0" smtClean="0">
                <a:latin typeface="HY헤드라인M" pitchFamily="18" charset="-127"/>
                <a:ea typeface="HY헤드라인M" pitchFamily="18" charset="-127"/>
              </a:rPr>
              <a:t>대구대학교</a:t>
            </a:r>
            <a:endParaRPr lang="ko-KR" altLang="en-US" sz="1600" b="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4" name="Rectangle 10"/>
          <p:cNvSpPr>
            <a:spLocks noChangeArrowheads="1"/>
          </p:cNvSpPr>
          <p:nvPr userDrawn="1"/>
        </p:nvSpPr>
        <p:spPr bwMode="auto">
          <a:xfrm>
            <a:off x="0" y="6503243"/>
            <a:ext cx="9144000" cy="238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F180A4CD-297B-44F0-BC72-3357EF12483A}" type="slidenum">
              <a:rPr lang="en-US" altLang="ko-KR" sz="1100" b="0" i="0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HY헤드라인M" pitchFamily="18" charset="-127"/>
                <a:ea typeface="HY헤드라인M" pitchFamily="18" charset="-127"/>
              </a:rPr>
              <a:pPr algn="ctr">
                <a:defRPr/>
              </a:pPr>
              <a:t>‹#›</a:t>
            </a:fld>
            <a:endParaRPr lang="ko-KR" altLang="en-US" sz="1100" b="0" i="0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7092280" y="6474822"/>
            <a:ext cx="35004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0" smtClean="0">
                <a:latin typeface="HY헤드라인M" pitchFamily="18" charset="-127"/>
                <a:ea typeface="HY헤드라인M" pitchFamily="18" charset="-127"/>
              </a:rPr>
              <a:t>도시지역계획학과</a:t>
            </a:r>
            <a:endParaRPr lang="ko-KR" altLang="en-US" sz="1600" b="0" dirty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57263" rtl="0" eaLnBrk="1" fontAlgn="base" latinLnBrk="1" hangingPunct="1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+mj-lt"/>
          <a:ea typeface="HY견고딕" pitchFamily="18" charset="-127"/>
          <a:cs typeface="+mj-cs"/>
        </a:defRPr>
      </a:lvl1pPr>
      <a:lvl2pPr algn="ctr" defTabSz="957263" rtl="0" eaLnBrk="1" fontAlgn="base" latinLnBrk="1" hangingPunct="1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charset="0"/>
          <a:ea typeface="HY견고딕" pitchFamily="18" charset="-127"/>
        </a:defRPr>
      </a:lvl2pPr>
      <a:lvl3pPr algn="ctr" defTabSz="957263" rtl="0" eaLnBrk="1" fontAlgn="base" latinLnBrk="1" hangingPunct="1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charset="0"/>
          <a:ea typeface="HY견고딕" pitchFamily="18" charset="-127"/>
        </a:defRPr>
      </a:lvl3pPr>
      <a:lvl4pPr algn="ctr" defTabSz="957263" rtl="0" eaLnBrk="1" fontAlgn="base" latinLnBrk="1" hangingPunct="1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charset="0"/>
          <a:ea typeface="HY견고딕" pitchFamily="18" charset="-127"/>
        </a:defRPr>
      </a:lvl4pPr>
      <a:lvl5pPr algn="ctr" defTabSz="957263" rtl="0" eaLnBrk="1" fontAlgn="base" latinLnBrk="1" hangingPunct="1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charset="0"/>
          <a:ea typeface="HY견고딕" pitchFamily="18" charset="-127"/>
        </a:defRPr>
      </a:lvl5pPr>
      <a:lvl6pPr marL="457200" algn="ctr" defTabSz="957263" rtl="0" eaLnBrk="1" fontAlgn="base" latinLnBrk="1" hangingPunct="1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charset="0"/>
        </a:defRPr>
      </a:lvl6pPr>
      <a:lvl7pPr marL="914400" algn="ctr" defTabSz="957263" rtl="0" eaLnBrk="1" fontAlgn="base" latinLnBrk="1" hangingPunct="1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charset="0"/>
        </a:defRPr>
      </a:lvl7pPr>
      <a:lvl8pPr marL="1371600" algn="ctr" defTabSz="957263" rtl="0" eaLnBrk="1" fontAlgn="base" latinLnBrk="1" hangingPunct="1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charset="0"/>
        </a:defRPr>
      </a:lvl8pPr>
      <a:lvl9pPr marL="1828800" algn="ctr" defTabSz="957263" rtl="0" eaLnBrk="1" fontAlgn="base" latinLnBrk="1" hangingPunct="1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charset="0"/>
        </a:defRPr>
      </a:lvl9pPr>
    </p:titleStyle>
    <p:bodyStyle>
      <a:lvl1pPr marL="358775" indent="-358775" algn="l" defTabSz="957263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77875" indent="-298450" algn="l" defTabSz="957263" rtl="0" eaLnBrk="1" fontAlgn="base" latinLnBrk="1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100">
          <a:solidFill>
            <a:schemeClr val="tx1"/>
          </a:solidFill>
          <a:latin typeface="+mj-lt"/>
        </a:defRPr>
      </a:lvl2pPr>
      <a:lvl3pPr marL="1196975" indent="-239713" algn="l" defTabSz="957263" rtl="0" eaLnBrk="1" fontAlgn="base" latinLnBrk="1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100">
          <a:solidFill>
            <a:schemeClr val="tx1"/>
          </a:solidFill>
          <a:latin typeface="+mj-lt"/>
        </a:defRPr>
      </a:lvl3pPr>
      <a:lvl4pPr marL="1676400" indent="-239713" algn="l" defTabSz="957263" rtl="0" eaLnBrk="1" fontAlgn="base" latinLnBrk="1" hangingPunct="1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j-lt"/>
        </a:defRPr>
      </a:lvl4pPr>
      <a:lvl5pPr marL="2154238" indent="-238125" algn="l" defTabSz="957263" rtl="0" eaLnBrk="1" fontAlgn="base" latinLnBrk="1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j-lt"/>
        </a:defRPr>
      </a:lvl5pPr>
      <a:lvl6pPr marL="2611438" indent="-238125" algn="l" defTabSz="957263" rtl="0" eaLnBrk="1" fontAlgn="base" latinLnBrk="1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j-lt"/>
        </a:defRPr>
      </a:lvl6pPr>
      <a:lvl7pPr marL="3068638" indent="-238125" algn="l" defTabSz="957263" rtl="0" eaLnBrk="1" fontAlgn="base" latinLnBrk="1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j-lt"/>
        </a:defRPr>
      </a:lvl7pPr>
      <a:lvl8pPr marL="3525838" indent="-238125" algn="l" defTabSz="957263" rtl="0" eaLnBrk="1" fontAlgn="base" latinLnBrk="1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j-lt"/>
        </a:defRPr>
      </a:lvl8pPr>
      <a:lvl9pPr marL="3983038" indent="-238125" algn="l" defTabSz="957263" rtl="0" eaLnBrk="1" fontAlgn="base" latinLnBrk="1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j-lt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 descr="C:\Documents and Settings\user\My Documents\네이트온 받은 파일\1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-11113"/>
            <a:ext cx="9147175" cy="718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332656"/>
            <a:ext cx="3888432" cy="523220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2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견고딕" pitchFamily="18" charset="-127"/>
                <a:ea typeface="HY견고딕" pitchFamily="18" charset="-127"/>
              </a:rPr>
              <a:t>2</a:t>
            </a:r>
            <a:r>
              <a:rPr lang="en-US" altLang="ko-KR" sz="2800" b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견고딕" pitchFamily="18" charset="-127"/>
                <a:ea typeface="HY견고딕" pitchFamily="18" charset="-127"/>
              </a:rPr>
              <a:t>. </a:t>
            </a:r>
            <a:r>
              <a:rPr lang="ko-KR" altLang="en-US" sz="28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견고딕" pitchFamily="18" charset="-127"/>
                <a:ea typeface="HY견고딕" pitchFamily="18" charset="-127"/>
              </a:rPr>
              <a:t>도시재생 관련 이론</a:t>
            </a:r>
            <a:endParaRPr lang="ko-KR" altLang="en-US" sz="28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5" name="Picture 8" descr="\\Msdn-special\도시만들기지원센터\2014년 남구도시만들기지원센터 파일\2014년_1 공통사업 (정다혜)\소개책자(2013~2014)\수정\9차 수정\사진\메인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436" y="946944"/>
            <a:ext cx="8786564" cy="62645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113354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28596" y="1916832"/>
            <a:ext cx="8229600" cy="4392488"/>
          </a:xfrm>
        </p:spPr>
        <p:txBody>
          <a:bodyPr/>
          <a:lstStyle/>
          <a:p>
            <a:pPr>
              <a:buFontTx/>
              <a:buChar char="-"/>
            </a:pPr>
            <a:r>
              <a:rPr lang="ko-KR" altLang="en-US" sz="2000" dirty="0" smtClean="0"/>
              <a:t>생태학적 </a:t>
            </a:r>
            <a:r>
              <a:rPr lang="ko-KR" altLang="en-US" sz="2000" dirty="0"/>
              <a:t>이론으로 중심도시에는 여러 가지 문제가 있는 바 </a:t>
            </a:r>
            <a:r>
              <a:rPr lang="ko-KR" altLang="en-US" sz="2000" dirty="0" smtClean="0"/>
              <a:t>이것이 </a:t>
            </a:r>
            <a:r>
              <a:rPr lang="ko-KR" altLang="en-US" sz="2000" dirty="0"/>
              <a:t>인구의 교외화를 촉진하는 요인이 되었다고 주장</a:t>
            </a:r>
          </a:p>
          <a:p>
            <a:pPr>
              <a:buFontTx/>
              <a:buChar char="-"/>
            </a:pPr>
            <a:r>
              <a:rPr lang="ko-KR" altLang="en-US" sz="2000" dirty="0" smtClean="0"/>
              <a:t>중심도시가 </a:t>
            </a:r>
            <a:r>
              <a:rPr lang="ko-KR" altLang="en-US" sz="2000" dirty="0"/>
              <a:t>안고 있는 문제에는 먼저 주택의 노후문제가 있음</a:t>
            </a:r>
            <a:r>
              <a:rPr lang="en-US" altLang="ko-KR" sz="2000" dirty="0"/>
              <a:t>. </a:t>
            </a:r>
            <a:r>
              <a:rPr lang="ko-KR" altLang="en-US" sz="2000" dirty="0"/>
              <a:t>중심도시는 가장 먼저 개발이 이루어진 곳이므로 중심도시의 주택은 낡아 새로운 주택을 선호하고 이를 구입할 수 있는 능력을 갖춘 계층의 주민들은 자연히 교외의 새로운 주택을 구입하여 이동하게 되었음</a:t>
            </a:r>
          </a:p>
          <a:p>
            <a:pPr>
              <a:buFontTx/>
              <a:buChar char="-"/>
            </a:pPr>
            <a:r>
              <a:rPr lang="ko-KR" altLang="en-US" sz="2000" dirty="0" smtClean="0"/>
              <a:t>둘째</a:t>
            </a:r>
            <a:r>
              <a:rPr lang="en-US" altLang="ko-KR" sz="2000" dirty="0"/>
              <a:t>, </a:t>
            </a:r>
            <a:r>
              <a:rPr lang="ko-KR" altLang="en-US" sz="2000" dirty="0"/>
              <a:t>인종문제와 저소득계층의 문제임</a:t>
            </a:r>
            <a:r>
              <a:rPr lang="en-US" altLang="ko-KR" sz="2000" dirty="0"/>
              <a:t>. </a:t>
            </a:r>
            <a:r>
              <a:rPr lang="ko-KR" altLang="en-US" sz="2000" dirty="0"/>
              <a:t>미국의 경우 </a:t>
            </a:r>
            <a:r>
              <a:rPr lang="ko-KR" altLang="en-US" sz="2000" dirty="0" smtClean="0"/>
              <a:t>중심도시에는 </a:t>
            </a:r>
            <a:r>
              <a:rPr lang="ko-KR" altLang="en-US" sz="2000" dirty="0"/>
              <a:t>흑인과 외국의 이민자들이 많이 거주하고 있음</a:t>
            </a:r>
            <a:r>
              <a:rPr lang="en-US" altLang="ko-KR" sz="2000" dirty="0"/>
              <a:t>. </a:t>
            </a:r>
            <a:r>
              <a:rPr lang="ko-KR" altLang="en-US" sz="2000" dirty="0" smtClean="0"/>
              <a:t>중심도시에 저소득계층 유색인종 유입에 따라 중산층 </a:t>
            </a:r>
            <a:r>
              <a:rPr lang="ko-KR" altLang="en-US" sz="2000" dirty="0"/>
              <a:t>이상의 백인이 교외로 </a:t>
            </a:r>
            <a:r>
              <a:rPr lang="ko-KR" altLang="en-US" sz="2000" dirty="0" smtClean="0"/>
              <a:t>이동하는 </a:t>
            </a:r>
            <a:r>
              <a:rPr lang="ko-KR" altLang="en-US" sz="2000" dirty="0" err="1" smtClean="0"/>
              <a:t>요인이되었음</a:t>
            </a:r>
            <a:endParaRPr lang="ko-KR" altLang="en-US" sz="2000" dirty="0"/>
          </a:p>
          <a:p>
            <a:pPr>
              <a:buFontTx/>
              <a:buChar char="-"/>
            </a:pPr>
            <a:r>
              <a:rPr lang="ko-KR" altLang="en-US" sz="2000" dirty="0" smtClean="0"/>
              <a:t>셋째</a:t>
            </a:r>
            <a:r>
              <a:rPr lang="en-US" altLang="ko-KR" sz="2000" dirty="0"/>
              <a:t>, </a:t>
            </a:r>
            <a:r>
              <a:rPr lang="ko-KR" altLang="en-US" sz="2000" dirty="0"/>
              <a:t>범죄문제임</a:t>
            </a:r>
            <a:r>
              <a:rPr lang="en-US" altLang="ko-KR" sz="2000" dirty="0"/>
              <a:t>. </a:t>
            </a:r>
            <a:r>
              <a:rPr lang="ko-KR" altLang="en-US" sz="2000" dirty="0"/>
              <a:t>미국의 경우 도심의 </a:t>
            </a:r>
            <a:r>
              <a:rPr lang="ko-KR" altLang="en-US" sz="2000" dirty="0" err="1"/>
              <a:t>범죄율은</a:t>
            </a:r>
            <a:r>
              <a:rPr lang="ko-KR" altLang="en-US" sz="2000" dirty="0"/>
              <a:t> 교외지역에 비하여 매우 높은 실정임</a:t>
            </a:r>
            <a:r>
              <a:rPr lang="en-US" altLang="ko-KR" sz="2000" dirty="0"/>
              <a:t>. </a:t>
            </a:r>
            <a:r>
              <a:rPr lang="ko-KR" altLang="en-US" sz="2000" dirty="0"/>
              <a:t>특히 </a:t>
            </a:r>
            <a:r>
              <a:rPr lang="ko-KR" altLang="en-US" sz="2000" dirty="0" smtClean="0"/>
              <a:t>야간에는 강도</a:t>
            </a:r>
            <a:r>
              <a:rPr lang="en-US" altLang="ko-KR" sz="2000" dirty="0"/>
              <a:t>, </a:t>
            </a:r>
            <a:r>
              <a:rPr lang="ko-KR" altLang="en-US" sz="2000" dirty="0"/>
              <a:t>폭행</a:t>
            </a:r>
            <a:r>
              <a:rPr lang="en-US" altLang="ko-KR" sz="2000" dirty="0"/>
              <a:t>, </a:t>
            </a:r>
            <a:r>
              <a:rPr lang="ko-KR" altLang="en-US" sz="2000" dirty="0"/>
              <a:t>들치기 등의 범죄를 당할 가능성이 매우 </a:t>
            </a:r>
            <a:r>
              <a:rPr lang="ko-KR" altLang="en-US" sz="2000" dirty="0" smtClean="0"/>
              <a:t>높음</a:t>
            </a:r>
            <a:r>
              <a:rPr lang="en-US" altLang="ko-KR" sz="2000" dirty="0" smtClean="0"/>
              <a:t>. </a:t>
            </a:r>
            <a:r>
              <a:rPr lang="ko-KR" altLang="en-US" sz="2000" dirty="0"/>
              <a:t>이와 같은 중심도시의 범죄발생 가능성은 주민들로 하여금 교외화를 촉진시키는 한 </a:t>
            </a:r>
            <a:r>
              <a:rPr lang="ko-KR" altLang="en-US" sz="2000" dirty="0" smtClean="0"/>
              <a:t>원인임</a:t>
            </a:r>
            <a:endParaRPr lang="ko-KR" altLang="en-US" sz="2000" dirty="0"/>
          </a:p>
          <a:p>
            <a:pPr>
              <a:buFontTx/>
              <a:buChar char="-"/>
            </a:pPr>
            <a:endParaRPr lang="ko-KR" altLang="en-US" sz="2000" dirty="0" smtClean="0"/>
          </a:p>
          <a:p>
            <a:pPr>
              <a:buNone/>
            </a:pPr>
            <a:endParaRPr lang="ko-KR" altLang="en-US" sz="2000" dirty="0" smtClean="0"/>
          </a:p>
        </p:txBody>
      </p:sp>
      <p:sp>
        <p:nvSpPr>
          <p:cNvPr id="4" name="직사각형 3"/>
          <p:cNvSpPr/>
          <p:nvPr/>
        </p:nvSpPr>
        <p:spPr>
          <a:xfrm>
            <a:off x="467544" y="836712"/>
            <a:ext cx="214994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/>
              <a:t>  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인구의 교외화 </a:t>
            </a:r>
            <a:endParaRPr lang="en-US" altLang="ko-KR" sz="2000" dirty="0" smtClean="0">
              <a:latin typeface="HY견고딕" pitchFamily="18" charset="-127"/>
              <a:ea typeface="HY견고딕" pitchFamily="18" charset="-127"/>
            </a:endParaRPr>
          </a:p>
          <a:p>
            <a:endParaRPr lang="en-US" altLang="ko-KR" sz="20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② 생태학적 </a:t>
            </a:r>
            <a:r>
              <a:rPr lang="ko-KR" altLang="en-US" sz="2000" dirty="0">
                <a:latin typeface="HY견고딕" pitchFamily="18" charset="-127"/>
                <a:ea typeface="HY견고딕" pitchFamily="18" charset="-127"/>
              </a:rPr>
              <a:t>이론</a:t>
            </a:r>
          </a:p>
          <a:p>
            <a:endParaRPr lang="ko-KR" altLang="en-US" sz="20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23528" y="916271"/>
            <a:ext cx="428322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/>
              <a:t>□</a:t>
            </a:r>
            <a:endParaRPr lang="ko-KR" altLang="en-US" dirty="0"/>
          </a:p>
        </p:txBody>
      </p:sp>
      <p:sp>
        <p:nvSpPr>
          <p:cNvPr id="7" name="제목 5"/>
          <p:cNvSpPr txBox="1">
            <a:spLocks/>
          </p:cNvSpPr>
          <p:nvPr/>
        </p:nvSpPr>
        <p:spPr bwMode="auto">
          <a:xfrm>
            <a:off x="0" y="71413"/>
            <a:ext cx="9144000" cy="76519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defTabSz="957263" latinLnBrk="1">
              <a:defRPr/>
            </a:pPr>
            <a:r>
              <a:rPr lang="en-US" altLang="ko-KR" sz="3200" b="1" kern="0" dirty="0" smtClean="0">
                <a:solidFill>
                  <a:schemeClr val="bg1"/>
                </a:solidFill>
                <a:latin typeface="+mn-ea"/>
                <a:cs typeface="+mj-cs"/>
              </a:rPr>
              <a:t>2. </a:t>
            </a:r>
            <a:r>
              <a:rPr lang="ko-KR" altLang="en-US" sz="3200" b="1" kern="0" dirty="0" smtClean="0">
                <a:solidFill>
                  <a:schemeClr val="bg1"/>
                </a:solidFill>
                <a:latin typeface="+mn-ea"/>
                <a:cs typeface="+mj-cs"/>
              </a:rPr>
              <a:t>도시재생 관련 이론</a:t>
            </a:r>
          </a:p>
        </p:txBody>
      </p:sp>
    </p:spTree>
    <p:extLst>
      <p:ext uri="{BB962C8B-B14F-4D97-AF65-F5344CB8AC3E}">
        <p14:creationId xmlns:p14="http://schemas.microsoft.com/office/powerpoint/2010/main" val="273111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28596" y="1844824"/>
            <a:ext cx="8229600" cy="4392488"/>
          </a:xfrm>
        </p:spPr>
        <p:txBody>
          <a:bodyPr/>
          <a:lstStyle/>
          <a:p>
            <a:pPr>
              <a:buFontTx/>
              <a:buChar char="-"/>
            </a:pPr>
            <a:r>
              <a:rPr lang="ko-KR" altLang="en-US" sz="2000" dirty="0" smtClean="0"/>
              <a:t>개인이나 </a:t>
            </a:r>
            <a:r>
              <a:rPr lang="ko-KR" altLang="en-US" sz="2000" dirty="0"/>
              <a:t>가구의 가치관이나 라이프 스타일 등에 관심을 두는 이론으로 개인이나 가구들이 도시생활보다는 교외의 전원생활에 관심을 가지게 </a:t>
            </a:r>
            <a:r>
              <a:rPr lang="ko-KR" altLang="en-US" sz="2000" dirty="0" smtClean="0"/>
              <a:t>됨으로써 </a:t>
            </a:r>
            <a:r>
              <a:rPr lang="ko-KR" altLang="en-US" sz="2000" dirty="0"/>
              <a:t>교외화가 촉진되었다고 보는 </a:t>
            </a:r>
            <a:r>
              <a:rPr lang="ko-KR" altLang="en-US" sz="2000" dirty="0" smtClean="0"/>
              <a:t>이론</a:t>
            </a:r>
            <a:endParaRPr lang="en-US" altLang="ko-KR" sz="2000" dirty="0"/>
          </a:p>
          <a:p>
            <a:pPr>
              <a:buFontTx/>
              <a:buChar char="-"/>
            </a:pPr>
            <a:r>
              <a:rPr lang="ko-KR" altLang="en-US" sz="2000" dirty="0" smtClean="0"/>
              <a:t>가족이나 </a:t>
            </a:r>
            <a:r>
              <a:rPr lang="ko-KR" altLang="en-US" sz="2000" dirty="0"/>
              <a:t>자녀교육에 대한 관심이 증대됨에 따라 교외로의 이전이 촉진된다고 주장함</a:t>
            </a:r>
            <a:r>
              <a:rPr lang="en-US" altLang="ko-KR" sz="2000" dirty="0"/>
              <a:t>. </a:t>
            </a:r>
            <a:r>
              <a:rPr lang="ko-KR" altLang="en-US" sz="2000" dirty="0"/>
              <a:t>가족중심의 라이프 스타일은 일보다는 모든 생활이 가정이 중심이 되기 때문에 교외의 전원생활을 선호</a:t>
            </a:r>
          </a:p>
          <a:p>
            <a:pPr>
              <a:buFontTx/>
              <a:buChar char="-"/>
            </a:pPr>
            <a:r>
              <a:rPr lang="ko-KR" altLang="en-US" sz="2000" dirty="0" smtClean="0"/>
              <a:t>특히</a:t>
            </a:r>
            <a:r>
              <a:rPr lang="en-US" altLang="ko-KR" sz="2000" dirty="0"/>
              <a:t>, </a:t>
            </a:r>
            <a:r>
              <a:rPr lang="ko-KR" altLang="en-US" sz="2000" dirty="0"/>
              <a:t>교육에 대한 관심이 교외화를 촉진시키는 요인이라고 주장하고 있음</a:t>
            </a:r>
            <a:r>
              <a:rPr lang="en-US" altLang="ko-KR" sz="2000" dirty="0"/>
              <a:t>. </a:t>
            </a:r>
            <a:r>
              <a:rPr lang="ko-KR" altLang="en-US" sz="2000" dirty="0"/>
              <a:t>즉</a:t>
            </a:r>
            <a:r>
              <a:rPr lang="en-US" altLang="ko-KR" sz="2000" dirty="0"/>
              <a:t>, </a:t>
            </a:r>
            <a:r>
              <a:rPr lang="ko-KR" altLang="en-US" sz="2000" dirty="0"/>
              <a:t>중심도시에는 교육기관의 수준이 낮은 반면 교외에는 수준이 높은 교육기관이 많이 입지해 있음</a:t>
            </a:r>
            <a:r>
              <a:rPr lang="en-US" altLang="ko-KR" sz="2000" dirty="0"/>
              <a:t>. </a:t>
            </a:r>
            <a:r>
              <a:rPr lang="ko-KR" altLang="en-US" sz="2000" dirty="0"/>
              <a:t>이와 같은 교외지역의 수준 높은 교육시설은 인구의 교외화를 촉진시키는 요인이 되고 있음</a:t>
            </a:r>
          </a:p>
          <a:p>
            <a:pPr>
              <a:buFontTx/>
              <a:buChar char="-"/>
            </a:pPr>
            <a:r>
              <a:rPr lang="ko-KR" altLang="en-US" sz="2000" dirty="0" smtClean="0"/>
              <a:t>이와 </a:t>
            </a:r>
            <a:r>
              <a:rPr lang="ko-KR" altLang="en-US" sz="2000" dirty="0"/>
              <a:t>같은 측면에서 </a:t>
            </a:r>
            <a:r>
              <a:rPr lang="en-US" altLang="ko-KR" sz="2000" dirty="0"/>
              <a:t>Rossi</a:t>
            </a:r>
            <a:r>
              <a:rPr lang="ko-KR" altLang="en-US" sz="2000" dirty="0"/>
              <a:t>는 독신이나 신혼가구는 중심도시를 선호하지만 가족의 수가 많아지고 자녀의 취학연령이 되면 교외로 이전하며 노령가구는 다시 중심도시로 이전한다는 </a:t>
            </a:r>
            <a:r>
              <a:rPr lang="en-US" altLang="ko-KR" sz="2000" dirty="0"/>
              <a:t>family life cycle theory</a:t>
            </a:r>
            <a:r>
              <a:rPr lang="ko-KR" altLang="en-US" sz="2000" dirty="0"/>
              <a:t>를 제시하였음</a:t>
            </a:r>
          </a:p>
          <a:p>
            <a:pPr>
              <a:buFontTx/>
              <a:buChar char="-"/>
            </a:pPr>
            <a:endParaRPr lang="en-US" altLang="ko-KR" sz="2000" dirty="0" smtClean="0"/>
          </a:p>
          <a:p>
            <a:pPr>
              <a:buFontTx/>
              <a:buChar char="-"/>
            </a:pPr>
            <a:endParaRPr lang="en-US" altLang="ko-KR" sz="2000" dirty="0"/>
          </a:p>
          <a:p>
            <a:pPr>
              <a:buFontTx/>
              <a:buChar char="-"/>
            </a:pPr>
            <a:endParaRPr lang="ko-KR" altLang="en-US" sz="2000" dirty="0" smtClean="0"/>
          </a:p>
          <a:p>
            <a:pPr>
              <a:buNone/>
            </a:pPr>
            <a:endParaRPr lang="ko-KR" altLang="en-US" sz="2000" dirty="0" smtClean="0"/>
          </a:p>
        </p:txBody>
      </p:sp>
      <p:sp>
        <p:nvSpPr>
          <p:cNvPr id="4" name="직사각형 3"/>
          <p:cNvSpPr/>
          <p:nvPr/>
        </p:nvSpPr>
        <p:spPr>
          <a:xfrm>
            <a:off x="467544" y="1052736"/>
            <a:ext cx="21499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/>
              <a:t>  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인구의 교외화 </a:t>
            </a:r>
            <a:endParaRPr lang="en-US" altLang="ko-KR" sz="20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③ 행동주의 이론</a:t>
            </a:r>
            <a:endParaRPr lang="ko-KR" altLang="en-US" sz="20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23528" y="1124744"/>
            <a:ext cx="428322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/>
              <a:t>□</a:t>
            </a:r>
            <a:endParaRPr lang="ko-KR" altLang="en-US" dirty="0"/>
          </a:p>
        </p:txBody>
      </p:sp>
      <p:sp>
        <p:nvSpPr>
          <p:cNvPr id="7" name="제목 5"/>
          <p:cNvSpPr txBox="1">
            <a:spLocks/>
          </p:cNvSpPr>
          <p:nvPr/>
        </p:nvSpPr>
        <p:spPr bwMode="auto">
          <a:xfrm>
            <a:off x="0" y="71413"/>
            <a:ext cx="9144000" cy="76519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defTabSz="957263" latinLnBrk="1">
              <a:defRPr/>
            </a:pPr>
            <a:r>
              <a:rPr lang="en-US" altLang="ko-KR" sz="3200" b="1" kern="0" dirty="0" smtClean="0">
                <a:solidFill>
                  <a:schemeClr val="bg1"/>
                </a:solidFill>
                <a:latin typeface="+mn-ea"/>
                <a:cs typeface="+mj-cs"/>
              </a:rPr>
              <a:t>2. </a:t>
            </a:r>
            <a:r>
              <a:rPr lang="ko-KR" altLang="en-US" sz="3200" b="1" kern="0" dirty="0" smtClean="0">
                <a:solidFill>
                  <a:schemeClr val="bg1"/>
                </a:solidFill>
                <a:latin typeface="+mn-ea"/>
                <a:cs typeface="+mj-cs"/>
              </a:rPr>
              <a:t>도시재생 관련 이론</a:t>
            </a:r>
          </a:p>
        </p:txBody>
      </p:sp>
    </p:spTree>
    <p:extLst>
      <p:ext uri="{BB962C8B-B14F-4D97-AF65-F5344CB8AC3E}">
        <p14:creationId xmlns:p14="http://schemas.microsoft.com/office/powerpoint/2010/main" val="316982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28596" y="2348880"/>
            <a:ext cx="8229600" cy="4392488"/>
          </a:xfrm>
        </p:spPr>
        <p:txBody>
          <a:bodyPr/>
          <a:lstStyle/>
          <a:p>
            <a:pPr>
              <a:buFontTx/>
              <a:buChar char="-"/>
            </a:pPr>
            <a:r>
              <a:rPr lang="ko-KR" altLang="en-US" sz="2000" dirty="0" smtClean="0"/>
              <a:t>명시적이든 </a:t>
            </a:r>
            <a:r>
              <a:rPr lang="ko-KR" altLang="en-US" sz="2000" dirty="0"/>
              <a:t>묵시적이든 교외화를 촉진하는 다양한 공공정책에 의하여 교회화가 촉진되어 </a:t>
            </a:r>
            <a:r>
              <a:rPr lang="ko-KR" altLang="en-US" sz="2000" dirty="0" smtClean="0"/>
              <a:t>왔다는 주장임</a:t>
            </a:r>
            <a:r>
              <a:rPr lang="en-US" altLang="ko-KR" sz="2000" dirty="0" smtClean="0"/>
              <a:t>. </a:t>
            </a:r>
            <a:r>
              <a:rPr lang="ko-KR" altLang="en-US" sz="2000" dirty="0" smtClean="0"/>
              <a:t>그 </a:t>
            </a:r>
            <a:r>
              <a:rPr lang="ko-KR" altLang="en-US" sz="2000" dirty="0"/>
              <a:t>가운데 하나가 주택의 자가소유 </a:t>
            </a:r>
            <a:r>
              <a:rPr lang="ko-KR" altLang="en-US" sz="2000" dirty="0" smtClean="0"/>
              <a:t>촉진정책으로</a:t>
            </a:r>
            <a:r>
              <a:rPr lang="en-US" altLang="ko-KR" sz="2000" dirty="0" smtClean="0"/>
              <a:t>  </a:t>
            </a:r>
            <a:r>
              <a:rPr lang="ko-KR" altLang="en-US" sz="2000" dirty="0" smtClean="0"/>
              <a:t>미국 연방정부는 개별 가구들의 주택 </a:t>
            </a:r>
            <a:r>
              <a:rPr lang="ko-KR" altLang="en-US" sz="2000" dirty="0"/>
              <a:t>자가소유를 촉진하기 위하여 각종의 보조금을 지급하여 왔는데 이 정책으로 인하여 교외주택의 구입이 증가되고 따라서 인구의 교외화를 촉진하는 계기가 </a:t>
            </a:r>
            <a:r>
              <a:rPr lang="ko-KR" altLang="en-US" sz="2000" dirty="0" smtClean="0"/>
              <a:t>되었다고 주장하고 있음</a:t>
            </a:r>
            <a:r>
              <a:rPr lang="en-US" altLang="ko-KR" sz="2000" dirty="0"/>
              <a:t>. </a:t>
            </a:r>
            <a:endParaRPr lang="ko-KR" altLang="en-US" sz="2000" dirty="0"/>
          </a:p>
          <a:p>
            <a:pPr>
              <a:buFontTx/>
              <a:buChar char="-"/>
            </a:pPr>
            <a:r>
              <a:rPr lang="ko-KR" altLang="en-US" sz="2000" dirty="0" smtClean="0"/>
              <a:t>둘째</a:t>
            </a:r>
            <a:r>
              <a:rPr lang="en-US" altLang="ko-KR" sz="2000" dirty="0"/>
              <a:t>, </a:t>
            </a:r>
            <a:r>
              <a:rPr lang="ko-KR" altLang="en-US" sz="2000" dirty="0"/>
              <a:t>다양한 교외 자치정부의 존재임</a:t>
            </a:r>
            <a:r>
              <a:rPr lang="en-US" altLang="ko-KR" sz="2000" dirty="0"/>
              <a:t>. </a:t>
            </a:r>
            <a:r>
              <a:rPr lang="ko-KR" altLang="en-US" sz="2000" dirty="0"/>
              <a:t>교외에는 사회경제적 특성</a:t>
            </a:r>
            <a:r>
              <a:rPr lang="en-US" altLang="ko-KR" sz="2000" dirty="0"/>
              <a:t>, </a:t>
            </a:r>
            <a:r>
              <a:rPr lang="ko-KR" altLang="en-US" sz="2000" dirty="0"/>
              <a:t>물리환경적 특성이 다른 다양한 자치정부가 존재하거나 설립되어 왔는데 이 때문에 중심도시의 주민들은 자기의 선호에 맞는 다양한 지방정부를 선택할 수 있고 실제로 자기의 취향에 맞는 자치정부를 선택하여 이동하는 경우가 많이 있음</a:t>
            </a:r>
            <a:r>
              <a:rPr lang="en-US" altLang="ko-KR" sz="2000" dirty="0"/>
              <a:t>. </a:t>
            </a:r>
            <a:endParaRPr lang="en-US" altLang="ko-KR" sz="2000" dirty="0" smtClean="0"/>
          </a:p>
          <a:p>
            <a:pPr>
              <a:buFontTx/>
              <a:buChar char="-"/>
            </a:pPr>
            <a:endParaRPr lang="en-US" altLang="ko-KR" sz="2000" dirty="0"/>
          </a:p>
          <a:p>
            <a:pPr>
              <a:buFontTx/>
              <a:buChar char="-"/>
            </a:pPr>
            <a:endParaRPr lang="ko-KR" altLang="en-US" sz="2000" dirty="0" smtClean="0"/>
          </a:p>
          <a:p>
            <a:pPr>
              <a:buNone/>
            </a:pPr>
            <a:endParaRPr lang="ko-KR" altLang="en-US" sz="2000" dirty="0" smtClean="0"/>
          </a:p>
        </p:txBody>
      </p:sp>
      <p:sp>
        <p:nvSpPr>
          <p:cNvPr id="4" name="직사각형 3"/>
          <p:cNvSpPr/>
          <p:nvPr/>
        </p:nvSpPr>
        <p:spPr>
          <a:xfrm>
            <a:off x="467544" y="1340768"/>
            <a:ext cx="257795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/>
              <a:t>  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인구의 교외화 </a:t>
            </a:r>
            <a:endParaRPr lang="en-US" altLang="ko-KR" sz="2000" dirty="0" smtClean="0">
              <a:latin typeface="HY견고딕" pitchFamily="18" charset="-127"/>
              <a:ea typeface="HY견고딕" pitchFamily="18" charset="-127"/>
            </a:endParaRPr>
          </a:p>
          <a:p>
            <a:endParaRPr lang="en-US" altLang="ko-KR" sz="20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④정치경제학적 이론</a:t>
            </a:r>
            <a:endParaRPr lang="ko-KR" altLang="en-US" sz="20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23528" y="1340768"/>
            <a:ext cx="428322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/>
              <a:t>□</a:t>
            </a:r>
            <a:endParaRPr lang="ko-KR" altLang="en-US" dirty="0"/>
          </a:p>
        </p:txBody>
      </p:sp>
      <p:sp>
        <p:nvSpPr>
          <p:cNvPr id="7" name="제목 5"/>
          <p:cNvSpPr txBox="1">
            <a:spLocks/>
          </p:cNvSpPr>
          <p:nvPr/>
        </p:nvSpPr>
        <p:spPr bwMode="auto">
          <a:xfrm>
            <a:off x="0" y="71413"/>
            <a:ext cx="9144000" cy="76519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defTabSz="957263" latinLnBrk="1">
              <a:defRPr/>
            </a:pPr>
            <a:r>
              <a:rPr lang="en-US" altLang="ko-KR" sz="3200" b="1" kern="0" dirty="0" smtClean="0">
                <a:solidFill>
                  <a:schemeClr val="bg1"/>
                </a:solidFill>
                <a:latin typeface="+mn-ea"/>
                <a:cs typeface="+mj-cs"/>
              </a:rPr>
              <a:t>2. </a:t>
            </a:r>
            <a:r>
              <a:rPr lang="ko-KR" altLang="en-US" sz="3200" b="1" kern="0" dirty="0" smtClean="0">
                <a:solidFill>
                  <a:schemeClr val="bg1"/>
                </a:solidFill>
                <a:latin typeface="+mn-ea"/>
                <a:cs typeface="+mj-cs"/>
              </a:rPr>
              <a:t>도시재생 관련 이론</a:t>
            </a:r>
          </a:p>
        </p:txBody>
      </p:sp>
    </p:spTree>
    <p:extLst>
      <p:ext uri="{BB962C8B-B14F-4D97-AF65-F5344CB8AC3E}">
        <p14:creationId xmlns:p14="http://schemas.microsoft.com/office/powerpoint/2010/main" val="132231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28596" y="1628800"/>
            <a:ext cx="8229600" cy="4392488"/>
          </a:xfrm>
        </p:spPr>
        <p:txBody>
          <a:bodyPr/>
          <a:lstStyle/>
          <a:p>
            <a:pPr>
              <a:buFontTx/>
              <a:buChar char="-"/>
            </a:pPr>
            <a:r>
              <a:rPr lang="ko-KR" altLang="en-US" sz="2000" dirty="0" smtClean="0"/>
              <a:t>셋째</a:t>
            </a:r>
            <a:r>
              <a:rPr lang="en-US" altLang="ko-KR" sz="2000" dirty="0"/>
              <a:t>, </a:t>
            </a:r>
            <a:r>
              <a:rPr lang="ko-KR" altLang="en-US" sz="2000" dirty="0"/>
              <a:t>세금문제임</a:t>
            </a:r>
            <a:r>
              <a:rPr lang="en-US" altLang="ko-KR" sz="2000" dirty="0"/>
              <a:t>. </a:t>
            </a:r>
            <a:r>
              <a:rPr lang="ko-KR" altLang="en-US" sz="2000" dirty="0"/>
              <a:t>고소득계층의 입장에서 볼 때 중심도시는 세금이 높은 반면 교외는 세금이 낮은 경우가 많음</a:t>
            </a:r>
            <a:r>
              <a:rPr lang="en-US" altLang="ko-KR" sz="2000" dirty="0"/>
              <a:t>. </a:t>
            </a:r>
            <a:r>
              <a:rPr lang="ko-KR" altLang="en-US" sz="2000" dirty="0"/>
              <a:t>중심도시는 저소득계층이 많이 거주하기 때문에 공공서비스 수요는 많은데 비하여 세수는 상대적으로 많지 않음</a:t>
            </a:r>
            <a:r>
              <a:rPr lang="en-US" altLang="ko-KR" sz="2000" dirty="0"/>
              <a:t>. </a:t>
            </a:r>
            <a:r>
              <a:rPr lang="ko-KR" altLang="en-US" sz="2000" dirty="0"/>
              <a:t>따라서 도시정부는 저소득계층 주민들의 복지수요를 충당하기 위하여 고소득계층 주민들에게 고율의 지방세를 부과하는 경우가 많이 발생하였음</a:t>
            </a:r>
            <a:r>
              <a:rPr lang="en-US" altLang="ko-KR" sz="2000" dirty="0"/>
              <a:t>. </a:t>
            </a:r>
            <a:r>
              <a:rPr lang="ko-KR" altLang="en-US" sz="2000" dirty="0"/>
              <a:t>이와 같은 고율의 세금은 특히 고소득계층의 주민들이 교외로 이동하게 하는 하나의 요인이 </a:t>
            </a:r>
            <a:r>
              <a:rPr lang="ko-KR" altLang="en-US" sz="2000" dirty="0" smtClean="0"/>
              <a:t>되었음</a:t>
            </a:r>
            <a:r>
              <a:rPr lang="en-US" altLang="ko-KR" sz="2000" dirty="0" smtClean="0"/>
              <a:t>.</a:t>
            </a:r>
            <a:endParaRPr lang="ko-KR" altLang="en-US" sz="2000" dirty="0"/>
          </a:p>
          <a:p>
            <a:pPr>
              <a:buFontTx/>
              <a:buChar char="-"/>
            </a:pPr>
            <a:endParaRPr lang="en-US" altLang="ko-KR" sz="2000" dirty="0" smtClean="0"/>
          </a:p>
          <a:p>
            <a:pPr>
              <a:buFontTx/>
              <a:buChar char="-"/>
            </a:pPr>
            <a:endParaRPr lang="en-US" altLang="ko-KR" sz="2000" dirty="0"/>
          </a:p>
          <a:p>
            <a:pPr>
              <a:buFontTx/>
              <a:buChar char="-"/>
            </a:pPr>
            <a:endParaRPr lang="ko-KR" altLang="en-US" sz="2000" dirty="0" smtClean="0"/>
          </a:p>
          <a:p>
            <a:pPr>
              <a:buNone/>
            </a:pPr>
            <a:endParaRPr lang="ko-KR" altLang="en-US" sz="2000" dirty="0" smtClean="0"/>
          </a:p>
        </p:txBody>
      </p:sp>
      <p:sp>
        <p:nvSpPr>
          <p:cNvPr id="7" name="제목 5"/>
          <p:cNvSpPr txBox="1">
            <a:spLocks/>
          </p:cNvSpPr>
          <p:nvPr/>
        </p:nvSpPr>
        <p:spPr bwMode="auto">
          <a:xfrm>
            <a:off x="0" y="71413"/>
            <a:ext cx="9144000" cy="76519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defTabSz="957263" latinLnBrk="1">
              <a:defRPr/>
            </a:pPr>
            <a:r>
              <a:rPr lang="en-US" altLang="ko-KR" sz="3200" b="1" kern="0" dirty="0" smtClean="0">
                <a:solidFill>
                  <a:schemeClr val="bg1"/>
                </a:solidFill>
                <a:latin typeface="+mn-ea"/>
                <a:cs typeface="+mj-cs"/>
              </a:rPr>
              <a:t>2. </a:t>
            </a:r>
            <a:r>
              <a:rPr lang="ko-KR" altLang="en-US" sz="3200" b="1" kern="0" dirty="0" smtClean="0">
                <a:solidFill>
                  <a:schemeClr val="bg1"/>
                </a:solidFill>
                <a:latin typeface="+mn-ea"/>
                <a:cs typeface="+mj-cs"/>
              </a:rPr>
              <a:t>도시재생 관련 이론</a:t>
            </a:r>
          </a:p>
        </p:txBody>
      </p:sp>
    </p:spTree>
    <p:extLst>
      <p:ext uri="{BB962C8B-B14F-4D97-AF65-F5344CB8AC3E}">
        <p14:creationId xmlns:p14="http://schemas.microsoft.com/office/powerpoint/2010/main" val="195327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28596" y="1412776"/>
            <a:ext cx="8229600" cy="4960813"/>
          </a:xfrm>
        </p:spPr>
        <p:txBody>
          <a:bodyPr/>
          <a:lstStyle/>
          <a:p>
            <a:r>
              <a:rPr lang="ko-KR" altLang="en-US" dirty="0" smtClean="0"/>
              <a:t>공업의 교외화</a:t>
            </a:r>
            <a:endParaRPr lang="en-US" altLang="ko-KR" dirty="0" smtClean="0"/>
          </a:p>
          <a:p>
            <a:pPr>
              <a:buNone/>
            </a:pPr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>
          <a:xfrm>
            <a:off x="428596" y="1564531"/>
            <a:ext cx="8229600" cy="4816797"/>
          </a:xfrm>
          <a:prstGeom prst="rect">
            <a:avLst/>
          </a:prstGeom>
          <a:noFill/>
        </p:spPr>
        <p:txBody>
          <a:bodyPr/>
          <a:lstStyle/>
          <a:p>
            <a:pPr marL="358775" marR="0" lvl="0" indent="-358775" algn="l" defTabSz="957263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Font typeface="Verdana" pitchFamily="34" charset="0"/>
              <a:buNone/>
              <a:tabLst/>
              <a:defRPr/>
            </a:pPr>
            <a:endParaRPr kumimoji="0" lang="en-US" altLang="ko-KR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HY견고딕" pitchFamily="18" charset="-127"/>
              <a:cs typeface="+mn-cs"/>
            </a:endParaRPr>
          </a:p>
          <a:p>
            <a:pPr marL="358775" marR="0" lvl="0" indent="-358775" algn="l" defTabSz="957263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Font typeface="Verdana" pitchFamily="34" charset="0"/>
              <a:buNone/>
              <a:tabLst/>
              <a:defRPr/>
            </a:pPr>
            <a:endParaRPr lang="en-US" altLang="ko-KR" sz="2000" b="1" kern="0" dirty="0" smtClean="0">
              <a:latin typeface="+mn-lt"/>
              <a:ea typeface="HY견고딕" pitchFamily="18" charset="-127"/>
            </a:endParaRPr>
          </a:p>
          <a:p>
            <a:pPr>
              <a:buFontTx/>
              <a:buChar char="-"/>
            </a:pPr>
            <a:r>
              <a:rPr lang="ko-KR" altLang="en-US" sz="2400" dirty="0" smtClean="0"/>
              <a:t>  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공업의 교외화는 공장이 중심도시에서 교외로 이전하여 중심도시의   </a:t>
            </a:r>
            <a:endParaRPr lang="en-US" altLang="ko-KR" sz="20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   산업이 쇠퇴하는 현상을 의미하는 것으로 다양한 이론이 있음</a:t>
            </a:r>
            <a:endParaRPr lang="en-US" altLang="ko-KR" sz="2000" dirty="0" smtClean="0">
              <a:latin typeface="HY견고딕" pitchFamily="18" charset="-127"/>
              <a:ea typeface="HY견고딕" pitchFamily="18" charset="-127"/>
            </a:endParaRPr>
          </a:p>
          <a:p>
            <a:endParaRPr lang="ko-KR" altLang="en-US" sz="2000" dirty="0" smtClean="0">
              <a:latin typeface="HY견고딕" pitchFamily="18" charset="-127"/>
              <a:ea typeface="HY견고딕" pitchFamily="18" charset="-127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교통비 가설 </a:t>
            </a:r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(Moses &amp; Williamson, 1972) : </a:t>
            </a:r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공장의 교외이전은  교통의 발달에 따른 교통비 감소와 밀접한 관련이 있다는 주장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ko-KR" altLang="en-US" sz="1600" dirty="0" err="1" smtClean="0">
                <a:latin typeface="HY견고딕" pitchFamily="18" charset="-127"/>
                <a:ea typeface="HY견고딕" pitchFamily="18" charset="-127"/>
              </a:rPr>
              <a:t>빈공간가설</a:t>
            </a:r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(Fothergill &amp; </a:t>
            </a:r>
            <a:r>
              <a:rPr lang="en-US" altLang="ko-KR" sz="1600" dirty="0" err="1" smtClean="0">
                <a:latin typeface="HY견고딕" pitchFamily="18" charset="-127"/>
                <a:ea typeface="HY견고딕" pitchFamily="18" charset="-127"/>
              </a:rPr>
              <a:t>Gudgin</a:t>
            </a:r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, 1982) : </a:t>
            </a:r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포화된 도시에 비해 개발의 여지가</a:t>
            </a:r>
            <a:endParaRPr lang="en-US" altLang="ko-KR" sz="1600" dirty="0" smtClean="0">
              <a:latin typeface="HY견고딕" pitchFamily="18" charset="-127"/>
              <a:ea typeface="HY견고딕" pitchFamily="18" charset="-127"/>
            </a:endParaRPr>
          </a:p>
          <a:p>
            <a:pPr lvl="0"/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   </a:t>
            </a:r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 많은 도시 주변 및 외곽으로 공장이 이동해간다는 가설 </a:t>
            </a:r>
            <a:endParaRPr lang="en-US" altLang="ko-KR" sz="1600" dirty="0" smtClean="0">
              <a:latin typeface="HY견고딕" pitchFamily="18" charset="-127"/>
              <a:ea typeface="HY견고딕" pitchFamily="18" charset="-127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생산비가설 </a:t>
            </a:r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(</a:t>
            </a:r>
            <a:r>
              <a:rPr lang="en-US" altLang="ko-KR" sz="1600" dirty="0" err="1" smtClean="0">
                <a:latin typeface="HY견고딕" pitchFamily="18" charset="-127"/>
                <a:ea typeface="HY견고딕" pitchFamily="18" charset="-127"/>
              </a:rPr>
              <a:t>Aydalot</a:t>
            </a:r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, 1984) : </a:t>
            </a:r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도심에 비해 노동비가 상대적으로 저렴하기 </a:t>
            </a:r>
            <a:r>
              <a:rPr lang="ko-KR" altLang="en-US" sz="1600" dirty="0">
                <a:latin typeface="HY견고딕" pitchFamily="18" charset="-127"/>
                <a:ea typeface="HY견고딕" pitchFamily="18" charset="-127"/>
              </a:rPr>
              <a:t>때</a:t>
            </a:r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문에 도시 주변 및 교외에 공장이 이전한다는 이론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노동의 공간적 분할 가설</a:t>
            </a:r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(Massey, 1984) : </a:t>
            </a:r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생산과정 중 기획</a:t>
            </a:r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· </a:t>
            </a:r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연구개발 등  </a:t>
            </a:r>
            <a:endParaRPr lang="en-US" altLang="ko-KR" sz="16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   </a:t>
            </a:r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 중추관리기능은 </a:t>
            </a:r>
            <a:r>
              <a:rPr lang="ko-KR" altLang="en-US" sz="1600" dirty="0" err="1" smtClean="0">
                <a:latin typeface="HY견고딕" pitchFamily="18" charset="-127"/>
                <a:ea typeface="HY견고딕" pitchFamily="18" charset="-127"/>
              </a:rPr>
              <a:t>접근</a:t>
            </a:r>
            <a:r>
              <a:rPr lang="ko-KR" altLang="en-US" sz="1600" dirty="0" err="1">
                <a:latin typeface="HY견고딕" pitchFamily="18" charset="-127"/>
                <a:ea typeface="HY견고딕" pitchFamily="18" charset="-127"/>
              </a:rPr>
              <a:t>성</a:t>
            </a:r>
            <a:r>
              <a:rPr lang="ko-KR" altLang="en-US" sz="1600" dirty="0" err="1" smtClean="0">
                <a:latin typeface="HY견고딕" pitchFamily="18" charset="-127"/>
                <a:ea typeface="HY견고딕" pitchFamily="18" charset="-127"/>
              </a:rPr>
              <a:t>이</a:t>
            </a:r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 편리하고 기반시설이 우수한 입지적 장점 때문에 도심에</a:t>
            </a:r>
            <a:endParaRPr lang="en-US" altLang="ko-KR" sz="16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en-US" altLang="ko-KR" sz="1600" dirty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  </a:t>
            </a:r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 계속 남아 있지만 나머지 대부분의 생</a:t>
            </a:r>
            <a:r>
              <a:rPr lang="ko-KR" altLang="en-US" sz="1600" dirty="0">
                <a:latin typeface="HY견고딕" pitchFamily="18" charset="-127"/>
                <a:ea typeface="HY견고딕" pitchFamily="18" charset="-127"/>
              </a:rPr>
              <a:t>산</a:t>
            </a:r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활동은 교외로 이전한다는 이론 </a:t>
            </a:r>
          </a:p>
          <a:p>
            <a:pPr lvl="0"/>
            <a:endParaRPr lang="ko-KR" altLang="en-US" sz="2000" dirty="0" smtClean="0"/>
          </a:p>
          <a:p>
            <a:pPr marL="358775" marR="0" lvl="0" indent="-358775" algn="l" defTabSz="957263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Font typeface="Verdana" pitchFamily="34" charset="0"/>
              <a:buNone/>
              <a:tabLst/>
              <a:defRPr/>
            </a:pPr>
            <a:r>
              <a:rPr kumimoji="0" lang="ko-KR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HY견고딕" pitchFamily="18" charset="-127"/>
                <a:cs typeface="+mn-cs"/>
              </a:rPr>
              <a:t> </a:t>
            </a:r>
            <a:endParaRPr kumimoji="0" lang="ko-KR" alt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HY견고딕" pitchFamily="18" charset="-127"/>
              <a:cs typeface="+mn-cs"/>
            </a:endParaRPr>
          </a:p>
        </p:txBody>
      </p:sp>
      <p:sp>
        <p:nvSpPr>
          <p:cNvPr id="5" name="제목 5"/>
          <p:cNvSpPr txBox="1">
            <a:spLocks/>
          </p:cNvSpPr>
          <p:nvPr/>
        </p:nvSpPr>
        <p:spPr bwMode="auto">
          <a:xfrm>
            <a:off x="0" y="71413"/>
            <a:ext cx="9144000" cy="76519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defTabSz="957263" latinLnBrk="1">
              <a:defRPr/>
            </a:pPr>
            <a:r>
              <a:rPr lang="en-US" altLang="ko-KR" sz="3200" b="1" kern="0" dirty="0" smtClean="0">
                <a:solidFill>
                  <a:schemeClr val="bg1"/>
                </a:solidFill>
                <a:latin typeface="+mn-ea"/>
                <a:cs typeface="+mj-cs"/>
              </a:rPr>
              <a:t>2. </a:t>
            </a:r>
            <a:r>
              <a:rPr lang="ko-KR" altLang="en-US" sz="3200" b="1" kern="0" dirty="0" smtClean="0">
                <a:solidFill>
                  <a:schemeClr val="bg1"/>
                </a:solidFill>
                <a:latin typeface="+mn-ea"/>
                <a:cs typeface="+mj-cs"/>
              </a:rPr>
              <a:t>도시재생 관련 이론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altLang="ko-KR" sz="2000" dirty="0" smtClean="0"/>
          </a:p>
          <a:p>
            <a:pPr>
              <a:buNone/>
            </a:pPr>
            <a:endParaRPr lang="en-US" altLang="ko-KR" sz="2000" dirty="0" smtClean="0"/>
          </a:p>
          <a:p>
            <a:pPr>
              <a:buNone/>
            </a:pPr>
            <a:r>
              <a:rPr lang="en-US" altLang="ko-KR" sz="2000" dirty="0" smtClean="0"/>
              <a:t>-</a:t>
            </a:r>
            <a:r>
              <a:rPr lang="ko-KR" altLang="en-US" sz="2000" dirty="0" smtClean="0"/>
              <a:t>    첫째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도시 내 화물교통수단</a:t>
            </a:r>
            <a:r>
              <a:rPr lang="en-US" altLang="ko-KR" sz="2000" dirty="0" smtClean="0"/>
              <a:t>(</a:t>
            </a:r>
            <a:r>
              <a:rPr lang="en-US" altLang="ko-KR" sz="2000" dirty="0" err="1" smtClean="0"/>
              <a:t>intracity</a:t>
            </a:r>
            <a:r>
              <a:rPr lang="en-US" altLang="ko-KR" sz="2000" dirty="0" smtClean="0"/>
              <a:t> truck)</a:t>
            </a:r>
            <a:r>
              <a:rPr lang="ko-KR" altLang="en-US" sz="2000" dirty="0" smtClean="0"/>
              <a:t>의 발달을 들 수 있음</a:t>
            </a:r>
            <a:r>
              <a:rPr lang="en-US" altLang="ko-KR" sz="2000" dirty="0" smtClean="0"/>
              <a:t>. </a:t>
            </a:r>
            <a:r>
              <a:rPr lang="ko-KR" altLang="en-US" sz="2000" dirty="0" smtClean="0"/>
              <a:t>일반적으로 교외로 갈수록 도심으로의 수송비는 증가하나 임금과 지대는 감소하는 경향이 있음</a:t>
            </a:r>
            <a:r>
              <a:rPr lang="en-US" altLang="ko-KR" sz="2000" dirty="0" smtClean="0"/>
              <a:t>. </a:t>
            </a:r>
            <a:r>
              <a:rPr lang="ko-KR" altLang="en-US" sz="2000" dirty="0" smtClean="0"/>
              <a:t>트럭과 같은 도시 내 화물교통수단이 발달함에 따라 공장이 교외로 이전하더라도 수송비는 약간 증가하는 반면 임금과 지대는 많이 감소하게 되어 도시 내 화물교통수단의 발달에 따라 공업의 교외화가 촉진되었음 </a:t>
            </a:r>
          </a:p>
          <a:p>
            <a:pPr>
              <a:buNone/>
            </a:pPr>
            <a:r>
              <a:rPr lang="en-US" altLang="ko-KR" sz="2000" dirty="0" smtClean="0"/>
              <a:t>-    </a:t>
            </a:r>
            <a:r>
              <a:rPr lang="ko-KR" altLang="en-US" sz="2000" dirty="0" smtClean="0"/>
              <a:t>둘째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또 다른 요인은 도시 간 화물교통수단</a:t>
            </a:r>
            <a:r>
              <a:rPr lang="en-US" altLang="ko-KR" sz="2000" dirty="0" smtClean="0"/>
              <a:t>(intercity truck)</a:t>
            </a:r>
            <a:r>
              <a:rPr lang="ko-KR" altLang="en-US" sz="2000" dirty="0" smtClean="0"/>
              <a:t>의 발달임</a:t>
            </a:r>
            <a:r>
              <a:rPr lang="en-US" altLang="ko-KR" sz="2000" dirty="0" smtClean="0"/>
              <a:t>. 1960</a:t>
            </a:r>
            <a:r>
              <a:rPr lang="ko-KR" altLang="en-US" sz="2000" dirty="0" smtClean="0"/>
              <a:t>년대 들어 트럭은 기차에 대응할 수 있는 유력한 지역 간 화물교통수단으로 자리하게 되었고 트럭의 이동을 원활하게 하기 위하여 고속도로가 건설되기 시작하였음</a:t>
            </a:r>
            <a:r>
              <a:rPr lang="en-US" altLang="ko-KR" sz="2000" dirty="0" smtClean="0"/>
              <a:t>. </a:t>
            </a:r>
            <a:r>
              <a:rPr lang="ko-KR" altLang="en-US" sz="2000" dirty="0" smtClean="0"/>
              <a:t>이와 같은 고속도로의 건설로 도시 간 접근성이 좋은 중심도시 외곽에 트럭터미널이 설치되고 이 인근 지역으로 공장이 이전하게 되었으며 특히 도시고속순환도로의 건설로 공업의 교외화가 급속히 촉진되게 되었음 </a:t>
            </a:r>
          </a:p>
          <a:p>
            <a:endParaRPr lang="ko-KR" altLang="en-US" sz="2000" dirty="0"/>
          </a:p>
        </p:txBody>
      </p:sp>
      <p:sp>
        <p:nvSpPr>
          <p:cNvPr id="4" name="제목 5"/>
          <p:cNvSpPr txBox="1">
            <a:spLocks/>
          </p:cNvSpPr>
          <p:nvPr/>
        </p:nvSpPr>
        <p:spPr bwMode="auto">
          <a:xfrm>
            <a:off x="0" y="71413"/>
            <a:ext cx="9144000" cy="76519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defTabSz="957263" latinLnBrk="1">
              <a:defRPr/>
            </a:pPr>
            <a:r>
              <a:rPr lang="en-US" altLang="ko-KR" sz="3200" b="1" kern="0" dirty="0" smtClean="0">
                <a:solidFill>
                  <a:schemeClr val="bg1"/>
                </a:solidFill>
                <a:latin typeface="+mn-ea"/>
                <a:cs typeface="+mj-cs"/>
              </a:rPr>
              <a:t>2. </a:t>
            </a:r>
            <a:r>
              <a:rPr lang="ko-KR" altLang="en-US" sz="3200" b="1" kern="0" dirty="0" smtClean="0">
                <a:solidFill>
                  <a:schemeClr val="bg1"/>
                </a:solidFill>
                <a:latin typeface="+mn-ea"/>
                <a:cs typeface="+mj-cs"/>
              </a:rPr>
              <a:t>도시재생 관련 이론</a:t>
            </a: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468560" y="992922"/>
            <a:ext cx="693330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바탕"/>
                <a:ea typeface="굴림" pitchFamily="50" charset="-127"/>
              </a:rPr>
              <a:t> </a:t>
            </a:r>
            <a:r>
              <a:rPr kumimoji="1" lang="ko-KR" altLang="ko-K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Y견고딕" pitchFamily="18" charset="-127"/>
                <a:ea typeface="HY견고딕" pitchFamily="18" charset="-127"/>
              </a:rPr>
              <a:t> </a:t>
            </a:r>
            <a:endParaRPr kumimoji="1" lang="ko-KR" altLang="ko-K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Y견고딕" pitchFamily="18" charset="-127"/>
              <a:ea typeface="HY견고딕" pitchFamily="18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Y견고딕" pitchFamily="18" charset="-127"/>
                <a:ea typeface="HY견고딕" pitchFamily="18" charset="-127"/>
              </a:rPr>
              <a:t>이들을 토대로 할 때 공업의 교외화의 원인은 다음과 같음 </a:t>
            </a:r>
            <a:r>
              <a:rPr kumimoji="1" lang="en-US" altLang="ko-K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Y견고딕" pitchFamily="18" charset="-127"/>
                <a:ea typeface="HY견고딕" pitchFamily="18" charset="-127"/>
              </a:rPr>
              <a:t> </a:t>
            </a:r>
            <a:endParaRPr kumimoji="1" lang="ko-K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ko-KR" sz="2000" dirty="0" smtClean="0"/>
              <a:t>-   </a:t>
            </a:r>
            <a:r>
              <a:rPr lang="ko-KR" altLang="en-US" sz="2000" dirty="0" smtClean="0"/>
              <a:t>셋째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자동차의 발달로 많은 사람들이 차량을 소유하게 되고 어디든지 쉽게 접근이 가능하게 되었음</a:t>
            </a:r>
            <a:r>
              <a:rPr lang="en-US" altLang="ko-KR" sz="2000" dirty="0" smtClean="0"/>
              <a:t>. </a:t>
            </a:r>
            <a:r>
              <a:rPr lang="ko-KR" altLang="en-US" sz="2000" dirty="0" smtClean="0"/>
              <a:t>따라서 공업이 교외에 입지한다 하더라도 종업원들은 보다 쉽게 직장에 접근하는 것이 가능해졌음 </a:t>
            </a:r>
            <a:endParaRPr lang="en-US" altLang="ko-KR" sz="2000" dirty="0" smtClean="0"/>
          </a:p>
          <a:p>
            <a:pPr>
              <a:buNone/>
            </a:pPr>
            <a:r>
              <a:rPr lang="en-US" altLang="ko-KR" sz="2000" dirty="0" smtClean="0"/>
              <a:t>-    </a:t>
            </a:r>
            <a:r>
              <a:rPr lang="ko-KR" altLang="en-US" sz="2000" dirty="0" smtClean="0"/>
              <a:t>넷째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산업의 재구조화에 따른 생산체제의 변화가 공업의 교외화를 촉진시킨 또 다른 요인임</a:t>
            </a:r>
            <a:r>
              <a:rPr lang="en-US" altLang="ko-KR" sz="2000" dirty="0" smtClean="0"/>
              <a:t>. </a:t>
            </a:r>
            <a:r>
              <a:rPr lang="ko-KR" altLang="en-US" sz="2000" dirty="0" smtClean="0"/>
              <a:t>제품은 일련의 일관된 생산체제하에서 연속적인 공정과정을 거쳐 생산되게 되었으므로 공장건물이 과거의 다층구조에서 넓은 단층구조로 변하게 되었음</a:t>
            </a:r>
            <a:r>
              <a:rPr lang="en-US" altLang="ko-KR" sz="2000" dirty="0" smtClean="0"/>
              <a:t>. </a:t>
            </a:r>
            <a:r>
              <a:rPr lang="ko-KR" altLang="en-US" sz="2000" dirty="0" smtClean="0"/>
              <a:t>따라서 공장의 형태도 다층에서 많은 부지면적이 소요되는 단층으로 변화하게 되고 공장용지를 손쉽게 취득할 수 있는 교외로 공업의 이전이 촉진되게 되었음</a:t>
            </a:r>
          </a:p>
          <a:p>
            <a:pPr>
              <a:buNone/>
            </a:pPr>
            <a:r>
              <a:rPr lang="en-US" altLang="ko-KR" sz="2000" dirty="0" smtClean="0"/>
              <a:t>-    </a:t>
            </a:r>
            <a:r>
              <a:rPr lang="ko-KR" altLang="en-US" sz="2000" dirty="0" smtClean="0"/>
              <a:t>다섯째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공항의 건설임</a:t>
            </a:r>
            <a:r>
              <a:rPr lang="en-US" altLang="ko-KR" sz="2000" dirty="0" smtClean="0"/>
              <a:t>. </a:t>
            </a:r>
            <a:r>
              <a:rPr lang="ko-KR" altLang="en-US" sz="2000" dirty="0" smtClean="0"/>
              <a:t>비행기를 이용하여 수송할 화물이 증가하게 되었고 이와 같은 상품을 생산하는 기업은 교외의 공항인근지역으로 이동함으로써 교외화가 촉진되게 되었음 </a:t>
            </a:r>
          </a:p>
          <a:p>
            <a:endParaRPr lang="ko-KR" altLang="en-US" sz="2000" dirty="0"/>
          </a:p>
        </p:txBody>
      </p:sp>
      <p:sp>
        <p:nvSpPr>
          <p:cNvPr id="4" name="제목 5"/>
          <p:cNvSpPr txBox="1">
            <a:spLocks/>
          </p:cNvSpPr>
          <p:nvPr/>
        </p:nvSpPr>
        <p:spPr bwMode="auto">
          <a:xfrm>
            <a:off x="0" y="71413"/>
            <a:ext cx="9144000" cy="76519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defTabSz="957263" latinLnBrk="1">
              <a:defRPr/>
            </a:pPr>
            <a:r>
              <a:rPr lang="en-US" altLang="ko-KR" sz="3200" b="1" kern="0" dirty="0" smtClean="0">
                <a:solidFill>
                  <a:schemeClr val="bg1"/>
                </a:solidFill>
                <a:latin typeface="+mn-ea"/>
                <a:cs typeface="+mj-cs"/>
              </a:rPr>
              <a:t>2. </a:t>
            </a:r>
            <a:r>
              <a:rPr lang="ko-KR" altLang="en-US" sz="3200" b="1" kern="0" dirty="0" smtClean="0">
                <a:solidFill>
                  <a:schemeClr val="bg1"/>
                </a:solidFill>
                <a:latin typeface="+mn-ea"/>
                <a:cs typeface="+mj-cs"/>
              </a:rPr>
              <a:t>도시재생 관련 이론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28596" y="1340768"/>
            <a:ext cx="8229600" cy="4392488"/>
          </a:xfrm>
        </p:spPr>
        <p:txBody>
          <a:bodyPr/>
          <a:lstStyle/>
          <a:p>
            <a:pPr>
              <a:buFontTx/>
              <a:buChar char="-"/>
            </a:pPr>
            <a:endParaRPr lang="en-US" altLang="ko-KR" sz="2000" dirty="0" smtClean="0"/>
          </a:p>
          <a:p>
            <a:pPr>
              <a:buFontTx/>
              <a:buChar char="-"/>
            </a:pPr>
            <a:r>
              <a:rPr lang="ko-KR" altLang="en-US" sz="2000" dirty="0" smtClean="0"/>
              <a:t>교외화가 </a:t>
            </a:r>
            <a:r>
              <a:rPr lang="ko-KR" altLang="en-US" sz="2000" dirty="0"/>
              <a:t>진행된 것은 인구와 공장뿐만 아니라 쇼핑몰이나 쇼핑센터</a:t>
            </a:r>
            <a:r>
              <a:rPr lang="en-US" altLang="ko-KR" sz="2000" dirty="0"/>
              <a:t>, </a:t>
            </a:r>
            <a:r>
              <a:rPr lang="ko-KR" altLang="en-US" sz="2000" dirty="0"/>
              <a:t>그리고 백화점과 같은 각종의 소매업소도 교외화가 촉진되었음</a:t>
            </a:r>
            <a:r>
              <a:rPr lang="en-US" altLang="ko-KR" sz="2000" dirty="0"/>
              <a:t>. </a:t>
            </a:r>
            <a:r>
              <a:rPr lang="ko-KR" altLang="en-US" sz="2000" dirty="0"/>
              <a:t>소매업의 교외화가 촉진된 이유로는 먼저 소비자들의 교외이동을 들 수 있음</a:t>
            </a:r>
            <a:r>
              <a:rPr lang="en-US" altLang="ko-KR" sz="2000" dirty="0"/>
              <a:t>. </a:t>
            </a:r>
            <a:r>
              <a:rPr lang="ko-KR" altLang="en-US" sz="2000" dirty="0"/>
              <a:t>앞에서 언급한 바와 같이 중산층이상의 구매력이 있는 소비자들이 교외로 이동함에 따라 자연적으로 소매업체들이 이들을 따라 교외로 이동하게 된 것임</a:t>
            </a:r>
            <a:r>
              <a:rPr lang="en-US" altLang="ko-KR" sz="2000" dirty="0"/>
              <a:t>. </a:t>
            </a:r>
            <a:r>
              <a:rPr lang="ko-KR" altLang="en-US" sz="2000" dirty="0"/>
              <a:t>특히 넓은 광역적 </a:t>
            </a:r>
            <a:r>
              <a:rPr lang="ko-KR" altLang="en-US" sz="2000" dirty="0" err="1"/>
              <a:t>시장권을</a:t>
            </a:r>
            <a:r>
              <a:rPr lang="ko-KR" altLang="en-US" sz="2000" dirty="0"/>
              <a:t> 필요로 하지 않고 </a:t>
            </a:r>
            <a:r>
              <a:rPr lang="ko-KR" altLang="en-US" sz="2000" dirty="0" err="1"/>
              <a:t>시장권이</a:t>
            </a:r>
            <a:r>
              <a:rPr lang="ko-KR" altLang="en-US" sz="2000" dirty="0"/>
              <a:t> 적은 소매업의 경우는 교외화가 매우 활발하게 추진되었음</a:t>
            </a:r>
          </a:p>
          <a:p>
            <a:pPr>
              <a:buFontTx/>
              <a:buChar char="-"/>
            </a:pPr>
            <a:r>
              <a:rPr lang="ko-KR" altLang="en-US" sz="2000" dirty="0" smtClean="0"/>
              <a:t>둘째</a:t>
            </a:r>
            <a:r>
              <a:rPr lang="en-US" altLang="ko-KR" sz="2000" dirty="0"/>
              <a:t>, </a:t>
            </a:r>
            <a:r>
              <a:rPr lang="ko-KR" altLang="en-US" sz="2000" dirty="0"/>
              <a:t>자동차 교통의 발달을 들 수 </a:t>
            </a:r>
            <a:r>
              <a:rPr lang="ko-KR" altLang="en-US" sz="2000" dirty="0" smtClean="0"/>
              <a:t>있음</a:t>
            </a:r>
            <a:r>
              <a:rPr lang="en-US" altLang="ko-KR" sz="2000" dirty="0" smtClean="0"/>
              <a:t>. </a:t>
            </a:r>
            <a:r>
              <a:rPr lang="ko-KR" altLang="en-US" sz="2000" dirty="0"/>
              <a:t>자동차의 발달로 소비자들이 교외로 쉽게 접근이 가능하게 되었음</a:t>
            </a:r>
            <a:r>
              <a:rPr lang="en-US" altLang="ko-KR" sz="2000" dirty="0"/>
              <a:t>. </a:t>
            </a:r>
            <a:r>
              <a:rPr lang="ko-KR" altLang="en-US" sz="2000" dirty="0"/>
              <a:t>따라서 대규모의 주차장을 갖춘 대형 쇼핑몰과 쇼핑센터</a:t>
            </a:r>
            <a:r>
              <a:rPr lang="en-US" altLang="ko-KR" sz="2000" dirty="0"/>
              <a:t>, </a:t>
            </a:r>
            <a:r>
              <a:rPr lang="ko-KR" altLang="en-US" sz="2000" dirty="0"/>
              <a:t>그리고 대형 할인점들이 교외에 입지하게 되었음</a:t>
            </a:r>
            <a:r>
              <a:rPr lang="en-US" altLang="ko-KR" sz="2000" dirty="0"/>
              <a:t>. </a:t>
            </a:r>
          </a:p>
          <a:p>
            <a:pPr>
              <a:buFontTx/>
              <a:buChar char="-"/>
            </a:pPr>
            <a:r>
              <a:rPr lang="ko-KR" altLang="en-US" sz="2000" dirty="0"/>
              <a:t>셋째</a:t>
            </a:r>
            <a:r>
              <a:rPr lang="en-US" altLang="ko-KR" sz="2000" dirty="0"/>
              <a:t>, </a:t>
            </a:r>
            <a:r>
              <a:rPr lang="ko-KR" altLang="en-US" sz="2000" dirty="0"/>
              <a:t>교외지역 인구의 급속한 증가 때문임</a:t>
            </a:r>
            <a:r>
              <a:rPr lang="en-US" altLang="ko-KR" sz="2000" dirty="0"/>
              <a:t>. </a:t>
            </a:r>
            <a:r>
              <a:rPr lang="ko-KR" altLang="en-US" sz="2000" dirty="0"/>
              <a:t>인구가 교외에 거주함에 따라 자연히 교외의 인구증가율도 높아지게 되고 이것이 소매업체의 교외이전을 촉진하는 계기가 되었음</a:t>
            </a:r>
            <a:r>
              <a:rPr lang="en-US" altLang="ko-KR" sz="2000" dirty="0"/>
              <a:t>.</a:t>
            </a:r>
            <a:endParaRPr lang="ko-KR" altLang="en-US" sz="2000" dirty="0"/>
          </a:p>
          <a:p>
            <a:pPr>
              <a:buFontTx/>
              <a:buChar char="-"/>
            </a:pPr>
            <a:endParaRPr lang="ko-KR" altLang="en-US" sz="2000" dirty="0" smtClean="0"/>
          </a:p>
          <a:p>
            <a:pPr>
              <a:buNone/>
            </a:pPr>
            <a:endParaRPr lang="ko-KR" altLang="en-US" sz="2000" dirty="0" smtClean="0"/>
          </a:p>
        </p:txBody>
      </p:sp>
      <p:sp>
        <p:nvSpPr>
          <p:cNvPr id="7" name="제목 5"/>
          <p:cNvSpPr txBox="1">
            <a:spLocks/>
          </p:cNvSpPr>
          <p:nvPr/>
        </p:nvSpPr>
        <p:spPr bwMode="auto">
          <a:xfrm>
            <a:off x="0" y="71413"/>
            <a:ext cx="9144000" cy="76519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defTabSz="957263" latinLnBrk="1">
              <a:defRPr/>
            </a:pPr>
            <a:r>
              <a:rPr lang="en-US" altLang="ko-KR" sz="3200" b="1" kern="0" dirty="0" smtClean="0">
                <a:solidFill>
                  <a:schemeClr val="bg1"/>
                </a:solidFill>
                <a:latin typeface="+mn-ea"/>
                <a:cs typeface="+mj-cs"/>
              </a:rPr>
              <a:t>2. </a:t>
            </a:r>
            <a:r>
              <a:rPr lang="ko-KR" altLang="en-US" sz="3200" b="1" kern="0" dirty="0" smtClean="0">
                <a:solidFill>
                  <a:schemeClr val="bg1"/>
                </a:solidFill>
                <a:latin typeface="+mn-ea"/>
                <a:cs typeface="+mj-cs"/>
              </a:rPr>
              <a:t>도시재생 관련 이론</a:t>
            </a:r>
          </a:p>
        </p:txBody>
      </p:sp>
      <p:sp>
        <p:nvSpPr>
          <p:cNvPr id="6" name="내용 개체 틀 2"/>
          <p:cNvSpPr txBox="1">
            <a:spLocks/>
          </p:cNvSpPr>
          <p:nvPr/>
        </p:nvSpPr>
        <p:spPr>
          <a:xfrm>
            <a:off x="418332" y="1124744"/>
            <a:ext cx="8229600" cy="324036"/>
          </a:xfrm>
          <a:prstGeom prst="rect">
            <a:avLst/>
          </a:prstGeom>
          <a:noFill/>
        </p:spPr>
        <p:txBody>
          <a:bodyPr/>
          <a:lstStyle>
            <a:lvl1pPr marL="358775" indent="-358775" algn="l" defTabSz="957263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Font typeface="Verdana" pitchFamily="34" charset="0"/>
              <a:buChar char="□"/>
              <a:defRPr sz="2400" b="1" baseline="0">
                <a:solidFill>
                  <a:schemeClr val="tx1"/>
                </a:solidFill>
                <a:latin typeface="+mn-lt"/>
                <a:ea typeface="HY견고딕" pitchFamily="18" charset="-127"/>
                <a:cs typeface="+mn-cs"/>
              </a:defRPr>
            </a:lvl1pPr>
            <a:lvl2pPr marL="777875" indent="-298450" algn="l" defTabSz="957263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l"/>
              <a:defRPr sz="1800" baseline="0">
                <a:solidFill>
                  <a:schemeClr val="tx1"/>
                </a:solidFill>
                <a:latin typeface="+mj-lt"/>
                <a:ea typeface="HY견고딕" pitchFamily="18" charset="-127"/>
              </a:defRPr>
            </a:lvl2pPr>
            <a:lvl3pPr marL="1196975" indent="-239713" algn="l" defTabSz="957263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Font typeface="Wingdings" pitchFamily="2" charset="2"/>
              <a:buChar char="§"/>
              <a:defRPr sz="1800" baseline="0">
                <a:solidFill>
                  <a:schemeClr val="tx1"/>
                </a:solidFill>
                <a:latin typeface="+mj-lt"/>
                <a:ea typeface="HY견고딕" pitchFamily="18" charset="-127"/>
              </a:defRPr>
            </a:lvl3pPr>
            <a:lvl4pPr marL="1676400" indent="-239713" algn="l" defTabSz="957263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 baseline="0">
                <a:solidFill>
                  <a:schemeClr val="tx1"/>
                </a:solidFill>
                <a:latin typeface="+mj-lt"/>
                <a:ea typeface="HY견고딕" pitchFamily="18" charset="-127"/>
              </a:defRPr>
            </a:lvl4pPr>
            <a:lvl5pPr marL="2154238" indent="-238125" algn="l" defTabSz="957263" rtl="0" eaLnBrk="1" fontAlgn="base" latinLnBrk="1" hangingPunct="1">
              <a:spcBef>
                <a:spcPct val="20000"/>
              </a:spcBef>
              <a:spcAft>
                <a:spcPct val="0"/>
              </a:spcAft>
              <a:buSzPct val="200000"/>
              <a:buFont typeface="Arial" pitchFamily="34" charset="0"/>
              <a:buChar char="­"/>
              <a:defRPr sz="1800" baseline="0">
                <a:solidFill>
                  <a:schemeClr val="tx1"/>
                </a:solidFill>
                <a:latin typeface="+mj-lt"/>
                <a:ea typeface="HY견고딕" pitchFamily="18" charset="-127"/>
              </a:defRPr>
            </a:lvl5pPr>
            <a:lvl6pPr marL="2611438" indent="-238125" algn="l" defTabSz="957263" rtl="0" eaLnBrk="1" fontAlgn="base" latinLnBrk="1" hangingPunct="1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j-lt"/>
              </a:defRPr>
            </a:lvl6pPr>
            <a:lvl7pPr marL="3068638" indent="-238125" algn="l" defTabSz="957263" rtl="0" eaLnBrk="1" fontAlgn="base" latinLnBrk="1" hangingPunct="1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j-lt"/>
              </a:defRPr>
            </a:lvl7pPr>
            <a:lvl8pPr marL="3525838" indent="-238125" algn="l" defTabSz="957263" rtl="0" eaLnBrk="1" fontAlgn="base" latinLnBrk="1" hangingPunct="1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j-lt"/>
              </a:defRPr>
            </a:lvl8pPr>
            <a:lvl9pPr marL="3983038" indent="-238125" algn="l" defTabSz="957263" rtl="0" eaLnBrk="1" fontAlgn="base" latinLnBrk="1" hangingPunct="1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j-lt"/>
              </a:defRPr>
            </a:lvl9pPr>
          </a:lstStyle>
          <a:p>
            <a:r>
              <a:rPr lang="ko-KR" altLang="en-US" dirty="0" smtClean="0"/>
              <a:t>유통업의 교외화</a:t>
            </a:r>
            <a:endParaRPr lang="en-US" altLang="ko-KR" dirty="0" smtClean="0"/>
          </a:p>
          <a:p>
            <a:pPr>
              <a:buFont typeface="Verdana" pitchFamily="34" charset="0"/>
              <a:buNone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2566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28596" y="2204864"/>
            <a:ext cx="8229600" cy="4392488"/>
          </a:xfrm>
        </p:spPr>
        <p:txBody>
          <a:bodyPr/>
          <a:lstStyle/>
          <a:p>
            <a:pPr>
              <a:buFontTx/>
              <a:buChar char="-"/>
            </a:pPr>
            <a:r>
              <a:rPr lang="ko-KR" altLang="en-US" sz="2000" dirty="0" smtClean="0"/>
              <a:t>사무기능도 </a:t>
            </a:r>
            <a:r>
              <a:rPr lang="ko-KR" altLang="en-US" sz="2000" dirty="0"/>
              <a:t>교외에 이전하게 되었는데 그 원인은 산업과 인구의 교외화와 정보통신기술의 발달을 들 수 있음</a:t>
            </a:r>
            <a:r>
              <a:rPr lang="en-US" altLang="ko-KR" sz="2000" dirty="0"/>
              <a:t>. </a:t>
            </a:r>
            <a:r>
              <a:rPr lang="ko-KR" altLang="en-US" sz="2000" dirty="0"/>
              <a:t>먼저 사무기능의 교외이전에 가장 큰 영향을 미친 요인은 산업의 교외이전이라 할 수 있음</a:t>
            </a:r>
            <a:r>
              <a:rPr lang="en-US" altLang="ko-KR" sz="2000" dirty="0"/>
              <a:t>. </a:t>
            </a:r>
            <a:r>
              <a:rPr lang="ko-KR" altLang="en-US" sz="2000" dirty="0"/>
              <a:t>사무기능 가운데는 생산자 서비스처럼 </a:t>
            </a:r>
            <a:r>
              <a:rPr lang="ko-KR" altLang="en-US" sz="2000" dirty="0" err="1"/>
              <a:t>산업할동을</a:t>
            </a:r>
            <a:r>
              <a:rPr lang="ko-KR" altLang="en-US" sz="2000" dirty="0"/>
              <a:t> 지원하는 기능들이 많이 있음</a:t>
            </a:r>
            <a:r>
              <a:rPr lang="en-US" altLang="ko-KR" sz="2000" dirty="0"/>
              <a:t>. </a:t>
            </a:r>
            <a:r>
              <a:rPr lang="ko-KR" altLang="en-US" sz="2000" dirty="0"/>
              <a:t>따라서 산업이 교외로 이전함에 따라 사무기능도 동시에 이전하는 경우가 많이 발생하게 되었음</a:t>
            </a:r>
            <a:r>
              <a:rPr lang="en-US" altLang="ko-KR" sz="2000" dirty="0" smtClean="0"/>
              <a:t>.</a:t>
            </a:r>
          </a:p>
          <a:p>
            <a:pPr>
              <a:buFontTx/>
              <a:buChar char="-"/>
            </a:pPr>
            <a:r>
              <a:rPr lang="ko-KR" altLang="en-US" sz="2000" dirty="0" smtClean="0"/>
              <a:t>그리고 </a:t>
            </a:r>
            <a:r>
              <a:rPr lang="ko-KR" altLang="en-US" sz="2000" dirty="0"/>
              <a:t>인구가 교외로 이동함에 따라 사무기능에 종사할 고급인력을 보다 용이하게 고용할 수 있는 교외지역이 사무기능의 입지를 촉진하게 되었음</a:t>
            </a:r>
            <a:r>
              <a:rPr lang="en-US" altLang="ko-KR" sz="2000" dirty="0"/>
              <a:t>. </a:t>
            </a:r>
            <a:r>
              <a:rPr lang="ko-KR" altLang="en-US" sz="2000" dirty="0"/>
              <a:t>또한 전자우편</a:t>
            </a:r>
            <a:r>
              <a:rPr lang="en-US" altLang="ko-KR" sz="2000" dirty="0"/>
              <a:t>(e-mail)</a:t>
            </a:r>
            <a:r>
              <a:rPr lang="ko-KR" altLang="en-US" sz="2000" dirty="0"/>
              <a:t>이나 화상회의와 같은 정보통신기술이 발달함에 따라 많은 사무기능들이 중심도시에 입지할 필요가 없어졌고 교외이전이 가속화되게 </a:t>
            </a:r>
            <a:r>
              <a:rPr lang="ko-KR" altLang="en-US" sz="2000" dirty="0" smtClean="0"/>
              <a:t>되었음</a:t>
            </a:r>
            <a:endParaRPr lang="ko-KR" altLang="en-US" sz="2000" dirty="0"/>
          </a:p>
        </p:txBody>
      </p:sp>
      <p:sp>
        <p:nvSpPr>
          <p:cNvPr id="7" name="제목 5"/>
          <p:cNvSpPr txBox="1">
            <a:spLocks/>
          </p:cNvSpPr>
          <p:nvPr/>
        </p:nvSpPr>
        <p:spPr bwMode="auto">
          <a:xfrm>
            <a:off x="0" y="71413"/>
            <a:ext cx="9144000" cy="76519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defTabSz="957263" latinLnBrk="1">
              <a:defRPr/>
            </a:pPr>
            <a:r>
              <a:rPr lang="en-US" altLang="ko-KR" sz="3200" b="1" kern="0" dirty="0" smtClean="0">
                <a:solidFill>
                  <a:schemeClr val="bg1"/>
                </a:solidFill>
                <a:latin typeface="+mn-ea"/>
                <a:cs typeface="+mj-cs"/>
              </a:rPr>
              <a:t>2. </a:t>
            </a:r>
            <a:r>
              <a:rPr lang="ko-KR" altLang="en-US" sz="3200" b="1" kern="0" dirty="0" smtClean="0">
                <a:solidFill>
                  <a:schemeClr val="bg1"/>
                </a:solidFill>
                <a:latin typeface="+mn-ea"/>
                <a:cs typeface="+mj-cs"/>
              </a:rPr>
              <a:t>도시재생 관련 이론</a:t>
            </a:r>
          </a:p>
        </p:txBody>
      </p:sp>
      <p:sp>
        <p:nvSpPr>
          <p:cNvPr id="6" name="내용 개체 틀 2"/>
          <p:cNvSpPr txBox="1">
            <a:spLocks/>
          </p:cNvSpPr>
          <p:nvPr/>
        </p:nvSpPr>
        <p:spPr>
          <a:xfrm>
            <a:off x="418332" y="1412776"/>
            <a:ext cx="8229600" cy="324036"/>
          </a:xfrm>
          <a:prstGeom prst="rect">
            <a:avLst/>
          </a:prstGeom>
          <a:noFill/>
        </p:spPr>
        <p:txBody>
          <a:bodyPr/>
          <a:lstStyle>
            <a:lvl1pPr marL="358775" indent="-358775" algn="l" defTabSz="957263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Font typeface="Verdana" pitchFamily="34" charset="0"/>
              <a:buChar char="□"/>
              <a:defRPr sz="2400" b="1" baseline="0">
                <a:solidFill>
                  <a:schemeClr val="tx1"/>
                </a:solidFill>
                <a:latin typeface="+mn-lt"/>
                <a:ea typeface="HY견고딕" pitchFamily="18" charset="-127"/>
                <a:cs typeface="+mn-cs"/>
              </a:defRPr>
            </a:lvl1pPr>
            <a:lvl2pPr marL="777875" indent="-298450" algn="l" defTabSz="957263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l"/>
              <a:defRPr sz="1800" baseline="0">
                <a:solidFill>
                  <a:schemeClr val="tx1"/>
                </a:solidFill>
                <a:latin typeface="+mj-lt"/>
                <a:ea typeface="HY견고딕" pitchFamily="18" charset="-127"/>
              </a:defRPr>
            </a:lvl2pPr>
            <a:lvl3pPr marL="1196975" indent="-239713" algn="l" defTabSz="957263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Font typeface="Wingdings" pitchFamily="2" charset="2"/>
              <a:buChar char="§"/>
              <a:defRPr sz="1800" baseline="0">
                <a:solidFill>
                  <a:schemeClr val="tx1"/>
                </a:solidFill>
                <a:latin typeface="+mj-lt"/>
                <a:ea typeface="HY견고딕" pitchFamily="18" charset="-127"/>
              </a:defRPr>
            </a:lvl3pPr>
            <a:lvl4pPr marL="1676400" indent="-239713" algn="l" defTabSz="957263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 baseline="0">
                <a:solidFill>
                  <a:schemeClr val="tx1"/>
                </a:solidFill>
                <a:latin typeface="+mj-lt"/>
                <a:ea typeface="HY견고딕" pitchFamily="18" charset="-127"/>
              </a:defRPr>
            </a:lvl4pPr>
            <a:lvl5pPr marL="2154238" indent="-238125" algn="l" defTabSz="957263" rtl="0" eaLnBrk="1" fontAlgn="base" latinLnBrk="1" hangingPunct="1">
              <a:spcBef>
                <a:spcPct val="20000"/>
              </a:spcBef>
              <a:spcAft>
                <a:spcPct val="0"/>
              </a:spcAft>
              <a:buSzPct val="200000"/>
              <a:buFont typeface="Arial" pitchFamily="34" charset="0"/>
              <a:buChar char="­"/>
              <a:defRPr sz="1800" baseline="0">
                <a:solidFill>
                  <a:schemeClr val="tx1"/>
                </a:solidFill>
                <a:latin typeface="+mj-lt"/>
                <a:ea typeface="HY견고딕" pitchFamily="18" charset="-127"/>
              </a:defRPr>
            </a:lvl5pPr>
            <a:lvl6pPr marL="2611438" indent="-238125" algn="l" defTabSz="957263" rtl="0" eaLnBrk="1" fontAlgn="base" latinLnBrk="1" hangingPunct="1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j-lt"/>
              </a:defRPr>
            </a:lvl6pPr>
            <a:lvl7pPr marL="3068638" indent="-238125" algn="l" defTabSz="957263" rtl="0" eaLnBrk="1" fontAlgn="base" latinLnBrk="1" hangingPunct="1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j-lt"/>
              </a:defRPr>
            </a:lvl7pPr>
            <a:lvl8pPr marL="3525838" indent="-238125" algn="l" defTabSz="957263" rtl="0" eaLnBrk="1" fontAlgn="base" latinLnBrk="1" hangingPunct="1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j-lt"/>
              </a:defRPr>
            </a:lvl8pPr>
            <a:lvl9pPr marL="3983038" indent="-238125" algn="l" defTabSz="957263" rtl="0" eaLnBrk="1" fontAlgn="base" latinLnBrk="1" hangingPunct="1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j-lt"/>
              </a:defRPr>
            </a:lvl9pPr>
          </a:lstStyle>
          <a:p>
            <a:r>
              <a:rPr lang="ko-KR" altLang="en-US" dirty="0" smtClean="0"/>
              <a:t>사무기능의 교외화</a:t>
            </a:r>
            <a:endParaRPr lang="en-US" altLang="ko-KR" dirty="0" smtClean="0"/>
          </a:p>
          <a:p>
            <a:pPr>
              <a:buFont typeface="Verdana" pitchFamily="34" charset="0"/>
              <a:buNone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6378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28596" y="2204864"/>
            <a:ext cx="8229600" cy="4392488"/>
          </a:xfrm>
        </p:spPr>
        <p:txBody>
          <a:bodyPr/>
          <a:lstStyle/>
          <a:p>
            <a:pPr>
              <a:buFontTx/>
              <a:buChar char="-"/>
            </a:pPr>
            <a:r>
              <a:rPr lang="ko-KR" altLang="en-US" sz="2000" dirty="0" smtClean="0"/>
              <a:t>첫째는 </a:t>
            </a:r>
            <a:r>
              <a:rPr lang="ko-KR" altLang="en-US" sz="2000" dirty="0"/>
              <a:t>중심도시의 쇠퇴를 들 수 있음</a:t>
            </a:r>
            <a:r>
              <a:rPr lang="en-US" altLang="ko-KR" sz="2000" dirty="0"/>
              <a:t>. </a:t>
            </a:r>
            <a:r>
              <a:rPr lang="ko-KR" altLang="en-US" sz="2000" dirty="0"/>
              <a:t>중심도시의 고소득계층 인구와 좋은 산업이 교외로 이전함에 따라 중심도시는 급격한 쇠퇴를 겪게 되었음</a:t>
            </a:r>
            <a:r>
              <a:rPr lang="en-US" altLang="ko-KR" sz="2000" dirty="0"/>
              <a:t>. </a:t>
            </a:r>
            <a:r>
              <a:rPr lang="ko-KR" altLang="en-US" sz="2000" dirty="0"/>
              <a:t>따라서 중심도시에 있던 주택과 공장 그리고 상업시설들은 낡거나 빈 채로 버려지는 현상까지 발생하여 여러 가지 사회문제가 야기되고 있는 실정임</a:t>
            </a:r>
            <a:r>
              <a:rPr lang="en-US" altLang="ko-KR" sz="2000" dirty="0"/>
              <a:t>.</a:t>
            </a:r>
            <a:endParaRPr lang="ko-KR" altLang="en-US" sz="2000" dirty="0"/>
          </a:p>
          <a:p>
            <a:pPr>
              <a:buFontTx/>
              <a:buChar char="-"/>
            </a:pPr>
            <a:r>
              <a:rPr lang="ko-KR" altLang="en-US" sz="2000" dirty="0" smtClean="0"/>
              <a:t>둘째는 </a:t>
            </a:r>
            <a:r>
              <a:rPr lang="ko-KR" altLang="en-US" sz="2000" dirty="0"/>
              <a:t>교통혼잡의 확산을 들 수 있음</a:t>
            </a:r>
            <a:r>
              <a:rPr lang="en-US" altLang="ko-KR" sz="2000" dirty="0"/>
              <a:t>. </a:t>
            </a:r>
            <a:r>
              <a:rPr lang="ko-KR" altLang="en-US" sz="2000" dirty="0"/>
              <a:t>교외로부터 중심도시로의 통근이 확대됨에 따라 출퇴근 시간에 도로교통의 혼잡이 극심해질 뿐만 아니라 혼잡이 공간적으로 확대되는 결과가 야기되었음</a:t>
            </a:r>
            <a:r>
              <a:rPr lang="en-US" altLang="ko-KR" sz="2000" dirty="0" smtClean="0"/>
              <a:t>.</a:t>
            </a:r>
          </a:p>
          <a:p>
            <a:pPr>
              <a:buFontTx/>
              <a:buChar char="-"/>
            </a:pPr>
            <a:r>
              <a:rPr lang="ko-KR" altLang="en-US" sz="2000" dirty="0" smtClean="0"/>
              <a:t>셋째는 </a:t>
            </a:r>
            <a:r>
              <a:rPr lang="ko-KR" altLang="en-US" sz="2000" dirty="0"/>
              <a:t>에너지의 소비증가임</a:t>
            </a:r>
            <a:r>
              <a:rPr lang="en-US" altLang="ko-KR" sz="2000" dirty="0"/>
              <a:t>. </a:t>
            </a:r>
            <a:r>
              <a:rPr lang="ko-KR" altLang="en-US" sz="2000" dirty="0"/>
              <a:t>통근거리의 증가는 필연적으로 에너지의 소비를 증가시키고 이는 다시 환경을 악화시키는 요인이 되었음</a:t>
            </a:r>
            <a:r>
              <a:rPr lang="en-US" altLang="ko-KR" sz="2000" dirty="0"/>
              <a:t>.</a:t>
            </a:r>
            <a:endParaRPr lang="ko-KR" altLang="en-US" sz="2000" dirty="0"/>
          </a:p>
          <a:p>
            <a:pPr marL="0" indent="0">
              <a:buNone/>
            </a:pPr>
            <a:endParaRPr lang="en-US" altLang="ko-KR" sz="2000" dirty="0" smtClean="0"/>
          </a:p>
        </p:txBody>
      </p:sp>
      <p:sp>
        <p:nvSpPr>
          <p:cNvPr id="7" name="제목 5"/>
          <p:cNvSpPr txBox="1">
            <a:spLocks/>
          </p:cNvSpPr>
          <p:nvPr/>
        </p:nvSpPr>
        <p:spPr bwMode="auto">
          <a:xfrm>
            <a:off x="0" y="71413"/>
            <a:ext cx="9144000" cy="76519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defTabSz="957263" latinLnBrk="1">
              <a:defRPr/>
            </a:pPr>
            <a:r>
              <a:rPr lang="en-US" altLang="ko-KR" sz="3200" b="1" kern="0" dirty="0" smtClean="0">
                <a:solidFill>
                  <a:schemeClr val="bg1"/>
                </a:solidFill>
                <a:latin typeface="+mn-ea"/>
                <a:cs typeface="+mj-cs"/>
              </a:rPr>
              <a:t>2. </a:t>
            </a:r>
            <a:r>
              <a:rPr lang="ko-KR" altLang="en-US" sz="3200" b="1" kern="0" dirty="0" smtClean="0">
                <a:solidFill>
                  <a:schemeClr val="bg1"/>
                </a:solidFill>
                <a:latin typeface="+mn-ea"/>
                <a:cs typeface="+mj-cs"/>
              </a:rPr>
              <a:t>도시재생 관련 이론</a:t>
            </a:r>
          </a:p>
        </p:txBody>
      </p:sp>
      <p:sp>
        <p:nvSpPr>
          <p:cNvPr id="6" name="내용 개체 틀 2"/>
          <p:cNvSpPr txBox="1">
            <a:spLocks/>
          </p:cNvSpPr>
          <p:nvPr/>
        </p:nvSpPr>
        <p:spPr>
          <a:xfrm>
            <a:off x="418332" y="1412776"/>
            <a:ext cx="8229600" cy="324036"/>
          </a:xfrm>
          <a:prstGeom prst="rect">
            <a:avLst/>
          </a:prstGeom>
          <a:noFill/>
        </p:spPr>
        <p:txBody>
          <a:bodyPr/>
          <a:lstStyle>
            <a:lvl1pPr marL="358775" indent="-358775" algn="l" defTabSz="957263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Font typeface="Verdana" pitchFamily="34" charset="0"/>
              <a:buChar char="□"/>
              <a:defRPr sz="2400" b="1" baseline="0">
                <a:solidFill>
                  <a:schemeClr val="tx1"/>
                </a:solidFill>
                <a:latin typeface="+mn-lt"/>
                <a:ea typeface="HY견고딕" pitchFamily="18" charset="-127"/>
                <a:cs typeface="+mn-cs"/>
              </a:defRPr>
            </a:lvl1pPr>
            <a:lvl2pPr marL="777875" indent="-298450" algn="l" defTabSz="957263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l"/>
              <a:defRPr sz="1800" baseline="0">
                <a:solidFill>
                  <a:schemeClr val="tx1"/>
                </a:solidFill>
                <a:latin typeface="+mj-lt"/>
                <a:ea typeface="HY견고딕" pitchFamily="18" charset="-127"/>
              </a:defRPr>
            </a:lvl2pPr>
            <a:lvl3pPr marL="1196975" indent="-239713" algn="l" defTabSz="957263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Font typeface="Wingdings" pitchFamily="2" charset="2"/>
              <a:buChar char="§"/>
              <a:defRPr sz="1800" baseline="0">
                <a:solidFill>
                  <a:schemeClr val="tx1"/>
                </a:solidFill>
                <a:latin typeface="+mj-lt"/>
                <a:ea typeface="HY견고딕" pitchFamily="18" charset="-127"/>
              </a:defRPr>
            </a:lvl3pPr>
            <a:lvl4pPr marL="1676400" indent="-239713" algn="l" defTabSz="957263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 baseline="0">
                <a:solidFill>
                  <a:schemeClr val="tx1"/>
                </a:solidFill>
                <a:latin typeface="+mj-lt"/>
                <a:ea typeface="HY견고딕" pitchFamily="18" charset="-127"/>
              </a:defRPr>
            </a:lvl4pPr>
            <a:lvl5pPr marL="2154238" indent="-238125" algn="l" defTabSz="957263" rtl="0" eaLnBrk="1" fontAlgn="base" latinLnBrk="1" hangingPunct="1">
              <a:spcBef>
                <a:spcPct val="20000"/>
              </a:spcBef>
              <a:spcAft>
                <a:spcPct val="0"/>
              </a:spcAft>
              <a:buSzPct val="200000"/>
              <a:buFont typeface="Arial" pitchFamily="34" charset="0"/>
              <a:buChar char="­"/>
              <a:defRPr sz="1800" baseline="0">
                <a:solidFill>
                  <a:schemeClr val="tx1"/>
                </a:solidFill>
                <a:latin typeface="+mj-lt"/>
                <a:ea typeface="HY견고딕" pitchFamily="18" charset="-127"/>
              </a:defRPr>
            </a:lvl5pPr>
            <a:lvl6pPr marL="2611438" indent="-238125" algn="l" defTabSz="957263" rtl="0" eaLnBrk="1" fontAlgn="base" latinLnBrk="1" hangingPunct="1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j-lt"/>
              </a:defRPr>
            </a:lvl6pPr>
            <a:lvl7pPr marL="3068638" indent="-238125" algn="l" defTabSz="957263" rtl="0" eaLnBrk="1" fontAlgn="base" latinLnBrk="1" hangingPunct="1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j-lt"/>
              </a:defRPr>
            </a:lvl7pPr>
            <a:lvl8pPr marL="3525838" indent="-238125" algn="l" defTabSz="957263" rtl="0" eaLnBrk="1" fontAlgn="base" latinLnBrk="1" hangingPunct="1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j-lt"/>
              </a:defRPr>
            </a:lvl8pPr>
            <a:lvl9pPr marL="3983038" indent="-238125" algn="l" defTabSz="957263" rtl="0" eaLnBrk="1" fontAlgn="base" latinLnBrk="1" hangingPunct="1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j-lt"/>
              </a:defRPr>
            </a:lvl9pPr>
          </a:lstStyle>
          <a:p>
            <a:r>
              <a:rPr lang="ko-KR" altLang="en-US" dirty="0" smtClean="0"/>
              <a:t>교외화의 결과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2175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Rectangle 160"/>
          <p:cNvSpPr>
            <a:spLocks noChangeArrowheads="1"/>
          </p:cNvSpPr>
          <p:nvPr/>
        </p:nvSpPr>
        <p:spPr bwMode="auto">
          <a:xfrm>
            <a:off x="766160" y="1700808"/>
            <a:ext cx="8053990" cy="3024336"/>
          </a:xfrm>
          <a:prstGeom prst="rect">
            <a:avLst/>
          </a:prstGeom>
          <a:ln>
            <a:solidFill>
              <a:srgbClr val="DDDDDD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anchor="t">
            <a:noAutofit/>
            <a:flatTx/>
          </a:bodyPr>
          <a:lstStyle/>
          <a:p>
            <a:pPr marL="72000" indent="-72000" algn="just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ko-KR" altLang="en-US" sz="1500" dirty="0" smtClean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 동태적 도시성장이론 </a:t>
            </a:r>
            <a:r>
              <a:rPr lang="en-US" altLang="ko-KR" sz="1500" dirty="0" smtClean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1500" dirty="0" smtClean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발전의 필연적 과정</a:t>
            </a:r>
            <a:endParaRPr lang="en-US" altLang="ko-KR" sz="1500" dirty="0" smtClean="0">
              <a:solidFill>
                <a:schemeClr val="tx1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innerShdw blurRad="114300">
                  <a:prstClr val="black"/>
                </a:innerShdw>
              </a:effectLst>
              <a:latin typeface="HY헤드라인M" pitchFamily="18" charset="-127"/>
              <a:ea typeface="HY헤드라인M" pitchFamily="18" charset="-127"/>
            </a:endParaRPr>
          </a:p>
          <a:p>
            <a:pPr marL="72000" indent="-72000" algn="just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ko-KR" sz="1500" dirty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500" dirty="0" err="1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교외화이론</a:t>
            </a:r>
            <a:r>
              <a:rPr lang="ko-KR" altLang="en-US" sz="1500" dirty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1500" dirty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1500" dirty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도시의 외곽 </a:t>
            </a:r>
            <a:r>
              <a:rPr lang="ko-KR" altLang="en-US" sz="1500" dirty="0" smtClean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발전</a:t>
            </a:r>
            <a:r>
              <a:rPr lang="en-US" altLang="ko-KR" sz="1500" dirty="0" smtClean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500" dirty="0" smtClean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주거환경의 악화</a:t>
            </a:r>
            <a:r>
              <a:rPr lang="en-US" altLang="ko-KR" sz="1500" dirty="0" smtClean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500" dirty="0" smtClean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산업이전 </a:t>
            </a:r>
            <a:r>
              <a:rPr lang="ko-KR" altLang="en-US" sz="1500" dirty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등에 </a:t>
            </a:r>
            <a:r>
              <a:rPr lang="ko-KR" altLang="en-US" sz="1500" dirty="0" smtClean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따른 원도심의 </a:t>
            </a:r>
            <a:r>
              <a:rPr lang="ko-KR" altLang="en-US" sz="1500" dirty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쇠퇴 </a:t>
            </a:r>
            <a:endParaRPr lang="en-US" altLang="ko-KR" sz="1500" dirty="0">
              <a:solidFill>
                <a:schemeClr val="tx1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innerShdw blurRad="114300">
                  <a:prstClr val="black"/>
                </a:innerShdw>
              </a:effectLst>
              <a:latin typeface="HY헤드라인M" pitchFamily="18" charset="-127"/>
              <a:ea typeface="HY헤드라인M" pitchFamily="18" charset="-127"/>
            </a:endParaRPr>
          </a:p>
          <a:p>
            <a:pPr marL="72000" indent="-72000" algn="just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ko-KR" sz="1500" dirty="0" smtClean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500" dirty="0" smtClean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물리적 환경 이론 </a:t>
            </a:r>
            <a:r>
              <a:rPr lang="en-US" altLang="ko-KR" sz="1500" dirty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1500" dirty="0" smtClean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 도심의 물리적 환경의 </a:t>
            </a:r>
            <a:r>
              <a:rPr lang="ko-KR" altLang="en-US" sz="1500" dirty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노후화</a:t>
            </a:r>
            <a:endParaRPr lang="en-US" altLang="ko-KR" sz="1500" dirty="0" smtClean="0">
              <a:solidFill>
                <a:schemeClr val="tx1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innerShdw blurRad="114300">
                  <a:prstClr val="black"/>
                </a:innerShdw>
              </a:effectLst>
              <a:latin typeface="HY헤드라인M" pitchFamily="18" charset="-127"/>
              <a:ea typeface="HY헤드라인M" pitchFamily="18" charset="-127"/>
            </a:endParaRPr>
          </a:p>
          <a:p>
            <a:pPr marL="72000" indent="-72000" algn="just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ko-KR" sz="1500" dirty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500" dirty="0" err="1" smtClean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탈산업화</a:t>
            </a:r>
            <a:r>
              <a:rPr lang="ko-KR" altLang="en-US" sz="1500" dirty="0" smtClean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 이론 </a:t>
            </a:r>
            <a:r>
              <a:rPr lang="en-US" altLang="ko-KR" sz="1500" dirty="0" smtClean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1500" dirty="0" smtClean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산업구조의 </a:t>
            </a:r>
            <a:r>
              <a:rPr lang="ko-KR" altLang="en-US" sz="1500" dirty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변화</a:t>
            </a:r>
            <a:r>
              <a:rPr lang="en-US" altLang="ko-KR" sz="1500" dirty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500" dirty="0" err="1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탈산업화에</a:t>
            </a:r>
            <a:r>
              <a:rPr lang="ko-KR" altLang="en-US" sz="1500" dirty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 의한 전반적인 도시쇠퇴    </a:t>
            </a:r>
            <a:endParaRPr lang="en-US" altLang="ko-KR" sz="1500" dirty="0">
              <a:solidFill>
                <a:schemeClr val="tx1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innerShdw blurRad="114300">
                  <a:prstClr val="black"/>
                </a:innerShdw>
              </a:effectLst>
              <a:latin typeface="HY헤드라인M" pitchFamily="18" charset="-127"/>
              <a:ea typeface="HY헤드라인M" pitchFamily="18" charset="-127"/>
            </a:endParaRPr>
          </a:p>
          <a:p>
            <a:pPr marL="72000" indent="-72000" algn="just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ko-KR" altLang="en-US" sz="1500" dirty="0" smtClean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 인구구조 변화이론 </a:t>
            </a:r>
            <a:r>
              <a:rPr lang="en-US" altLang="ko-KR" sz="1500" dirty="0" smtClean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1500" dirty="0" smtClean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인구감소 및</a:t>
            </a:r>
            <a:r>
              <a:rPr lang="en-US" altLang="ko-KR" sz="1500" dirty="0" smtClean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500" dirty="0" err="1" smtClean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노령화이론</a:t>
            </a:r>
            <a:endParaRPr lang="en-US" altLang="ko-KR" sz="1500" dirty="0">
              <a:solidFill>
                <a:schemeClr val="tx1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innerShdw blurRad="114300">
                  <a:prstClr val="black"/>
                </a:innerShdw>
              </a:effectLst>
              <a:latin typeface="HY헤드라인M" pitchFamily="18" charset="-127"/>
              <a:ea typeface="HY헤드라인M" pitchFamily="18" charset="-127"/>
            </a:endParaRPr>
          </a:p>
          <a:p>
            <a:pPr marL="72000" indent="-72000" algn="just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ko-KR" altLang="en-US" sz="1500" dirty="0" smtClean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 규모경제 이론 </a:t>
            </a:r>
            <a:r>
              <a:rPr lang="en-US" altLang="ko-KR" sz="1500" dirty="0" smtClean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1500" dirty="0" smtClean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대도시 </a:t>
            </a:r>
            <a:r>
              <a:rPr lang="ko-KR" altLang="en-US" sz="1500" dirty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및 수도권으로의  </a:t>
            </a:r>
            <a:r>
              <a:rPr lang="ko-KR" altLang="en-US" sz="1500" dirty="0" smtClean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인구집중에 따른 지방도시 인구유출</a:t>
            </a:r>
            <a:endParaRPr lang="ko-KR" altLang="en-US" sz="1500" dirty="0">
              <a:solidFill>
                <a:schemeClr val="tx1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innerShdw blurRad="114300">
                  <a:prstClr val="black"/>
                </a:inn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2" name="제목 5"/>
          <p:cNvSpPr txBox="1">
            <a:spLocks/>
          </p:cNvSpPr>
          <p:nvPr/>
        </p:nvSpPr>
        <p:spPr bwMode="auto">
          <a:xfrm>
            <a:off x="0" y="71413"/>
            <a:ext cx="9144000" cy="76519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defTabSz="957263" latinLnBrk="1">
              <a:defRPr/>
            </a:pPr>
            <a:r>
              <a:rPr lang="ko-KR" altLang="en-US" sz="2400" kern="0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도시재생의 배경</a:t>
            </a:r>
            <a:endParaRPr lang="ko-KR" altLang="en-US" sz="2400" kern="0" dirty="0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467544" y="980728"/>
            <a:ext cx="21627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dirty="0" smtClean="0"/>
              <a:t>1)  </a:t>
            </a:r>
            <a:r>
              <a:rPr lang="ko-KR" altLang="en-US" sz="2000" dirty="0" smtClean="0"/>
              <a:t>도시쇠퇴이론 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72016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392488"/>
          </a:xfrm>
        </p:spPr>
        <p:txBody>
          <a:bodyPr/>
          <a:lstStyle/>
          <a:p>
            <a:pPr>
              <a:buFontTx/>
              <a:buChar char="-"/>
            </a:pPr>
            <a:r>
              <a:rPr lang="ko-KR" altLang="en-US" sz="2000" dirty="0" smtClean="0"/>
              <a:t>넷째는</a:t>
            </a:r>
            <a:r>
              <a:rPr lang="en-US" altLang="ko-KR" sz="2000" dirty="0"/>
              <a:t>, </a:t>
            </a:r>
            <a:r>
              <a:rPr lang="ko-KR" altLang="en-US" sz="2000" dirty="0"/>
              <a:t>사회계층의 분리가 심해지고 격차도 심화되는 결과가 야기됨</a:t>
            </a:r>
            <a:r>
              <a:rPr lang="en-US" altLang="ko-KR" sz="2000" dirty="0"/>
              <a:t>. </a:t>
            </a:r>
            <a:r>
              <a:rPr lang="ko-KR" altLang="en-US" sz="2000" dirty="0"/>
              <a:t>교외화에 따라 교외도시에는 고소득계층이</a:t>
            </a:r>
            <a:r>
              <a:rPr lang="en-US" altLang="ko-KR" sz="2000" dirty="0"/>
              <a:t>, </a:t>
            </a:r>
            <a:r>
              <a:rPr lang="ko-KR" altLang="en-US" sz="2000" dirty="0"/>
              <a:t>중심도시에는 저소득계층의 주민들이 거주함에 따라 중심도시는 경제적인 어려움을 겪게 되고 주민들에게 교육</a:t>
            </a:r>
            <a:r>
              <a:rPr lang="en-US" altLang="ko-KR" sz="2000" dirty="0"/>
              <a:t>, </a:t>
            </a:r>
            <a:r>
              <a:rPr lang="ko-KR" altLang="en-US" sz="2000" dirty="0"/>
              <a:t>의료</a:t>
            </a:r>
            <a:r>
              <a:rPr lang="en-US" altLang="ko-KR" sz="2000" dirty="0"/>
              <a:t>, </a:t>
            </a:r>
            <a:r>
              <a:rPr lang="ko-KR" altLang="en-US" sz="2000" dirty="0"/>
              <a:t>고용 등과 같은 도시서비스를 충분히 공급할 수 없게 됨</a:t>
            </a:r>
            <a:r>
              <a:rPr lang="en-US" altLang="ko-KR" sz="2000" dirty="0"/>
              <a:t>. </a:t>
            </a:r>
            <a:r>
              <a:rPr lang="ko-KR" altLang="en-US" sz="2000" dirty="0"/>
              <a:t>반면 교외지역은 재정수입이 확대되어 주민들에게 보다 양질의 도시서비스를 공급할 수 있기 때문에 결과적으로 계층간의 격차가 증가 될 수밖에 </a:t>
            </a:r>
            <a:r>
              <a:rPr lang="ko-KR" altLang="en-US" sz="2000" dirty="0" smtClean="0"/>
              <a:t>없음</a:t>
            </a:r>
            <a:endParaRPr lang="en-US" altLang="ko-KR" sz="2000" dirty="0" smtClean="0"/>
          </a:p>
        </p:txBody>
      </p:sp>
      <p:sp>
        <p:nvSpPr>
          <p:cNvPr id="7" name="제목 5"/>
          <p:cNvSpPr txBox="1">
            <a:spLocks/>
          </p:cNvSpPr>
          <p:nvPr/>
        </p:nvSpPr>
        <p:spPr bwMode="auto">
          <a:xfrm>
            <a:off x="0" y="71413"/>
            <a:ext cx="9144000" cy="76519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defTabSz="957263" latinLnBrk="1">
              <a:defRPr/>
            </a:pPr>
            <a:r>
              <a:rPr lang="en-US" altLang="ko-KR" sz="3200" b="1" kern="0" dirty="0" smtClean="0">
                <a:solidFill>
                  <a:schemeClr val="bg1"/>
                </a:solidFill>
                <a:latin typeface="+mn-ea"/>
                <a:cs typeface="+mj-cs"/>
              </a:rPr>
              <a:t>2. </a:t>
            </a:r>
            <a:r>
              <a:rPr lang="ko-KR" altLang="en-US" sz="3200" b="1" kern="0" dirty="0" smtClean="0">
                <a:solidFill>
                  <a:schemeClr val="bg1"/>
                </a:solidFill>
                <a:latin typeface="+mn-ea"/>
                <a:cs typeface="+mj-cs"/>
              </a:rPr>
              <a:t>도시재생 관련 이론</a:t>
            </a:r>
          </a:p>
        </p:txBody>
      </p:sp>
    </p:spTree>
    <p:extLst>
      <p:ext uri="{BB962C8B-B14F-4D97-AF65-F5344CB8AC3E}">
        <p14:creationId xmlns:p14="http://schemas.microsoft.com/office/powerpoint/2010/main" val="210320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46856" y="1412776"/>
            <a:ext cx="8229600" cy="4392488"/>
          </a:xfrm>
        </p:spPr>
        <p:txBody>
          <a:bodyPr/>
          <a:lstStyle/>
          <a:p>
            <a:pPr>
              <a:buFontTx/>
              <a:buChar char="-"/>
            </a:pPr>
            <a:r>
              <a:rPr lang="ko-KR" altLang="en-US" sz="2000" dirty="0" smtClean="0"/>
              <a:t>주택은 </a:t>
            </a:r>
            <a:r>
              <a:rPr lang="ko-KR" altLang="en-US" sz="2000" dirty="0"/>
              <a:t>건축한 후 시간이 지남에 따라 점점 노후화 되기 때문에 주거서비스의 질과 양이 저하되게 </a:t>
            </a:r>
            <a:r>
              <a:rPr lang="ko-KR" altLang="en-US" sz="2000" dirty="0" smtClean="0"/>
              <a:t>마련임</a:t>
            </a:r>
            <a:r>
              <a:rPr lang="en-US" altLang="ko-KR" sz="2000" dirty="0" smtClean="0"/>
              <a:t>. </a:t>
            </a:r>
            <a:r>
              <a:rPr lang="ko-KR" altLang="en-US" sz="2000" dirty="0"/>
              <a:t>따라서 그 주택에 거주하던 가구는 더 나은 주택으로 이주하고 대신 소득수준이 더 낮은 가구가 새로 이주해 오는 현상이 나타나게 </a:t>
            </a:r>
            <a:r>
              <a:rPr lang="ko-KR" altLang="en-US" sz="2000" dirty="0" smtClean="0"/>
              <a:t>되는데 이와 </a:t>
            </a:r>
            <a:r>
              <a:rPr lang="ko-KR" altLang="en-US" sz="2000" dirty="0"/>
              <a:t>같은 현상을 하향적 여과과정</a:t>
            </a:r>
            <a:r>
              <a:rPr lang="en-US" altLang="ko-KR" sz="2000" dirty="0"/>
              <a:t>(filter-down process) </a:t>
            </a:r>
            <a:r>
              <a:rPr lang="ko-KR" altLang="en-US" sz="2000" dirty="0"/>
              <a:t>또는 주택시장의 </a:t>
            </a:r>
            <a:r>
              <a:rPr lang="ko-KR" altLang="en-US" sz="2000" dirty="0" smtClean="0"/>
              <a:t>순환과정이라 함</a:t>
            </a:r>
            <a:r>
              <a:rPr lang="en-US" altLang="ko-KR" sz="2000" dirty="0" smtClean="0"/>
              <a:t>. </a:t>
            </a:r>
            <a:r>
              <a:rPr lang="ko-KR" altLang="en-US" sz="2000" dirty="0" smtClean="0"/>
              <a:t>주택이 더 노후화 되면 재생 또는 재개발이 추진됨</a:t>
            </a:r>
            <a:r>
              <a:rPr lang="en-US" altLang="ko-KR" sz="2000" dirty="0" smtClean="0"/>
              <a:t>.</a:t>
            </a:r>
            <a:endParaRPr lang="ko-KR" altLang="en-US" sz="2000" dirty="0"/>
          </a:p>
          <a:p>
            <a:pPr marL="0" indent="0">
              <a:buNone/>
            </a:pPr>
            <a:endParaRPr lang="en-US" altLang="ko-KR" sz="2000" dirty="0" smtClean="0"/>
          </a:p>
        </p:txBody>
      </p:sp>
      <p:sp>
        <p:nvSpPr>
          <p:cNvPr id="7" name="제목 5"/>
          <p:cNvSpPr txBox="1">
            <a:spLocks/>
          </p:cNvSpPr>
          <p:nvPr/>
        </p:nvSpPr>
        <p:spPr bwMode="auto">
          <a:xfrm>
            <a:off x="0" y="71413"/>
            <a:ext cx="9144000" cy="76519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defTabSz="957263" latinLnBrk="1">
              <a:defRPr/>
            </a:pPr>
            <a:r>
              <a:rPr lang="en-US" altLang="ko-KR" sz="3200" b="1" kern="0" dirty="0" smtClean="0">
                <a:solidFill>
                  <a:schemeClr val="bg1"/>
                </a:solidFill>
                <a:latin typeface="+mn-ea"/>
                <a:cs typeface="+mj-cs"/>
              </a:rPr>
              <a:t>2. </a:t>
            </a:r>
            <a:r>
              <a:rPr lang="ko-KR" altLang="en-US" sz="3200" b="1" kern="0" dirty="0" smtClean="0">
                <a:solidFill>
                  <a:schemeClr val="bg1"/>
                </a:solidFill>
                <a:latin typeface="+mn-ea"/>
                <a:cs typeface="+mj-cs"/>
              </a:rPr>
              <a:t>도시재생 관련 이론</a:t>
            </a:r>
          </a:p>
        </p:txBody>
      </p:sp>
      <p:sp>
        <p:nvSpPr>
          <p:cNvPr id="8" name="제목 4"/>
          <p:cNvSpPr txBox="1">
            <a:spLocks noGrp="1"/>
          </p:cNvSpPr>
          <p:nvPr>
            <p:ph type="title"/>
          </p:nvPr>
        </p:nvSpPr>
        <p:spPr>
          <a:xfrm>
            <a:off x="395536" y="951111"/>
            <a:ext cx="7392988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altLang="ko-KR" sz="2400" dirty="0" smtClean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dirty="0" smtClean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주택여과이론</a:t>
            </a:r>
            <a:r>
              <a:rPr lang="en-US" altLang="ko-KR" sz="2400" dirty="0" smtClean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(Housing Filtering Theory) : Lowry</a:t>
            </a:r>
            <a:endParaRPr kumimoji="0" lang="ko-KR" altLang="en-US" sz="2400" b="1" dirty="0">
              <a:solidFill>
                <a:schemeClr val="accent6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innerShdw blurRad="114300">
                  <a:prstClr val="black"/>
                </a:inn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184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392488"/>
          </a:xfrm>
        </p:spPr>
        <p:txBody>
          <a:bodyPr/>
          <a:lstStyle/>
          <a:p>
            <a:pPr>
              <a:buFontTx/>
              <a:buChar char="-"/>
            </a:pPr>
            <a:r>
              <a:rPr lang="ko-KR" altLang="en-US" sz="2000" dirty="0" smtClean="0"/>
              <a:t>이러한 </a:t>
            </a:r>
            <a:r>
              <a:rPr lang="ko-KR" altLang="en-US" sz="2000" dirty="0"/>
              <a:t>순환과정은 미국 도시에 있어서 도심에 살던 중산층 이상의 가구들이 교외에 새로 건축되는 주택으로 이주하고 도심의 주거지역에는 저소득계층의 가구들이 밀집하거나 사람이 살지 않아 점차 쇠퇴해 가는 현상을 잘 나타내어 주고 </a:t>
            </a:r>
            <a:r>
              <a:rPr lang="ko-KR" altLang="en-US" sz="2000" dirty="0" smtClean="0"/>
              <a:t>있음</a:t>
            </a:r>
            <a:r>
              <a:rPr lang="en-US" altLang="ko-KR" sz="2000" dirty="0" smtClean="0"/>
              <a:t>. </a:t>
            </a:r>
            <a:r>
              <a:rPr lang="ko-KR" altLang="en-US" sz="2000" dirty="0"/>
              <a:t>이는 마치 형제가 많은 경우 형제간에 낡은 옷을 </a:t>
            </a:r>
            <a:r>
              <a:rPr lang="ko-KR" altLang="en-US" sz="2000" dirty="0" err="1"/>
              <a:t>대물림하여</a:t>
            </a:r>
            <a:r>
              <a:rPr lang="ko-KR" altLang="en-US" sz="2000" dirty="0"/>
              <a:t> 입는 것과 같은 </a:t>
            </a:r>
            <a:r>
              <a:rPr lang="ko-KR" altLang="en-US" sz="2000" dirty="0" smtClean="0"/>
              <a:t>현상임</a:t>
            </a:r>
            <a:r>
              <a:rPr lang="en-US" altLang="ko-KR" sz="2000" dirty="0" smtClean="0"/>
              <a:t>. </a:t>
            </a:r>
            <a:r>
              <a:rPr lang="ko-KR" altLang="en-US" sz="2000" b="0" dirty="0"/>
              <a:t>그러나 주택의 </a:t>
            </a:r>
            <a:r>
              <a:rPr lang="ko-KR" altLang="en-US" sz="2000" b="0" dirty="0" err="1" smtClean="0"/>
              <a:t>필터링</a:t>
            </a:r>
            <a:r>
              <a:rPr lang="ko-KR" altLang="en-US" sz="2000" b="0" dirty="0" smtClean="0"/>
              <a:t> </a:t>
            </a:r>
            <a:r>
              <a:rPr lang="ko-KR" altLang="en-US" sz="2000" dirty="0" smtClean="0"/>
              <a:t>진전속도는 </a:t>
            </a:r>
            <a:r>
              <a:rPr lang="ko-KR" altLang="en-US" sz="2000" dirty="0"/>
              <a:t>주택을 </a:t>
            </a:r>
            <a:r>
              <a:rPr lang="ko-KR" altLang="en-US" sz="2000" dirty="0" smtClean="0"/>
              <a:t>유지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관리하는 </a:t>
            </a:r>
            <a:r>
              <a:rPr lang="ko-KR" altLang="en-US" sz="2000" dirty="0"/>
              <a:t>주민들의 노력 정도에 의해서도 영향을 </a:t>
            </a:r>
            <a:r>
              <a:rPr lang="ko-KR" altLang="en-US" sz="2000" dirty="0" smtClean="0"/>
              <a:t>받음</a:t>
            </a:r>
            <a:r>
              <a:rPr lang="en-US" altLang="ko-KR" sz="2000" dirty="0" smtClean="0"/>
              <a:t>. </a:t>
            </a:r>
            <a:r>
              <a:rPr lang="ko-KR" altLang="en-US" sz="2000" dirty="0"/>
              <a:t>그러나 앞의 경우와는 반대로 </a:t>
            </a:r>
            <a:r>
              <a:rPr lang="ko-KR" altLang="en-US" sz="2000" dirty="0" smtClean="0"/>
              <a:t>주택이 노후화 됨에도 불구하고 </a:t>
            </a:r>
            <a:r>
              <a:rPr lang="ko-KR" altLang="en-US" sz="2000" dirty="0"/>
              <a:t>주택의 가격이 상승하거나 </a:t>
            </a:r>
            <a:r>
              <a:rPr lang="ko-KR" altLang="en-US" sz="2000" dirty="0" smtClean="0"/>
              <a:t>소득이 증가하는 </a:t>
            </a:r>
            <a:r>
              <a:rPr lang="ko-KR" altLang="en-US" sz="2000" dirty="0"/>
              <a:t>상향적 여과과정 </a:t>
            </a:r>
            <a:r>
              <a:rPr lang="en-US" altLang="ko-KR" sz="2000" dirty="0"/>
              <a:t>(filter-up process</a:t>
            </a:r>
            <a:r>
              <a:rPr lang="en-US" altLang="ko-KR" sz="2000" dirty="0" smtClean="0"/>
              <a:t>)</a:t>
            </a:r>
            <a:r>
              <a:rPr lang="ko-KR" altLang="en-US" sz="2000" dirty="0" smtClean="0"/>
              <a:t>이 발생하는 경우도 있음</a:t>
            </a:r>
            <a:r>
              <a:rPr lang="en-US" altLang="ko-KR" sz="2000" dirty="0" smtClean="0"/>
              <a:t>. </a:t>
            </a:r>
            <a:endParaRPr lang="ko-KR" altLang="en-US" sz="2000" dirty="0"/>
          </a:p>
          <a:p>
            <a:pPr>
              <a:buFontTx/>
              <a:buChar char="-"/>
            </a:pPr>
            <a:endParaRPr lang="en-US" altLang="ko-KR" sz="2000" dirty="0" smtClean="0"/>
          </a:p>
          <a:p>
            <a:pPr>
              <a:buFontTx/>
              <a:buChar char="-"/>
            </a:pPr>
            <a:endParaRPr lang="en-US" altLang="ko-KR" sz="2000" dirty="0"/>
          </a:p>
          <a:p>
            <a:pPr>
              <a:buFontTx/>
              <a:buChar char="-"/>
            </a:pPr>
            <a:endParaRPr lang="en-US" altLang="ko-KR" sz="2000" dirty="0" smtClean="0"/>
          </a:p>
          <a:p>
            <a:pPr>
              <a:buFontTx/>
              <a:buChar char="-"/>
            </a:pPr>
            <a:endParaRPr lang="en-US" altLang="ko-KR" sz="2000" dirty="0"/>
          </a:p>
        </p:txBody>
      </p:sp>
      <p:sp>
        <p:nvSpPr>
          <p:cNvPr id="7" name="제목 5"/>
          <p:cNvSpPr txBox="1">
            <a:spLocks/>
          </p:cNvSpPr>
          <p:nvPr/>
        </p:nvSpPr>
        <p:spPr bwMode="auto">
          <a:xfrm>
            <a:off x="0" y="71413"/>
            <a:ext cx="9144000" cy="76519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defTabSz="957263" latinLnBrk="1">
              <a:defRPr/>
            </a:pPr>
            <a:r>
              <a:rPr lang="en-US" altLang="ko-KR" sz="3200" b="1" kern="0" dirty="0" smtClean="0">
                <a:solidFill>
                  <a:schemeClr val="bg1"/>
                </a:solidFill>
                <a:latin typeface="+mn-ea"/>
                <a:cs typeface="+mj-cs"/>
              </a:rPr>
              <a:t>2. </a:t>
            </a:r>
            <a:r>
              <a:rPr lang="ko-KR" altLang="en-US" sz="3200" b="1" kern="0" dirty="0" smtClean="0">
                <a:solidFill>
                  <a:schemeClr val="bg1"/>
                </a:solidFill>
                <a:latin typeface="+mn-ea"/>
                <a:cs typeface="+mj-cs"/>
              </a:rPr>
              <a:t>도시재생 관련 이론</a:t>
            </a:r>
          </a:p>
        </p:txBody>
      </p:sp>
    </p:spTree>
    <p:extLst>
      <p:ext uri="{BB962C8B-B14F-4D97-AF65-F5344CB8AC3E}">
        <p14:creationId xmlns:p14="http://schemas.microsoft.com/office/powerpoint/2010/main" val="324045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28596" y="2132856"/>
            <a:ext cx="8229600" cy="4392488"/>
          </a:xfrm>
        </p:spPr>
        <p:txBody>
          <a:bodyPr/>
          <a:lstStyle/>
          <a:p>
            <a:pPr>
              <a:buFontTx/>
              <a:buChar char="-"/>
            </a:pPr>
            <a:r>
              <a:rPr lang="ko-KR" altLang="en-US" sz="2000" dirty="0" err="1" smtClean="0"/>
              <a:t>탈산업화는</a:t>
            </a:r>
            <a:r>
              <a:rPr lang="ko-KR" altLang="en-US" sz="2000" dirty="0" smtClean="0"/>
              <a:t> </a:t>
            </a:r>
            <a:r>
              <a:rPr lang="en-US" altLang="ko-KR" sz="2000" dirty="0"/>
              <a:t>Bell(1973)</a:t>
            </a:r>
            <a:r>
              <a:rPr lang="ko-KR" altLang="en-US" sz="2000" dirty="0"/>
              <a:t>이 그의 저서 ‘</a:t>
            </a:r>
            <a:r>
              <a:rPr lang="en-US" altLang="ko-KR" sz="2000" dirty="0"/>
              <a:t>The Coming of Post-Industrial Society’</a:t>
            </a:r>
            <a:r>
              <a:rPr lang="ko-KR" altLang="en-US" sz="2000" dirty="0"/>
              <a:t>에서 제시한 이론으로 경제가 선진화되면 제조업 부문의 고용이 정체되면서 정보기반</a:t>
            </a:r>
            <a:r>
              <a:rPr lang="en-US" altLang="ko-KR" sz="2000" dirty="0"/>
              <a:t>(information-led)</a:t>
            </a:r>
            <a:r>
              <a:rPr lang="ko-KR" altLang="en-US" sz="2000" dirty="0"/>
              <a:t>산업과 서비스 지향적</a:t>
            </a:r>
            <a:r>
              <a:rPr lang="en-US" altLang="ko-KR" sz="2000" dirty="0"/>
              <a:t>(service-oriented) </a:t>
            </a:r>
            <a:r>
              <a:rPr lang="ko-KR" altLang="en-US" sz="2000" dirty="0"/>
              <a:t>산업이 사회 성장의 동력이 되는 후기산업화 사회에 진입한다는 </a:t>
            </a:r>
            <a:r>
              <a:rPr lang="ko-KR" altLang="en-US" sz="2000" dirty="0" smtClean="0"/>
              <a:t>것임</a:t>
            </a:r>
            <a:r>
              <a:rPr lang="en-US" altLang="ko-KR" sz="2000" dirty="0" smtClean="0"/>
              <a:t>. </a:t>
            </a:r>
            <a:r>
              <a:rPr lang="ko-KR" altLang="en-US" sz="2000" dirty="0"/>
              <a:t>그가 이 이론을 제시한 이후 </a:t>
            </a:r>
            <a:r>
              <a:rPr lang="ko-KR" altLang="en-US" sz="2000" dirty="0" err="1"/>
              <a:t>탈산업화는</a:t>
            </a:r>
            <a:r>
              <a:rPr lang="ko-KR" altLang="en-US" sz="2000" dirty="0"/>
              <a:t> 각 국이 거쳐야 할 당연한 발전 단계인 것으로 여겨져 </a:t>
            </a:r>
            <a:r>
              <a:rPr lang="ko-KR" altLang="en-US" sz="2000" dirty="0" smtClean="0"/>
              <a:t>왔음</a:t>
            </a:r>
            <a:r>
              <a:rPr lang="en-US" altLang="ko-KR" sz="2000" dirty="0" smtClean="0"/>
              <a:t>(</a:t>
            </a:r>
            <a:r>
              <a:rPr lang="ko-KR" altLang="en-US" sz="2000" dirty="0"/>
              <a:t>서민재</a:t>
            </a:r>
            <a:r>
              <a:rPr lang="en-US" altLang="ko-KR" sz="2000" dirty="0"/>
              <a:t>, 2012).</a:t>
            </a:r>
            <a:endParaRPr lang="ko-KR" altLang="en-US" sz="2000" dirty="0"/>
          </a:p>
          <a:p>
            <a:pPr>
              <a:buFontTx/>
              <a:buChar char="-"/>
            </a:pPr>
            <a:r>
              <a:rPr lang="ko-KR" altLang="en-US" sz="2000" dirty="0" smtClean="0"/>
              <a:t>그의 </a:t>
            </a:r>
            <a:r>
              <a:rPr lang="ko-KR" altLang="en-US" sz="2000" dirty="0"/>
              <a:t>개념에 있어서 </a:t>
            </a:r>
            <a:r>
              <a:rPr lang="ko-KR" altLang="en-US" sz="2000" dirty="0" err="1"/>
              <a:t>탈산업화는</a:t>
            </a:r>
            <a:r>
              <a:rPr lang="ko-KR" altLang="en-US" sz="2000" dirty="0"/>
              <a:t> 공업화에 대응되는 </a:t>
            </a:r>
            <a:r>
              <a:rPr lang="ko-KR" altLang="en-US" sz="2000" dirty="0" smtClean="0"/>
              <a:t>개념임</a:t>
            </a:r>
            <a:r>
              <a:rPr lang="en-US" altLang="ko-KR" sz="2000" dirty="0" smtClean="0"/>
              <a:t>. </a:t>
            </a:r>
            <a:r>
              <a:rPr lang="ko-KR" altLang="en-US" sz="2000" dirty="0"/>
              <a:t>여기서 공업화는 </a:t>
            </a:r>
            <a:r>
              <a:rPr lang="en-US" altLang="ko-KR" sz="2000" dirty="0"/>
              <a:t>2</a:t>
            </a:r>
            <a:r>
              <a:rPr lang="ko-KR" altLang="en-US" sz="2000" dirty="0"/>
              <a:t>차 산업의 비중이 높으며</a:t>
            </a:r>
            <a:r>
              <a:rPr lang="en-US" altLang="ko-KR" sz="2000" dirty="0"/>
              <a:t>, </a:t>
            </a:r>
            <a:r>
              <a:rPr lang="ko-KR" altLang="en-US" sz="2000" dirty="0"/>
              <a:t>생산의 기계화와 </a:t>
            </a:r>
            <a:r>
              <a:rPr lang="ko-KR" altLang="en-US" sz="2000" dirty="0" err="1"/>
              <a:t>상품화율이</a:t>
            </a:r>
            <a:r>
              <a:rPr lang="ko-KR" altLang="en-US" sz="2000" dirty="0"/>
              <a:t> 높은 상태를 </a:t>
            </a:r>
            <a:r>
              <a:rPr lang="ko-KR" altLang="en-US" sz="2000" dirty="0" smtClean="0"/>
              <a:t>말함</a:t>
            </a:r>
            <a:r>
              <a:rPr lang="en-US" altLang="ko-KR" sz="2000" dirty="0" smtClean="0"/>
              <a:t>. </a:t>
            </a:r>
            <a:r>
              <a:rPr lang="ko-KR" altLang="en-US" sz="2000" dirty="0" err="1" smtClean="0"/>
              <a:t>산업화단계에서는</a:t>
            </a:r>
            <a:r>
              <a:rPr lang="ko-KR" altLang="en-US" sz="2000" dirty="0" smtClean="0"/>
              <a:t> 노동 </a:t>
            </a:r>
            <a:r>
              <a:rPr lang="ko-KR" altLang="en-US" sz="2000" dirty="0"/>
              <a:t>집약적인 경공업에서 자본 집약적인 중화학 공업으로의 공업 구조 변화가 나타나며</a:t>
            </a:r>
            <a:r>
              <a:rPr lang="en-US" altLang="ko-KR" sz="2000" dirty="0"/>
              <a:t>, </a:t>
            </a:r>
            <a:r>
              <a:rPr lang="ko-KR" altLang="en-US" sz="2000" dirty="0"/>
              <a:t>이 단계에서는 사회 기반 시설의 확충과 함께 도시화가 급속히 진행되어 도시와 농촌간의 불균형적 분포 및 소득 격차가 </a:t>
            </a:r>
            <a:r>
              <a:rPr lang="ko-KR" altLang="en-US" sz="2000" dirty="0" smtClean="0"/>
              <a:t>심화됨</a:t>
            </a:r>
            <a:r>
              <a:rPr lang="en-US" altLang="ko-KR" sz="2000" dirty="0" smtClean="0"/>
              <a:t>. </a:t>
            </a:r>
          </a:p>
          <a:p>
            <a:pPr>
              <a:buNone/>
            </a:pPr>
            <a:endParaRPr lang="ko-KR" altLang="en-US" sz="2000" dirty="0" smtClean="0"/>
          </a:p>
        </p:txBody>
      </p:sp>
      <p:sp>
        <p:nvSpPr>
          <p:cNvPr id="4" name="직사각형 3"/>
          <p:cNvSpPr/>
          <p:nvPr/>
        </p:nvSpPr>
        <p:spPr>
          <a:xfrm>
            <a:off x="467544" y="1532111"/>
            <a:ext cx="21996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/>
              <a:t>  </a:t>
            </a:r>
            <a:r>
              <a:rPr lang="ko-KR" altLang="en-US" sz="2000" dirty="0" err="1" smtClean="0">
                <a:latin typeface="HY견고딕" pitchFamily="18" charset="-127"/>
                <a:ea typeface="HY견고딕" pitchFamily="18" charset="-127"/>
              </a:rPr>
              <a:t>탈산업화의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 의의</a:t>
            </a:r>
            <a:endParaRPr lang="ko-KR" altLang="en-US" sz="20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23528" y="1532111"/>
            <a:ext cx="428322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/>
              <a:t>□</a:t>
            </a:r>
            <a:endParaRPr lang="ko-KR" altLang="en-US" dirty="0"/>
          </a:p>
        </p:txBody>
      </p:sp>
      <p:sp>
        <p:nvSpPr>
          <p:cNvPr id="7" name="제목 5"/>
          <p:cNvSpPr txBox="1">
            <a:spLocks/>
          </p:cNvSpPr>
          <p:nvPr/>
        </p:nvSpPr>
        <p:spPr bwMode="auto">
          <a:xfrm>
            <a:off x="0" y="71413"/>
            <a:ext cx="9144000" cy="76519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defTabSz="957263" latinLnBrk="1">
              <a:defRPr/>
            </a:pPr>
            <a:r>
              <a:rPr lang="en-US" altLang="ko-KR" sz="3200" b="1" kern="0" dirty="0" smtClean="0">
                <a:solidFill>
                  <a:schemeClr val="bg1"/>
                </a:solidFill>
                <a:latin typeface="+mn-ea"/>
                <a:cs typeface="+mj-cs"/>
              </a:rPr>
              <a:t>2. </a:t>
            </a:r>
            <a:r>
              <a:rPr lang="ko-KR" altLang="en-US" sz="3200" b="1" kern="0" dirty="0" smtClean="0">
                <a:solidFill>
                  <a:schemeClr val="bg1"/>
                </a:solidFill>
                <a:latin typeface="+mn-ea"/>
                <a:cs typeface="+mj-cs"/>
              </a:rPr>
              <a:t>도시재생 관련 이론</a:t>
            </a:r>
          </a:p>
        </p:txBody>
      </p:sp>
      <p:sp>
        <p:nvSpPr>
          <p:cNvPr id="8" name="제목 4"/>
          <p:cNvSpPr txBox="1">
            <a:spLocks noGrp="1"/>
          </p:cNvSpPr>
          <p:nvPr>
            <p:ph type="title"/>
          </p:nvPr>
        </p:nvSpPr>
        <p:spPr>
          <a:xfrm>
            <a:off x="395536" y="951111"/>
            <a:ext cx="7392988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altLang="ko-KR" sz="2400" dirty="0" smtClean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dirty="0" err="1" smtClean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탈산업화</a:t>
            </a:r>
            <a:r>
              <a:rPr lang="ko-KR" altLang="en-US" sz="2400" dirty="0" smtClean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 이론</a:t>
            </a:r>
            <a:endParaRPr kumimoji="0" lang="ko-KR" altLang="en-US" sz="2400" b="1" dirty="0">
              <a:solidFill>
                <a:schemeClr val="accent6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innerShdw blurRad="114300">
                  <a:prstClr val="black"/>
                </a:inn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4284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392488"/>
          </a:xfrm>
        </p:spPr>
        <p:txBody>
          <a:bodyPr/>
          <a:lstStyle/>
          <a:p>
            <a:pPr>
              <a:buFontTx/>
              <a:buChar char="-"/>
            </a:pPr>
            <a:r>
              <a:rPr lang="ko-KR" altLang="en-US" sz="2000" dirty="0" err="1" smtClean="0"/>
              <a:t>탈산업화</a:t>
            </a:r>
            <a:r>
              <a:rPr lang="ko-KR" altLang="en-US" sz="2000" dirty="0" smtClean="0"/>
              <a:t> </a:t>
            </a:r>
            <a:r>
              <a:rPr lang="ko-KR" altLang="en-US" sz="2000" dirty="0"/>
              <a:t>사회는 후기 산업화 단계에서 나타나는 현상으로 </a:t>
            </a:r>
            <a:r>
              <a:rPr lang="en-US" altLang="ko-KR" sz="2000" dirty="0"/>
              <a:t>3</a:t>
            </a:r>
            <a:r>
              <a:rPr lang="ko-KR" altLang="en-US" sz="2000" dirty="0"/>
              <a:t>차 산업의 발달이 활발하게 이루어져</a:t>
            </a:r>
            <a:r>
              <a:rPr lang="en-US" altLang="ko-KR" sz="2000" dirty="0"/>
              <a:t>, </a:t>
            </a:r>
            <a:r>
              <a:rPr lang="ko-KR" altLang="en-US" sz="2000" dirty="0"/>
              <a:t>고도의 전문 서비스업이나 지식</a:t>
            </a:r>
            <a:r>
              <a:rPr lang="en-US" altLang="ko-KR" sz="2000" dirty="0"/>
              <a:t>·</a:t>
            </a:r>
            <a:r>
              <a:rPr lang="ko-KR" altLang="en-US" sz="2000" dirty="0"/>
              <a:t>기술 집약형 첨단 산업</a:t>
            </a:r>
            <a:r>
              <a:rPr lang="en-US" altLang="ko-KR" sz="2000" dirty="0"/>
              <a:t>, </a:t>
            </a:r>
            <a:r>
              <a:rPr lang="ko-KR" altLang="en-US" sz="2000" dirty="0"/>
              <a:t>정보</a:t>
            </a:r>
            <a:r>
              <a:rPr lang="en-US" altLang="ko-KR" sz="2000" dirty="0"/>
              <a:t>·</a:t>
            </a:r>
            <a:r>
              <a:rPr lang="ko-KR" altLang="en-US" sz="2000" dirty="0"/>
              <a:t>통신 산업 등이 중심 산업으로 등장하게 되는 </a:t>
            </a:r>
            <a:r>
              <a:rPr lang="ko-KR" altLang="en-US" sz="2000" dirty="0" smtClean="0"/>
              <a:t>사회임</a:t>
            </a:r>
            <a:r>
              <a:rPr lang="en-US" altLang="ko-KR" sz="2000" dirty="0" smtClean="0"/>
              <a:t>. </a:t>
            </a:r>
            <a:r>
              <a:rPr lang="ko-KR" altLang="en-US" sz="2000" dirty="0" err="1"/>
              <a:t>탈공업</a:t>
            </a:r>
            <a:r>
              <a:rPr lang="ko-KR" altLang="en-US" sz="2000" dirty="0"/>
              <a:t> 사회에는 다양한 직업 및 직종의 출현과 더불어 사회가 전체적으로 기술 사회</a:t>
            </a:r>
            <a:r>
              <a:rPr lang="en-US" altLang="ko-KR" sz="2000" dirty="0"/>
              <a:t>·</a:t>
            </a:r>
            <a:r>
              <a:rPr lang="ko-KR" altLang="en-US" sz="2000" dirty="0"/>
              <a:t>지식 사회</a:t>
            </a:r>
            <a:r>
              <a:rPr lang="en-US" altLang="ko-KR" sz="2000" dirty="0"/>
              <a:t>·</a:t>
            </a:r>
            <a:r>
              <a:rPr lang="ko-KR" altLang="en-US" sz="2000" dirty="0"/>
              <a:t>고학력 사회의 색채가 현저하며 다변화</a:t>
            </a:r>
            <a:r>
              <a:rPr lang="en-US" altLang="ko-KR" sz="2000" dirty="0"/>
              <a:t>·</a:t>
            </a:r>
            <a:r>
              <a:rPr lang="ko-KR" altLang="en-US" sz="2000" dirty="0"/>
              <a:t>전문화</a:t>
            </a:r>
            <a:r>
              <a:rPr lang="en-US" altLang="ko-KR" sz="2000" dirty="0"/>
              <a:t>·</a:t>
            </a:r>
            <a:r>
              <a:rPr lang="ko-KR" altLang="en-US" sz="2000" dirty="0"/>
              <a:t>세분화의 특징을 </a:t>
            </a:r>
            <a:r>
              <a:rPr lang="ko-KR" altLang="en-US" sz="2000" dirty="0" smtClean="0"/>
              <a:t>보이는데 오늘날의 </a:t>
            </a:r>
            <a:r>
              <a:rPr lang="ko-KR" altLang="en-US" sz="2000" dirty="0"/>
              <a:t>선진국들은 이러한 </a:t>
            </a:r>
            <a:r>
              <a:rPr lang="ko-KR" altLang="en-US" sz="2000" dirty="0" err="1"/>
              <a:t>탈산업화</a:t>
            </a:r>
            <a:r>
              <a:rPr lang="ko-KR" altLang="en-US" sz="2000" dirty="0"/>
              <a:t> 단계에 진입한 것으로 </a:t>
            </a:r>
            <a:r>
              <a:rPr lang="ko-KR" altLang="en-US" sz="2000" dirty="0" smtClean="0"/>
              <a:t>여겨짐</a:t>
            </a:r>
            <a:r>
              <a:rPr lang="en-US" altLang="ko-KR" sz="2000" dirty="0" smtClean="0"/>
              <a:t>.</a:t>
            </a:r>
            <a:endParaRPr lang="ko-KR" altLang="en-US" sz="2000" dirty="0"/>
          </a:p>
        </p:txBody>
      </p:sp>
      <p:sp>
        <p:nvSpPr>
          <p:cNvPr id="7" name="제목 5"/>
          <p:cNvSpPr txBox="1">
            <a:spLocks/>
          </p:cNvSpPr>
          <p:nvPr/>
        </p:nvSpPr>
        <p:spPr bwMode="auto">
          <a:xfrm>
            <a:off x="0" y="71413"/>
            <a:ext cx="9144000" cy="76519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defTabSz="957263" latinLnBrk="1">
              <a:defRPr/>
            </a:pPr>
            <a:r>
              <a:rPr lang="en-US" altLang="ko-KR" sz="3200" b="1" kern="0" dirty="0" smtClean="0">
                <a:solidFill>
                  <a:schemeClr val="bg1"/>
                </a:solidFill>
                <a:latin typeface="+mn-ea"/>
                <a:cs typeface="+mj-cs"/>
              </a:rPr>
              <a:t>2. </a:t>
            </a:r>
            <a:r>
              <a:rPr lang="ko-KR" altLang="en-US" sz="3200" b="1" kern="0" dirty="0" smtClean="0">
                <a:solidFill>
                  <a:schemeClr val="bg1"/>
                </a:solidFill>
                <a:latin typeface="+mn-ea"/>
                <a:cs typeface="+mj-cs"/>
              </a:rPr>
              <a:t>도시재생 관련 이론</a:t>
            </a:r>
          </a:p>
        </p:txBody>
      </p:sp>
    </p:spTree>
    <p:extLst>
      <p:ext uri="{BB962C8B-B14F-4D97-AF65-F5344CB8AC3E}">
        <p14:creationId xmlns:p14="http://schemas.microsoft.com/office/powerpoint/2010/main" val="123635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28596" y="2132856"/>
            <a:ext cx="8229600" cy="4392488"/>
          </a:xfrm>
        </p:spPr>
        <p:txBody>
          <a:bodyPr/>
          <a:lstStyle/>
          <a:p>
            <a:pPr>
              <a:buFontTx/>
              <a:buChar char="-"/>
            </a:pPr>
            <a:r>
              <a:rPr lang="ko-KR" altLang="en-US" sz="2000" dirty="0"/>
              <a:t>첫째</a:t>
            </a:r>
            <a:r>
              <a:rPr lang="en-US" altLang="ko-KR" sz="2000" dirty="0"/>
              <a:t>, </a:t>
            </a:r>
            <a:r>
              <a:rPr lang="ko-KR" altLang="en-US" sz="2000" dirty="0"/>
              <a:t>국민소득 증가에 따른 서비스수요의 증대</a:t>
            </a:r>
            <a:r>
              <a:rPr lang="en-US" altLang="ko-KR" sz="2000" dirty="0"/>
              <a:t>(</a:t>
            </a:r>
            <a:r>
              <a:rPr lang="ko-KR" altLang="en-US" sz="2000" dirty="0"/>
              <a:t>서비스경제화</a:t>
            </a:r>
            <a:r>
              <a:rPr lang="en-US" altLang="ko-KR" sz="2000" dirty="0"/>
              <a:t>)</a:t>
            </a:r>
            <a:r>
              <a:rPr lang="ko-KR" altLang="en-US" sz="2000" dirty="0"/>
              <a:t>를 들 수 </a:t>
            </a:r>
            <a:r>
              <a:rPr lang="ko-KR" altLang="en-US" sz="2000" dirty="0" smtClean="0"/>
              <a:t>있음</a:t>
            </a:r>
            <a:r>
              <a:rPr lang="en-US" altLang="ko-KR" sz="2000" dirty="0" smtClean="0"/>
              <a:t>. </a:t>
            </a:r>
            <a:r>
              <a:rPr lang="ko-KR" altLang="en-US" sz="2000" dirty="0"/>
              <a:t>일반적으로 서비스 수요의 소득 탄력성은 제조업 제품보다 크므로 소득이 향상되면서 서비스수요가 상대적으로 증가하여 서비스산업의 비중이 </a:t>
            </a:r>
            <a:r>
              <a:rPr lang="ko-KR" altLang="en-US" sz="2000" dirty="0" smtClean="0"/>
              <a:t>확대됨</a:t>
            </a:r>
            <a:r>
              <a:rPr lang="en-US" altLang="ko-KR" sz="2000" dirty="0" smtClean="0"/>
              <a:t>. </a:t>
            </a:r>
            <a:r>
              <a:rPr lang="ko-KR" altLang="en-US" sz="2000" dirty="0"/>
              <a:t>선진국의 경우 국민 소득이 증가하면서 제조업의 비중이 축소되어 가는 현상은 주로 이와 같은 요인에 의한 것으로 설명할 수 </a:t>
            </a:r>
            <a:r>
              <a:rPr lang="ko-KR" altLang="en-US" sz="2000" dirty="0" smtClean="0"/>
              <a:t>있음</a:t>
            </a:r>
            <a:r>
              <a:rPr lang="en-US" altLang="ko-KR" sz="2000" dirty="0" smtClean="0"/>
              <a:t>.</a:t>
            </a:r>
          </a:p>
          <a:p>
            <a:pPr>
              <a:buFontTx/>
              <a:buChar char="-"/>
            </a:pPr>
            <a:endParaRPr lang="ko-KR" altLang="en-US" sz="2000" dirty="0"/>
          </a:p>
          <a:p>
            <a:pPr>
              <a:buFont typeface="Arial" pitchFamily="34" charset="0"/>
              <a:buChar char="•"/>
            </a:pPr>
            <a:r>
              <a:rPr lang="ko-KR" altLang="en-US" sz="2000" b="0" dirty="0"/>
              <a:t>이 분야 연구의 선구자인 </a:t>
            </a:r>
            <a:r>
              <a:rPr lang="en-US" altLang="ko-KR" sz="2000" b="0" dirty="0"/>
              <a:t>Clark(1957)</a:t>
            </a:r>
            <a:r>
              <a:rPr lang="ko-KR" altLang="en-US" sz="2000" b="0" dirty="0"/>
              <a:t>은 </a:t>
            </a:r>
            <a:r>
              <a:rPr lang="ko-KR" altLang="en-US" sz="2000" b="0" dirty="0" err="1"/>
              <a:t>엥겔의</a:t>
            </a:r>
            <a:r>
              <a:rPr lang="ko-KR" altLang="en-US" sz="2000" b="0" dirty="0"/>
              <a:t> 법칙을 기초로 소득수준이 상승함에 따라 서비스에 대한 수요가 제조업에 수요에 비해 상대적으로 큰 폭으로 증가하고</a:t>
            </a:r>
            <a:r>
              <a:rPr lang="en-US" altLang="ko-KR" sz="2000" b="0" dirty="0"/>
              <a:t>, </a:t>
            </a:r>
            <a:r>
              <a:rPr lang="ko-KR" altLang="en-US" sz="2000" b="0" dirty="0"/>
              <a:t>이에 따라 제조업의 비중이 하락한다고 </a:t>
            </a:r>
            <a:r>
              <a:rPr lang="ko-KR" altLang="en-US" sz="2000" b="0" dirty="0" smtClean="0"/>
              <a:t>주장</a:t>
            </a:r>
            <a:r>
              <a:rPr lang="en-US" altLang="ko-KR" sz="2000" b="0" dirty="0" smtClean="0"/>
              <a:t>. </a:t>
            </a:r>
            <a:endParaRPr lang="ko-KR" altLang="en-US" sz="2000" b="0" dirty="0"/>
          </a:p>
          <a:p>
            <a:pPr>
              <a:buFontTx/>
              <a:buChar char="-"/>
            </a:pPr>
            <a:endParaRPr lang="ko-KR" altLang="en-US" sz="2000" dirty="0"/>
          </a:p>
          <a:p>
            <a:pPr>
              <a:buNone/>
            </a:pPr>
            <a:endParaRPr lang="ko-KR" altLang="en-US" sz="2000" dirty="0" smtClean="0"/>
          </a:p>
        </p:txBody>
      </p:sp>
      <p:sp>
        <p:nvSpPr>
          <p:cNvPr id="4" name="직사각형 3"/>
          <p:cNvSpPr/>
          <p:nvPr/>
        </p:nvSpPr>
        <p:spPr>
          <a:xfrm>
            <a:off x="467544" y="1532111"/>
            <a:ext cx="21996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/>
              <a:t>  </a:t>
            </a:r>
            <a:r>
              <a:rPr lang="ko-KR" altLang="en-US" sz="2000" dirty="0" err="1" smtClean="0">
                <a:latin typeface="HY견고딕" pitchFamily="18" charset="-127"/>
                <a:ea typeface="HY견고딕" pitchFamily="18" charset="-127"/>
              </a:rPr>
              <a:t>탈산업화의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 요인</a:t>
            </a:r>
            <a:endParaRPr lang="ko-KR" altLang="en-US" sz="20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23528" y="1532111"/>
            <a:ext cx="428322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/>
              <a:t>□</a:t>
            </a:r>
            <a:endParaRPr lang="ko-KR" altLang="en-US" dirty="0"/>
          </a:p>
        </p:txBody>
      </p:sp>
      <p:sp>
        <p:nvSpPr>
          <p:cNvPr id="7" name="제목 5"/>
          <p:cNvSpPr txBox="1">
            <a:spLocks/>
          </p:cNvSpPr>
          <p:nvPr/>
        </p:nvSpPr>
        <p:spPr bwMode="auto">
          <a:xfrm>
            <a:off x="0" y="71413"/>
            <a:ext cx="9144000" cy="76519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defTabSz="957263" latinLnBrk="1">
              <a:defRPr/>
            </a:pPr>
            <a:r>
              <a:rPr lang="en-US" altLang="ko-KR" sz="3200" b="1" kern="0" dirty="0" smtClean="0">
                <a:solidFill>
                  <a:schemeClr val="bg1"/>
                </a:solidFill>
                <a:latin typeface="+mn-ea"/>
                <a:cs typeface="+mj-cs"/>
              </a:rPr>
              <a:t>2. </a:t>
            </a:r>
            <a:r>
              <a:rPr lang="ko-KR" altLang="en-US" sz="3200" b="1" kern="0" dirty="0" smtClean="0">
                <a:solidFill>
                  <a:schemeClr val="bg1"/>
                </a:solidFill>
                <a:latin typeface="+mn-ea"/>
                <a:cs typeface="+mj-cs"/>
              </a:rPr>
              <a:t>도시재생 관련 이론</a:t>
            </a:r>
          </a:p>
        </p:txBody>
      </p:sp>
    </p:spTree>
    <p:extLst>
      <p:ext uri="{BB962C8B-B14F-4D97-AF65-F5344CB8AC3E}">
        <p14:creationId xmlns:p14="http://schemas.microsoft.com/office/powerpoint/2010/main" val="19926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28596" y="1556792"/>
            <a:ext cx="8229600" cy="4392488"/>
          </a:xfrm>
        </p:spPr>
        <p:txBody>
          <a:bodyPr/>
          <a:lstStyle/>
          <a:p>
            <a:pPr>
              <a:buFontTx/>
              <a:buChar char="-"/>
            </a:pPr>
            <a:r>
              <a:rPr lang="ko-KR" altLang="en-US" sz="2000" dirty="0"/>
              <a:t>둘째</a:t>
            </a:r>
            <a:r>
              <a:rPr lang="en-US" altLang="ko-KR" sz="2000" dirty="0"/>
              <a:t>, Clark</a:t>
            </a:r>
            <a:r>
              <a:rPr lang="ko-KR" altLang="en-US" sz="2000" dirty="0"/>
              <a:t>의 주장과는 달리 </a:t>
            </a:r>
            <a:r>
              <a:rPr lang="ko-KR" altLang="en-US" sz="2000" dirty="0" err="1"/>
              <a:t>탈산업화의</a:t>
            </a:r>
            <a:r>
              <a:rPr lang="ko-KR" altLang="en-US" sz="2000" dirty="0"/>
              <a:t> 원인이 제조업과 서비스업의 생산성 격차에서 온다는 주장이 </a:t>
            </a:r>
            <a:r>
              <a:rPr lang="ko-KR" altLang="en-US" sz="2000" dirty="0" smtClean="0"/>
              <a:t>있음</a:t>
            </a:r>
            <a:r>
              <a:rPr lang="en-US" altLang="ko-KR" sz="2000" dirty="0" smtClean="0"/>
              <a:t>(</a:t>
            </a:r>
            <a:r>
              <a:rPr lang="en-US" altLang="ko-KR" sz="2000" dirty="0"/>
              <a:t>Rowthorn and Wells, 1987; </a:t>
            </a:r>
            <a:r>
              <a:rPr lang="en-US" altLang="ko-KR" sz="2000" dirty="0" err="1"/>
              <a:t>Baumol</a:t>
            </a:r>
            <a:r>
              <a:rPr lang="en-US" altLang="ko-KR" sz="2000" dirty="0"/>
              <a:t> et al., 1985). </a:t>
            </a:r>
            <a:r>
              <a:rPr lang="ko-KR" altLang="en-US" sz="2000" dirty="0"/>
              <a:t>즉</a:t>
            </a:r>
            <a:r>
              <a:rPr lang="en-US" altLang="ko-KR" sz="2000" dirty="0"/>
              <a:t>, </a:t>
            </a:r>
            <a:r>
              <a:rPr lang="ko-KR" altLang="en-US" sz="2000" dirty="0"/>
              <a:t>제조업의 생산성이 서비스산업의 생산성보다 빠르게 향상되어 제조업 제품의 가격이 서비스의 가격보다 느리게 상승함으로써 명목 기준으로 생산액 및 </a:t>
            </a:r>
            <a:r>
              <a:rPr lang="ko-KR" altLang="en-US" sz="2000" dirty="0" err="1"/>
              <a:t>부가가치액을</a:t>
            </a:r>
            <a:r>
              <a:rPr lang="ko-KR" altLang="en-US" sz="2000" dirty="0"/>
              <a:t> 평가할 경우 제조업의 비중이 저하된다는 </a:t>
            </a:r>
            <a:r>
              <a:rPr lang="ko-KR" altLang="en-US" sz="2000" dirty="0" smtClean="0"/>
              <a:t>것임</a:t>
            </a:r>
            <a:r>
              <a:rPr lang="en-US" altLang="ko-KR" sz="2000" dirty="0" smtClean="0"/>
              <a:t>. </a:t>
            </a:r>
            <a:r>
              <a:rPr lang="ko-KR" altLang="en-US" sz="2000" dirty="0"/>
              <a:t>이 주장은 제조업의 노동생산성이 서비스업의 노동생산성보다 상대적으로 빠르게 증가하지만 두 산업의 </a:t>
            </a:r>
            <a:r>
              <a:rPr lang="ko-KR" altLang="en-US" sz="2000" dirty="0" err="1"/>
              <a:t>총산출량은</a:t>
            </a:r>
            <a:r>
              <a:rPr lang="ko-KR" altLang="en-US" sz="2000" dirty="0"/>
              <a:t> 크게 변하지 않는다는 사실에 근거하고 </a:t>
            </a:r>
            <a:r>
              <a:rPr lang="ko-KR" altLang="en-US" sz="2000" dirty="0" smtClean="0"/>
              <a:t>있음</a:t>
            </a:r>
            <a:r>
              <a:rPr lang="en-US" altLang="ko-KR" sz="2000" dirty="0" smtClean="0"/>
              <a:t>. </a:t>
            </a:r>
            <a:r>
              <a:rPr lang="ko-KR" altLang="en-US" sz="2000" dirty="0"/>
              <a:t>다시 말해서 두 산업의 안정된 </a:t>
            </a:r>
            <a:r>
              <a:rPr lang="ko-KR" altLang="en-US" sz="2000" dirty="0" err="1"/>
              <a:t>총생산량</a:t>
            </a:r>
            <a:r>
              <a:rPr lang="ko-KR" altLang="en-US" sz="2000" dirty="0"/>
              <a:t> 비중에 대하여 생산성 증가율이 상대적으로 낮은 서비스업에서의 노동력 흡수율이 커지게 됨으로써 서비스업에서의 노동력 비중이 제조업보다 높아지게 되고 이는 결국 </a:t>
            </a:r>
            <a:r>
              <a:rPr lang="ko-KR" altLang="en-US" sz="2000" dirty="0" err="1"/>
              <a:t>탈산업화</a:t>
            </a:r>
            <a:r>
              <a:rPr lang="ko-KR" altLang="en-US" sz="2000" dirty="0"/>
              <a:t> 현상으로 나타나게 된다는 </a:t>
            </a:r>
            <a:r>
              <a:rPr lang="ko-KR" altLang="en-US" sz="2000" dirty="0" smtClean="0"/>
              <a:t>것임</a:t>
            </a:r>
            <a:r>
              <a:rPr lang="en-US" altLang="ko-KR" sz="2000" dirty="0" smtClean="0"/>
              <a:t>.</a:t>
            </a:r>
            <a:endParaRPr lang="ko-KR" altLang="en-US" sz="2000" dirty="0"/>
          </a:p>
          <a:p>
            <a:pPr>
              <a:buFontTx/>
              <a:buChar char="-"/>
            </a:pPr>
            <a:endParaRPr lang="en-US" altLang="ko-KR" sz="2000" dirty="0"/>
          </a:p>
        </p:txBody>
      </p:sp>
      <p:sp>
        <p:nvSpPr>
          <p:cNvPr id="7" name="제목 5"/>
          <p:cNvSpPr txBox="1">
            <a:spLocks/>
          </p:cNvSpPr>
          <p:nvPr/>
        </p:nvSpPr>
        <p:spPr bwMode="auto">
          <a:xfrm>
            <a:off x="0" y="71413"/>
            <a:ext cx="9144000" cy="76519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defTabSz="957263" latinLnBrk="1">
              <a:defRPr/>
            </a:pPr>
            <a:r>
              <a:rPr lang="en-US" altLang="ko-KR" sz="3200" b="1" kern="0" dirty="0" smtClean="0">
                <a:solidFill>
                  <a:schemeClr val="bg1"/>
                </a:solidFill>
                <a:latin typeface="+mn-ea"/>
                <a:cs typeface="+mj-cs"/>
              </a:rPr>
              <a:t>2. </a:t>
            </a:r>
            <a:r>
              <a:rPr lang="ko-KR" altLang="en-US" sz="3200" b="1" kern="0" dirty="0" smtClean="0">
                <a:solidFill>
                  <a:schemeClr val="bg1"/>
                </a:solidFill>
                <a:latin typeface="+mn-ea"/>
                <a:cs typeface="+mj-cs"/>
              </a:rPr>
              <a:t>도시재생 관련 이론</a:t>
            </a:r>
          </a:p>
        </p:txBody>
      </p:sp>
    </p:spTree>
    <p:extLst>
      <p:ext uri="{BB962C8B-B14F-4D97-AF65-F5344CB8AC3E}">
        <p14:creationId xmlns:p14="http://schemas.microsoft.com/office/powerpoint/2010/main" val="398107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28596" y="1556792"/>
            <a:ext cx="8229600" cy="4392488"/>
          </a:xfrm>
        </p:spPr>
        <p:txBody>
          <a:bodyPr/>
          <a:lstStyle/>
          <a:p>
            <a:pPr>
              <a:buFontTx/>
              <a:buChar char="-"/>
            </a:pPr>
            <a:r>
              <a:rPr lang="ko-KR" altLang="en-US" sz="2000" dirty="0" smtClean="0"/>
              <a:t>셋째</a:t>
            </a:r>
            <a:r>
              <a:rPr lang="en-US" altLang="ko-KR" sz="2000" dirty="0"/>
              <a:t>, </a:t>
            </a:r>
            <a:r>
              <a:rPr lang="ko-KR" altLang="en-US" sz="2000" dirty="0" smtClean="0"/>
              <a:t>국제분업 등의 대외경쟁력 등의 요인을 </a:t>
            </a:r>
            <a:r>
              <a:rPr lang="ko-KR" altLang="en-US" sz="2000" dirty="0"/>
              <a:t>들 수 </a:t>
            </a:r>
            <a:r>
              <a:rPr lang="ko-KR" altLang="en-US" sz="2000" dirty="0" smtClean="0"/>
              <a:t>있음</a:t>
            </a:r>
            <a:r>
              <a:rPr lang="en-US" altLang="ko-KR" sz="2000" dirty="0" smtClean="0"/>
              <a:t>(</a:t>
            </a:r>
            <a:r>
              <a:rPr lang="en-US" altLang="ko-KR" sz="2000" dirty="0"/>
              <a:t>Lawrence, 1983; Lawrence and Slaughter, 1993). </a:t>
            </a:r>
            <a:r>
              <a:rPr lang="ko-KR" altLang="en-US" sz="2000" dirty="0" smtClean="0"/>
              <a:t>먼저 국제분업으로 </a:t>
            </a:r>
            <a:r>
              <a:rPr lang="ko-KR" altLang="en-US" sz="2000" dirty="0"/>
              <a:t>인하여 상품 및 산업구조의 고도화가 야기되면서 나타나는 것이 대표적인 </a:t>
            </a:r>
            <a:r>
              <a:rPr lang="ko-KR" altLang="en-US" sz="2000" dirty="0" smtClean="0"/>
              <a:t>경우임</a:t>
            </a:r>
            <a:r>
              <a:rPr lang="en-US" altLang="ko-KR" sz="2000" dirty="0" smtClean="0"/>
              <a:t>.  </a:t>
            </a:r>
            <a:r>
              <a:rPr lang="ko-KR" altLang="en-US" sz="2000" dirty="0"/>
              <a:t>경</a:t>
            </a:r>
            <a:r>
              <a:rPr lang="ko-KR" altLang="en-US" sz="2000" dirty="0" smtClean="0"/>
              <a:t>우에 따라 </a:t>
            </a:r>
            <a:r>
              <a:rPr lang="ko-KR" altLang="en-US" sz="2000" dirty="0"/>
              <a:t>제조업의 국제경쟁력이 추세적으로 약화되면서 특정 국가의 경제 내에서 제조업의 비중이 하락하는 경우도 </a:t>
            </a:r>
            <a:r>
              <a:rPr lang="ko-KR" altLang="en-US" sz="2000" dirty="0" smtClean="0"/>
              <a:t>있음</a:t>
            </a:r>
            <a:r>
              <a:rPr lang="en-US" altLang="ko-KR" sz="2000" dirty="0" smtClean="0"/>
              <a:t>. </a:t>
            </a:r>
            <a:r>
              <a:rPr lang="ko-KR" altLang="en-US" sz="2000" dirty="0"/>
              <a:t>즉</a:t>
            </a:r>
            <a:r>
              <a:rPr lang="en-US" altLang="ko-KR" sz="2000" dirty="0"/>
              <a:t>, </a:t>
            </a:r>
            <a:r>
              <a:rPr lang="ko-KR" altLang="en-US" sz="2000" dirty="0" smtClean="0"/>
              <a:t>수입품의 </a:t>
            </a:r>
            <a:r>
              <a:rPr lang="ko-KR" altLang="en-US" sz="2000" dirty="0"/>
              <a:t>시장침투나 </a:t>
            </a:r>
            <a:r>
              <a:rPr lang="ko-KR" altLang="en-US" sz="2000" dirty="0" smtClean="0"/>
              <a:t>생산기지의 </a:t>
            </a:r>
            <a:r>
              <a:rPr lang="ko-KR" altLang="en-US" sz="2000" dirty="0"/>
              <a:t>해외이전 등으로 제조업의 생산 비중이 저하되는 </a:t>
            </a:r>
            <a:r>
              <a:rPr lang="ko-KR" altLang="en-US" sz="2000" dirty="0" smtClean="0"/>
              <a:t>경우임</a:t>
            </a:r>
            <a:r>
              <a:rPr lang="en-US" altLang="ko-KR" sz="2000" dirty="0" smtClean="0"/>
              <a:t>. </a:t>
            </a:r>
            <a:r>
              <a:rPr lang="ko-KR" altLang="en-US" sz="2000" dirty="0"/>
              <a:t>이 경우 </a:t>
            </a:r>
            <a:r>
              <a:rPr lang="ko-KR" altLang="en-US" sz="2000" dirty="0" smtClean="0"/>
              <a:t>한 나라 경제 </a:t>
            </a:r>
            <a:r>
              <a:rPr lang="ko-KR" altLang="en-US" sz="2000" dirty="0"/>
              <a:t>내에서의 생산활동이 경쟁력을 상실함을 </a:t>
            </a:r>
            <a:r>
              <a:rPr lang="ko-KR" altLang="en-US" sz="2000" dirty="0" smtClean="0"/>
              <a:t>의미함</a:t>
            </a:r>
            <a:r>
              <a:rPr lang="en-US" altLang="ko-KR" sz="2000" dirty="0" smtClean="0"/>
              <a:t>.</a:t>
            </a:r>
            <a:endParaRPr lang="ko-KR" altLang="en-US" sz="2000" dirty="0"/>
          </a:p>
          <a:p>
            <a:pPr>
              <a:buFontTx/>
              <a:buChar char="-"/>
            </a:pPr>
            <a:endParaRPr lang="en-US" altLang="ko-KR" sz="2000" dirty="0" smtClean="0"/>
          </a:p>
          <a:p>
            <a:pPr>
              <a:buFontTx/>
              <a:buChar char="-"/>
            </a:pPr>
            <a:endParaRPr lang="en-US" altLang="ko-KR" sz="2000" dirty="0"/>
          </a:p>
        </p:txBody>
      </p:sp>
      <p:sp>
        <p:nvSpPr>
          <p:cNvPr id="7" name="제목 5"/>
          <p:cNvSpPr txBox="1">
            <a:spLocks/>
          </p:cNvSpPr>
          <p:nvPr/>
        </p:nvSpPr>
        <p:spPr bwMode="auto">
          <a:xfrm>
            <a:off x="0" y="71413"/>
            <a:ext cx="9144000" cy="76519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defTabSz="957263" latinLnBrk="1">
              <a:defRPr/>
            </a:pPr>
            <a:r>
              <a:rPr lang="en-US" altLang="ko-KR" sz="3200" b="1" kern="0" dirty="0" smtClean="0">
                <a:solidFill>
                  <a:schemeClr val="bg1"/>
                </a:solidFill>
                <a:latin typeface="+mn-ea"/>
                <a:cs typeface="+mj-cs"/>
              </a:rPr>
              <a:t>2. </a:t>
            </a:r>
            <a:r>
              <a:rPr lang="ko-KR" altLang="en-US" sz="3200" b="1" kern="0" dirty="0" smtClean="0">
                <a:solidFill>
                  <a:schemeClr val="bg1"/>
                </a:solidFill>
                <a:latin typeface="+mn-ea"/>
                <a:cs typeface="+mj-cs"/>
              </a:rPr>
              <a:t>도시재생 관련 이론</a:t>
            </a:r>
          </a:p>
        </p:txBody>
      </p:sp>
    </p:spTree>
    <p:extLst>
      <p:ext uri="{BB962C8B-B14F-4D97-AF65-F5344CB8AC3E}">
        <p14:creationId xmlns:p14="http://schemas.microsoft.com/office/powerpoint/2010/main" val="21539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28596" y="2132856"/>
            <a:ext cx="8229600" cy="4392488"/>
          </a:xfrm>
        </p:spPr>
        <p:txBody>
          <a:bodyPr/>
          <a:lstStyle/>
          <a:p>
            <a:pPr>
              <a:buFontTx/>
              <a:buChar char="-"/>
            </a:pPr>
            <a:r>
              <a:rPr lang="ko-KR" altLang="en-US" sz="2000" dirty="0" smtClean="0"/>
              <a:t>이와 </a:t>
            </a:r>
            <a:r>
              <a:rPr lang="ko-KR" altLang="en-US" sz="2000" dirty="0"/>
              <a:t>같은 </a:t>
            </a:r>
            <a:r>
              <a:rPr lang="ko-KR" altLang="en-US" sz="2000" dirty="0" err="1"/>
              <a:t>탈산업화는</a:t>
            </a:r>
            <a:r>
              <a:rPr lang="ko-KR" altLang="en-US" sz="2000" dirty="0"/>
              <a:t> 국가와 도시에 걸쳐 선택적으로 </a:t>
            </a:r>
            <a:r>
              <a:rPr lang="ko-KR" altLang="en-US" sz="2000" dirty="0" smtClean="0"/>
              <a:t>진행됨</a:t>
            </a:r>
            <a:r>
              <a:rPr lang="en-US" altLang="ko-KR" sz="2000" dirty="0" smtClean="0"/>
              <a:t>. </a:t>
            </a:r>
            <a:r>
              <a:rPr lang="ko-KR" altLang="en-US" sz="2000" dirty="0"/>
              <a:t>국내기업환경의 악화로 국내투자를 기피하고 생산시설을 해외로 이전하는 경우는 국내 제조업의 공동화를 유발하는 것으로 생각할 수 </a:t>
            </a:r>
            <a:r>
              <a:rPr lang="ko-KR" altLang="en-US" sz="2000" dirty="0" smtClean="0"/>
              <a:t>있음</a:t>
            </a:r>
            <a:r>
              <a:rPr lang="en-US" altLang="ko-KR" sz="2000" dirty="0" smtClean="0"/>
              <a:t>. </a:t>
            </a:r>
            <a:r>
              <a:rPr lang="ko-KR" altLang="en-US" sz="2000" dirty="0"/>
              <a:t>그리고 새로운 산업활동이 창출되지 않고 고부가가치 활동의 이전이 </a:t>
            </a:r>
            <a:r>
              <a:rPr lang="ko-KR" altLang="en-US" sz="2000" dirty="0" smtClean="0"/>
              <a:t>진행되면 </a:t>
            </a:r>
            <a:r>
              <a:rPr lang="ko-KR" altLang="en-US" sz="2000" dirty="0"/>
              <a:t>국내경제의 </a:t>
            </a:r>
            <a:r>
              <a:rPr lang="ko-KR" altLang="en-US" sz="2000" dirty="0" smtClean="0"/>
              <a:t>공동화가 가속화됨</a:t>
            </a:r>
            <a:r>
              <a:rPr lang="en-US" altLang="ko-KR" sz="2000" dirty="0" smtClean="0"/>
              <a:t>.</a:t>
            </a:r>
          </a:p>
          <a:p>
            <a:pPr>
              <a:buFontTx/>
              <a:buChar char="-"/>
            </a:pPr>
            <a:r>
              <a:rPr lang="ko-KR" altLang="en-US" sz="2000" dirty="0" smtClean="0"/>
              <a:t>지역적으로 </a:t>
            </a:r>
            <a:r>
              <a:rPr lang="ko-KR" altLang="en-US" sz="2000" dirty="0"/>
              <a:t>볼</a:t>
            </a:r>
            <a:r>
              <a:rPr lang="ko-KR" altLang="en-US" sz="2000" dirty="0" smtClean="0"/>
              <a:t> 때 </a:t>
            </a:r>
            <a:r>
              <a:rPr lang="ko-KR" altLang="en-US" sz="2000" dirty="0"/>
              <a:t>전통적인 공업이 주도적인 산업으로 자리잡고 있는 도시는 직접적인 영향을 받아 공업이 급격히 쇠퇴하게 </a:t>
            </a:r>
            <a:r>
              <a:rPr lang="ko-KR" altLang="en-US" sz="2000" dirty="0" smtClean="0"/>
              <a:t>되고 </a:t>
            </a:r>
            <a:r>
              <a:rPr lang="ko-KR" altLang="en-US" sz="2000" dirty="0"/>
              <a:t>도시인구의 감소와 쇠퇴를 초래하게 </a:t>
            </a:r>
            <a:r>
              <a:rPr lang="ko-KR" altLang="en-US" sz="2000" dirty="0" smtClean="0"/>
              <a:t>됨</a:t>
            </a:r>
            <a:r>
              <a:rPr lang="en-US" altLang="ko-KR" sz="2000" dirty="0" smtClean="0"/>
              <a:t>. </a:t>
            </a:r>
            <a:r>
              <a:rPr lang="ko-KR" altLang="en-US" sz="2000" dirty="0"/>
              <a:t>반면 지식기반 첨단산업과 서비스산업이 특화된 도시는 인구성장을 경험하게 </a:t>
            </a:r>
            <a:r>
              <a:rPr lang="ko-KR" altLang="en-US" sz="2000" dirty="0" smtClean="0"/>
              <a:t>됨</a:t>
            </a:r>
            <a:r>
              <a:rPr lang="en-US" altLang="ko-KR" sz="2000" dirty="0" smtClean="0"/>
              <a:t>.</a:t>
            </a:r>
            <a:endParaRPr lang="ko-KR" altLang="en-US" sz="2000" dirty="0"/>
          </a:p>
        </p:txBody>
      </p:sp>
      <p:sp>
        <p:nvSpPr>
          <p:cNvPr id="4" name="직사각형 3"/>
          <p:cNvSpPr/>
          <p:nvPr/>
        </p:nvSpPr>
        <p:spPr>
          <a:xfrm>
            <a:off x="467544" y="1532111"/>
            <a:ext cx="21996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/>
              <a:t>  </a:t>
            </a:r>
            <a:r>
              <a:rPr lang="ko-KR" altLang="en-US" sz="2000" dirty="0" err="1" smtClean="0">
                <a:latin typeface="HY견고딕" pitchFamily="18" charset="-127"/>
                <a:ea typeface="HY견고딕" pitchFamily="18" charset="-127"/>
              </a:rPr>
              <a:t>탈산업화의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 결과</a:t>
            </a:r>
            <a:endParaRPr lang="ko-KR" altLang="en-US" sz="20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23528" y="1532111"/>
            <a:ext cx="428322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/>
              <a:t>□</a:t>
            </a:r>
            <a:endParaRPr lang="ko-KR" altLang="en-US" dirty="0"/>
          </a:p>
        </p:txBody>
      </p:sp>
      <p:sp>
        <p:nvSpPr>
          <p:cNvPr id="7" name="제목 5"/>
          <p:cNvSpPr txBox="1">
            <a:spLocks/>
          </p:cNvSpPr>
          <p:nvPr/>
        </p:nvSpPr>
        <p:spPr bwMode="auto">
          <a:xfrm>
            <a:off x="0" y="71413"/>
            <a:ext cx="9144000" cy="76519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defTabSz="957263" latinLnBrk="1">
              <a:defRPr/>
            </a:pPr>
            <a:r>
              <a:rPr lang="en-US" altLang="ko-KR" sz="3200" b="1" kern="0" dirty="0" smtClean="0">
                <a:solidFill>
                  <a:schemeClr val="bg1"/>
                </a:solidFill>
                <a:latin typeface="+mn-ea"/>
                <a:cs typeface="+mj-cs"/>
              </a:rPr>
              <a:t>2. </a:t>
            </a:r>
            <a:r>
              <a:rPr lang="ko-KR" altLang="en-US" sz="3200" b="1" kern="0" dirty="0" smtClean="0">
                <a:solidFill>
                  <a:schemeClr val="bg1"/>
                </a:solidFill>
                <a:latin typeface="+mn-ea"/>
                <a:cs typeface="+mj-cs"/>
              </a:rPr>
              <a:t>도시재생 관련 이론</a:t>
            </a:r>
          </a:p>
        </p:txBody>
      </p:sp>
    </p:spTree>
    <p:extLst>
      <p:ext uri="{BB962C8B-B14F-4D97-AF65-F5344CB8AC3E}">
        <p14:creationId xmlns:p14="http://schemas.microsoft.com/office/powerpoint/2010/main" val="348671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30834" y="1988840"/>
            <a:ext cx="8229600" cy="4176464"/>
          </a:xfrm>
        </p:spPr>
        <p:txBody>
          <a:bodyPr/>
          <a:lstStyle/>
          <a:p>
            <a:pPr marL="0" indent="0">
              <a:buNone/>
            </a:pPr>
            <a:endParaRPr lang="en-US" altLang="ko-KR" sz="2000" dirty="0" smtClean="0"/>
          </a:p>
          <a:p>
            <a:pPr>
              <a:buFontTx/>
              <a:buChar char="-"/>
            </a:pPr>
            <a:r>
              <a:rPr lang="ko-KR" altLang="en-US" sz="2000" dirty="0" smtClean="0"/>
              <a:t>쇠퇴한</a:t>
            </a:r>
            <a:r>
              <a:rPr lang="en-US" altLang="ko-KR" sz="2000" dirty="0" smtClean="0"/>
              <a:t> </a:t>
            </a:r>
            <a:r>
              <a:rPr lang="ko-KR" altLang="en-US" sz="2000" dirty="0" err="1" smtClean="0"/>
              <a:t>도심부에</a:t>
            </a:r>
            <a:r>
              <a:rPr lang="ko-KR" altLang="en-US" sz="2000" dirty="0" smtClean="0"/>
              <a:t>  환경개선이 이루어지면서 주택재고가 증가하고 생활편의시설이 늘어남으로써 중산층 이상의 젊은 연령계층의 인구가 유입되고 부동산가치의 상승과 함께 자본투자가 진행되는 현상을 의미</a:t>
            </a:r>
            <a:r>
              <a:rPr lang="en-US" altLang="ko-KR" sz="2000" dirty="0" smtClean="0"/>
              <a:t>. </a:t>
            </a:r>
          </a:p>
          <a:p>
            <a:pPr>
              <a:buFontTx/>
              <a:buChar char="-"/>
            </a:pPr>
            <a:endParaRPr lang="en-US" altLang="ko-KR" sz="2000" dirty="0"/>
          </a:p>
          <a:p>
            <a:pPr>
              <a:buFontTx/>
              <a:buChar char="-"/>
            </a:pPr>
            <a:r>
              <a:rPr lang="ko-KR" altLang="en-US" sz="2000" dirty="0" smtClean="0"/>
              <a:t>저소득계층이 거주할 수 있는 주택이 감소하고 임대료가 상승하여 저소득계층이 지역사회에서 밀려나는 부작용이 야기되는 경우가 많이 발생</a:t>
            </a:r>
            <a:r>
              <a:rPr lang="en-US" altLang="ko-KR" sz="2000" dirty="0" smtClean="0"/>
              <a:t>. </a:t>
            </a:r>
            <a:r>
              <a:rPr lang="ko-KR" altLang="en-US" sz="2000" dirty="0" smtClean="0"/>
              <a:t> </a:t>
            </a:r>
            <a:r>
              <a:rPr lang="en-US" altLang="ko-KR" sz="2000" dirty="0" smtClean="0"/>
              <a:t> (</a:t>
            </a:r>
            <a:r>
              <a:rPr lang="ko-KR" altLang="en-US" sz="2000" dirty="0" err="1" smtClean="0"/>
              <a:t>둥지내몰림</a:t>
            </a:r>
            <a:r>
              <a:rPr lang="ko-KR" altLang="en-US" sz="2000" dirty="0" smtClean="0"/>
              <a:t> 현상</a:t>
            </a:r>
            <a:r>
              <a:rPr lang="en-US" altLang="ko-KR" sz="2000" dirty="0" smtClean="0"/>
              <a:t>)</a:t>
            </a:r>
          </a:p>
          <a:p>
            <a:endParaRPr lang="ko-KR" altLang="en-US" dirty="0"/>
          </a:p>
        </p:txBody>
      </p:sp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323865" y="561181"/>
            <a:ext cx="7392988" cy="491555"/>
          </a:xfrm>
        </p:spPr>
        <p:txBody>
          <a:bodyPr/>
          <a:lstStyle/>
          <a:p>
            <a:r>
              <a:rPr lang="en-US" altLang="ko-KR" dirty="0" smtClean="0"/>
              <a:t/>
            </a:r>
            <a:br>
              <a:rPr lang="en-US" altLang="ko-KR" dirty="0" smtClean="0"/>
            </a:br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467544" y="980728"/>
            <a:ext cx="48245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2)  </a:t>
            </a:r>
            <a:r>
              <a:rPr lang="ko-KR" altLang="en-US" sz="200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젠트리피케이션</a:t>
            </a:r>
            <a:r>
              <a:rPr lang="en-US" altLang="ko-KR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(gentrification) </a:t>
            </a:r>
            <a:endParaRPr lang="ko-KR" altLang="en-US" sz="20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8" name="제목 5"/>
          <p:cNvSpPr txBox="1">
            <a:spLocks/>
          </p:cNvSpPr>
          <p:nvPr/>
        </p:nvSpPr>
        <p:spPr bwMode="auto">
          <a:xfrm>
            <a:off x="0" y="71413"/>
            <a:ext cx="9144000" cy="76519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defTabSz="957263" latinLnBrk="1">
              <a:defRPr/>
            </a:pPr>
            <a:r>
              <a:rPr lang="en-US" altLang="ko-KR" sz="3200" b="1" kern="0" dirty="0" smtClean="0">
                <a:solidFill>
                  <a:schemeClr val="bg1"/>
                </a:solidFill>
                <a:latin typeface="+mn-ea"/>
                <a:cs typeface="+mj-cs"/>
              </a:rPr>
              <a:t>2. </a:t>
            </a:r>
            <a:r>
              <a:rPr lang="ko-KR" altLang="en-US" sz="3200" b="1" kern="0" dirty="0" smtClean="0">
                <a:solidFill>
                  <a:schemeClr val="bg1"/>
                </a:solidFill>
                <a:latin typeface="+mn-ea"/>
                <a:cs typeface="+mj-cs"/>
              </a:rPr>
              <a:t>도시재생 관련 이론</a:t>
            </a:r>
          </a:p>
        </p:txBody>
      </p:sp>
      <p:sp>
        <p:nvSpPr>
          <p:cNvPr id="9" name="제목 4"/>
          <p:cNvSpPr txBox="1">
            <a:spLocks/>
          </p:cNvSpPr>
          <p:nvPr/>
        </p:nvSpPr>
        <p:spPr>
          <a:xfrm>
            <a:off x="395536" y="1527175"/>
            <a:ext cx="7392988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57263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altLang="ko-KR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uLnTx/>
                <a:uFillTx/>
                <a:latin typeface="HY헤드라인M" pitchFamily="18" charset="-127"/>
                <a:ea typeface="HY헤드라인M" pitchFamily="18" charset="-127"/>
                <a:cs typeface="+mj-cs"/>
              </a:rPr>
              <a:t> </a:t>
            </a:r>
            <a:r>
              <a:rPr kumimoji="0" lang="ko-KR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uLnTx/>
                <a:uFillTx/>
                <a:latin typeface="HY헤드라인M" pitchFamily="18" charset="-127"/>
                <a:ea typeface="HY헤드라인M" pitchFamily="18" charset="-127"/>
                <a:cs typeface="+mj-cs"/>
              </a:rPr>
              <a:t>의의</a:t>
            </a:r>
            <a:endParaRPr kumimoji="0" lang="ko-KR" altLang="en-US" sz="2400" b="1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innerShdw blurRad="114300">
                  <a:prstClr val="black"/>
                </a:innerShdw>
              </a:effectLst>
              <a:uLnTx/>
              <a:uFillTx/>
              <a:latin typeface="HY헤드라인M" pitchFamily="18" charset="-127"/>
              <a:ea typeface="HY헤드라인M" pitchFamily="18" charset="-127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2694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 r="27542" b="22222"/>
          <a:stretch>
            <a:fillRect/>
          </a:stretch>
        </p:blipFill>
        <p:spPr bwMode="auto">
          <a:xfrm>
            <a:off x="1692946" y="2698483"/>
            <a:ext cx="5039294" cy="3607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28596" y="1916832"/>
            <a:ext cx="8229600" cy="4176464"/>
          </a:xfrm>
        </p:spPr>
        <p:txBody>
          <a:bodyPr/>
          <a:lstStyle/>
          <a:p>
            <a:pPr>
              <a:buNone/>
            </a:pPr>
            <a:endParaRPr lang="en-US" altLang="ko-KR" sz="2000" dirty="0" smtClean="0"/>
          </a:p>
          <a:p>
            <a:pPr>
              <a:buFontTx/>
              <a:buChar char="-"/>
            </a:pPr>
            <a:r>
              <a:rPr lang="ko-KR" altLang="en-US" sz="2000" dirty="0" smtClean="0"/>
              <a:t>도시화의 과정은 일정한 단계를 밟아 성장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발전하는데 크게는 도시화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교외화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반도시화</a:t>
            </a:r>
            <a:r>
              <a:rPr lang="en-US" altLang="ko-KR" sz="2000" dirty="0" smtClean="0"/>
              <a:t>, </a:t>
            </a:r>
            <a:r>
              <a:rPr lang="ko-KR" altLang="en-US" sz="2000" dirty="0" err="1" smtClean="0"/>
              <a:t>재도시화</a:t>
            </a:r>
            <a:r>
              <a:rPr lang="ko-KR" altLang="en-US" sz="2000" dirty="0" smtClean="0"/>
              <a:t>  등의 과정을 밟아 진행한다는 이론 </a:t>
            </a:r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323865" y="561181"/>
            <a:ext cx="7392988" cy="491555"/>
          </a:xfrm>
        </p:spPr>
        <p:txBody>
          <a:bodyPr/>
          <a:lstStyle/>
          <a:p>
            <a:r>
              <a:rPr lang="en-US" altLang="ko-KR" dirty="0" smtClean="0"/>
              <a:t/>
            </a:r>
            <a:br>
              <a:rPr lang="en-US" altLang="ko-KR" dirty="0" smtClean="0"/>
            </a:br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467544" y="980728"/>
            <a:ext cx="21627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dirty="0" smtClean="0"/>
              <a:t>1)  </a:t>
            </a:r>
            <a:r>
              <a:rPr lang="ko-KR" altLang="en-US" sz="2000" dirty="0" smtClean="0"/>
              <a:t>도시쇠퇴이론 </a:t>
            </a:r>
            <a:endParaRPr lang="ko-KR" altLang="en-US" sz="2000" dirty="0"/>
          </a:p>
        </p:txBody>
      </p:sp>
      <p:sp>
        <p:nvSpPr>
          <p:cNvPr id="8" name="제목 5"/>
          <p:cNvSpPr txBox="1">
            <a:spLocks/>
          </p:cNvSpPr>
          <p:nvPr/>
        </p:nvSpPr>
        <p:spPr bwMode="auto">
          <a:xfrm>
            <a:off x="0" y="71413"/>
            <a:ext cx="9144000" cy="76519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defTabSz="957263" latinLnBrk="1">
              <a:defRPr/>
            </a:pPr>
            <a:r>
              <a:rPr lang="en-US" altLang="ko-KR" sz="3200" b="1" kern="0" dirty="0" smtClean="0">
                <a:solidFill>
                  <a:schemeClr val="bg1"/>
                </a:solidFill>
                <a:latin typeface="+mn-ea"/>
                <a:cs typeface="+mj-cs"/>
              </a:rPr>
              <a:t>2. </a:t>
            </a:r>
            <a:r>
              <a:rPr lang="ko-KR" altLang="en-US" sz="3200" b="1" kern="0" dirty="0" smtClean="0">
                <a:solidFill>
                  <a:schemeClr val="bg1"/>
                </a:solidFill>
                <a:latin typeface="+mn-ea"/>
                <a:cs typeface="+mj-cs"/>
              </a:rPr>
              <a:t>도시재생 관련 이론</a:t>
            </a:r>
          </a:p>
        </p:txBody>
      </p:sp>
      <p:sp>
        <p:nvSpPr>
          <p:cNvPr id="9" name="제목 4"/>
          <p:cNvSpPr txBox="1">
            <a:spLocks/>
          </p:cNvSpPr>
          <p:nvPr/>
        </p:nvSpPr>
        <p:spPr>
          <a:xfrm>
            <a:off x="395536" y="1455167"/>
            <a:ext cx="7392988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57263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altLang="ko-KR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uLnTx/>
                <a:uFillTx/>
                <a:latin typeface="HY헤드라인M" pitchFamily="18" charset="-127"/>
                <a:ea typeface="HY헤드라인M" pitchFamily="18" charset="-127"/>
                <a:cs typeface="+mj-cs"/>
              </a:rPr>
              <a:t> </a:t>
            </a:r>
            <a:r>
              <a:rPr kumimoji="0" lang="ko-KR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uLnTx/>
                <a:uFillTx/>
                <a:latin typeface="HY헤드라인M" pitchFamily="18" charset="-127"/>
                <a:ea typeface="HY헤드라인M" pitchFamily="18" charset="-127"/>
                <a:cs typeface="+mj-cs"/>
              </a:rPr>
              <a:t>동태적 도시성장이론</a:t>
            </a:r>
            <a:endParaRPr kumimoji="0" lang="ko-KR" altLang="en-US" sz="2400" b="1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innerShdw blurRad="114300">
                  <a:prstClr val="black"/>
                </a:innerShdw>
              </a:effectLst>
              <a:uLnTx/>
              <a:uFillTx/>
              <a:latin typeface="HY헤드라인M" pitchFamily="18" charset="-127"/>
              <a:ea typeface="HY헤드라인M" pitchFamily="18" charset="-127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30834" y="1988840"/>
            <a:ext cx="8229600" cy="4176464"/>
          </a:xfrm>
        </p:spPr>
        <p:txBody>
          <a:bodyPr/>
          <a:lstStyle/>
          <a:p>
            <a:pPr marL="0" indent="0">
              <a:buNone/>
            </a:pPr>
            <a:r>
              <a:rPr lang="ko-KR" altLang="en-US" sz="2000" dirty="0" smtClean="0"/>
              <a:t>① </a:t>
            </a:r>
            <a:r>
              <a:rPr lang="ko-KR" altLang="en-US" sz="2000" dirty="0"/>
              <a:t>인구</a:t>
            </a:r>
            <a:r>
              <a:rPr lang="en-US" altLang="ko-KR" sz="2000" dirty="0"/>
              <a:t>-</a:t>
            </a:r>
            <a:r>
              <a:rPr lang="ko-KR" altLang="en-US" sz="2000" dirty="0"/>
              <a:t>생태이론</a:t>
            </a:r>
            <a:r>
              <a:rPr lang="en-US" altLang="ko-KR" sz="2000" dirty="0"/>
              <a:t>(Demographic-Ecological Theory)</a:t>
            </a:r>
          </a:p>
          <a:p>
            <a:pPr>
              <a:buFontTx/>
              <a:buChar char="-"/>
            </a:pPr>
            <a:endParaRPr lang="en-US" altLang="ko-KR" sz="2000" dirty="0" smtClean="0"/>
          </a:p>
          <a:p>
            <a:pPr>
              <a:buFontTx/>
              <a:buChar char="-"/>
            </a:pPr>
            <a:r>
              <a:rPr lang="ko-KR" altLang="en-US" sz="2000" dirty="0" smtClean="0"/>
              <a:t>인구통계</a:t>
            </a:r>
            <a:r>
              <a:rPr lang="en-US" altLang="ko-KR" sz="2000" dirty="0"/>
              <a:t>(demographics)</a:t>
            </a:r>
            <a:r>
              <a:rPr lang="ko-KR" altLang="en-US" sz="2000" dirty="0"/>
              <a:t>의 요소라고 할 수 있는 인구</a:t>
            </a:r>
            <a:r>
              <a:rPr lang="en-US" altLang="ko-KR" sz="2000" dirty="0"/>
              <a:t>(population), </a:t>
            </a:r>
            <a:r>
              <a:rPr lang="ko-KR" altLang="en-US" sz="2000" dirty="0"/>
              <a:t>사회조직</a:t>
            </a:r>
            <a:r>
              <a:rPr lang="en-US" altLang="ko-KR" sz="2000" dirty="0"/>
              <a:t>(social organization), </a:t>
            </a:r>
            <a:r>
              <a:rPr lang="ko-KR" altLang="en-US" sz="2000" dirty="0"/>
              <a:t>환경</a:t>
            </a:r>
            <a:r>
              <a:rPr lang="en-US" altLang="ko-KR" sz="2000" dirty="0"/>
              <a:t>(environment), </a:t>
            </a:r>
            <a:r>
              <a:rPr lang="ko-KR" altLang="en-US" sz="2000" dirty="0"/>
              <a:t>기술</a:t>
            </a:r>
            <a:r>
              <a:rPr lang="en-US" altLang="ko-KR" sz="2000" dirty="0"/>
              <a:t>(technology)</a:t>
            </a:r>
            <a:r>
              <a:rPr lang="ko-KR" altLang="en-US" sz="2000" dirty="0"/>
              <a:t>의 분석을 통하여 </a:t>
            </a:r>
            <a:r>
              <a:rPr lang="ko-KR" altLang="en-US" sz="2000" dirty="0" err="1"/>
              <a:t>젠트리피케이션</a:t>
            </a:r>
            <a:r>
              <a:rPr lang="ko-KR" altLang="en-US" sz="2000" dirty="0"/>
              <a:t> 현상을 설명하는 </a:t>
            </a:r>
            <a:r>
              <a:rPr lang="ko-KR" altLang="en-US" sz="2000" dirty="0" smtClean="0"/>
              <a:t>이론</a:t>
            </a:r>
            <a:r>
              <a:rPr lang="en-US" altLang="ko-KR" sz="2000" dirty="0" smtClean="0"/>
              <a:t>.</a:t>
            </a:r>
            <a:endParaRPr lang="ko-KR" altLang="en-US" sz="2000" dirty="0"/>
          </a:p>
          <a:p>
            <a:pPr>
              <a:buFontTx/>
              <a:buChar char="-"/>
            </a:pPr>
            <a:r>
              <a:rPr lang="ko-KR" altLang="en-US" sz="2000" dirty="0" smtClean="0"/>
              <a:t>이 </a:t>
            </a:r>
            <a:r>
              <a:rPr lang="ko-KR" altLang="en-US" sz="2000" dirty="0"/>
              <a:t>이론은 </a:t>
            </a:r>
            <a:r>
              <a:rPr lang="ko-KR" altLang="en-US" sz="2000" dirty="0" err="1"/>
              <a:t>베이붐</a:t>
            </a:r>
            <a:r>
              <a:rPr lang="ko-KR" altLang="en-US" sz="2000" dirty="0"/>
              <a:t> 세대인 </a:t>
            </a:r>
            <a:r>
              <a:rPr lang="en-US" altLang="ko-KR" sz="2000" dirty="0"/>
              <a:t>1970</a:t>
            </a:r>
            <a:r>
              <a:rPr lang="ko-KR" altLang="en-US" sz="2000" dirty="0"/>
              <a:t>년대 </a:t>
            </a:r>
            <a:r>
              <a:rPr lang="en-US" altLang="ko-KR" sz="2000" dirty="0"/>
              <a:t>25</a:t>
            </a:r>
            <a:r>
              <a:rPr lang="ko-KR" altLang="en-US" sz="2000" dirty="0"/>
              <a:t>세</a:t>
            </a:r>
            <a:r>
              <a:rPr lang="en-US" altLang="ko-KR" sz="2000" dirty="0"/>
              <a:t>~35</a:t>
            </a:r>
            <a:r>
              <a:rPr lang="ko-KR" altLang="en-US" sz="2000" dirty="0"/>
              <a:t>세 인구의 숫자가 급격히 증가한 것이 </a:t>
            </a:r>
            <a:r>
              <a:rPr lang="ko-KR" altLang="en-US" sz="2000" dirty="0" smtClean="0"/>
              <a:t>원인이라고 주장</a:t>
            </a:r>
            <a:r>
              <a:rPr lang="en-US" altLang="ko-KR" sz="2000" dirty="0" smtClean="0"/>
              <a:t>. </a:t>
            </a:r>
            <a:r>
              <a:rPr lang="ko-KR" altLang="en-US" sz="2000" dirty="0"/>
              <a:t>이 세대의 인구증가 때문에 주택에 대한 수요도 증가하였는데 공급이 증가된 수요를 충족시켜주지 못하였기 때문에 수요를 충족하기 위하여 기존주택지가 재활용되었다</a:t>
            </a:r>
            <a:r>
              <a:rPr lang="en-US" altLang="ko-KR" sz="2000" dirty="0"/>
              <a:t>(recycled)</a:t>
            </a:r>
            <a:r>
              <a:rPr lang="ko-KR" altLang="en-US" sz="2000" dirty="0"/>
              <a:t>는 </a:t>
            </a:r>
            <a:r>
              <a:rPr lang="ko-KR" altLang="en-US" sz="2000" dirty="0" smtClean="0"/>
              <a:t>주장임</a:t>
            </a:r>
            <a:r>
              <a:rPr lang="en-US" altLang="ko-KR" sz="2000" dirty="0" smtClean="0"/>
              <a:t>.</a:t>
            </a:r>
          </a:p>
          <a:p>
            <a:endParaRPr lang="ko-KR" altLang="en-US" dirty="0"/>
          </a:p>
        </p:txBody>
      </p:sp>
      <p:sp>
        <p:nvSpPr>
          <p:cNvPr id="9" name="제목 4"/>
          <p:cNvSpPr txBox="1">
            <a:spLocks/>
          </p:cNvSpPr>
          <p:nvPr/>
        </p:nvSpPr>
        <p:spPr>
          <a:xfrm>
            <a:off x="395536" y="1268760"/>
            <a:ext cx="7392988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0" defTabSz="957263" fontAlgn="auto" latinLnBrk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ko-KR" altLang="en-US" sz="2400" b="1" kern="0" dirty="0" smtClean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사회</a:t>
            </a:r>
            <a:r>
              <a:rPr lang="en-US" altLang="ko-KR" sz="2400" b="1" kern="0" dirty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kern="0" dirty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지리학적 이론</a:t>
            </a:r>
          </a:p>
        </p:txBody>
      </p:sp>
      <p:sp>
        <p:nvSpPr>
          <p:cNvPr id="10" name="제목 5"/>
          <p:cNvSpPr txBox="1">
            <a:spLocks/>
          </p:cNvSpPr>
          <p:nvPr/>
        </p:nvSpPr>
        <p:spPr bwMode="auto">
          <a:xfrm>
            <a:off x="0" y="71413"/>
            <a:ext cx="9144000" cy="76519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defTabSz="957263" latinLnBrk="1">
              <a:defRPr/>
            </a:pPr>
            <a:r>
              <a:rPr lang="en-US" altLang="ko-KR" sz="3200" b="1" kern="0" dirty="0" smtClean="0">
                <a:solidFill>
                  <a:schemeClr val="bg1"/>
                </a:solidFill>
                <a:latin typeface="+mn-ea"/>
                <a:cs typeface="+mj-cs"/>
              </a:rPr>
              <a:t>2. </a:t>
            </a:r>
            <a:r>
              <a:rPr lang="ko-KR" altLang="en-US" sz="3200" b="1" kern="0" dirty="0" smtClean="0">
                <a:solidFill>
                  <a:schemeClr val="bg1"/>
                </a:solidFill>
                <a:latin typeface="+mn-ea"/>
                <a:cs typeface="+mj-cs"/>
              </a:rPr>
              <a:t>도시재생 관련 이론</a:t>
            </a:r>
          </a:p>
        </p:txBody>
      </p:sp>
    </p:spTree>
    <p:extLst>
      <p:ext uri="{BB962C8B-B14F-4D97-AF65-F5344CB8AC3E}">
        <p14:creationId xmlns:p14="http://schemas.microsoft.com/office/powerpoint/2010/main" val="32870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30834" y="1268760"/>
            <a:ext cx="8229600" cy="4176464"/>
          </a:xfrm>
        </p:spPr>
        <p:txBody>
          <a:bodyPr/>
          <a:lstStyle/>
          <a:p>
            <a:pPr marL="0" indent="0">
              <a:buNone/>
            </a:pPr>
            <a:r>
              <a:rPr lang="ko-KR" altLang="en-US" sz="2000" dirty="0" smtClean="0"/>
              <a:t>② 행동주의이론</a:t>
            </a:r>
            <a:r>
              <a:rPr lang="en-US" altLang="ko-KR" sz="2000" dirty="0"/>
              <a:t>(Behavioral Theory) </a:t>
            </a:r>
            <a:r>
              <a:rPr lang="ko-KR" altLang="en-US" sz="2000" dirty="0"/>
              <a:t>또는 </a:t>
            </a:r>
            <a:r>
              <a:rPr lang="en-US" altLang="ko-KR" sz="2000" dirty="0"/>
              <a:t>Sociocultural Theory </a:t>
            </a:r>
          </a:p>
          <a:p>
            <a:pPr>
              <a:buFontTx/>
              <a:buChar char="-"/>
            </a:pPr>
            <a:endParaRPr lang="en-US" altLang="ko-KR" sz="2000" dirty="0" smtClean="0"/>
          </a:p>
          <a:p>
            <a:pPr>
              <a:buFontTx/>
              <a:buChar char="-"/>
            </a:pPr>
            <a:r>
              <a:rPr lang="ko-KR" altLang="en-US" sz="2000" dirty="0" smtClean="0"/>
              <a:t>인구학적 </a:t>
            </a:r>
            <a:r>
              <a:rPr lang="ko-KR" altLang="en-US" sz="2000" dirty="0"/>
              <a:t>요소</a:t>
            </a:r>
            <a:r>
              <a:rPr lang="en-US" altLang="ko-KR" sz="2000" dirty="0"/>
              <a:t>(demographics) </a:t>
            </a:r>
            <a:r>
              <a:rPr lang="ko-KR" altLang="en-US" sz="2000" dirty="0"/>
              <a:t>또는 구조적 분석단위</a:t>
            </a:r>
            <a:r>
              <a:rPr lang="en-US" altLang="ko-KR" sz="2000" dirty="0"/>
              <a:t>(structural units of analysis: i.e., characteristics of populations) </a:t>
            </a:r>
            <a:r>
              <a:rPr lang="ko-KR" altLang="en-US" sz="2000" dirty="0"/>
              <a:t>보다는 개인의 가치</a:t>
            </a:r>
            <a:r>
              <a:rPr lang="en-US" altLang="ko-KR" sz="2000" dirty="0"/>
              <a:t>(values), </a:t>
            </a:r>
            <a:r>
              <a:rPr lang="ko-KR" altLang="en-US" sz="2000" dirty="0"/>
              <a:t>감정</a:t>
            </a:r>
            <a:r>
              <a:rPr lang="en-US" altLang="ko-KR" sz="2000" dirty="0"/>
              <a:t>(sentiments), </a:t>
            </a:r>
            <a:r>
              <a:rPr lang="ko-KR" altLang="en-US" sz="2000" dirty="0"/>
              <a:t>태도</a:t>
            </a:r>
            <a:r>
              <a:rPr lang="en-US" altLang="ko-KR" sz="2000" dirty="0"/>
              <a:t>(attitudes), </a:t>
            </a:r>
            <a:r>
              <a:rPr lang="ko-KR" altLang="en-US" sz="2000" dirty="0"/>
              <a:t>생각</a:t>
            </a:r>
            <a:r>
              <a:rPr lang="en-US" altLang="ko-KR" sz="2000" dirty="0"/>
              <a:t>(ideas), </a:t>
            </a:r>
            <a:r>
              <a:rPr lang="ko-KR" altLang="en-US" sz="2000" dirty="0"/>
              <a:t>신념</a:t>
            </a:r>
            <a:r>
              <a:rPr lang="en-US" altLang="ko-KR" sz="2000" dirty="0"/>
              <a:t>(beliefs), </a:t>
            </a:r>
            <a:r>
              <a:rPr lang="ko-KR" altLang="en-US" sz="2000" dirty="0"/>
              <a:t>선택</a:t>
            </a:r>
            <a:r>
              <a:rPr lang="en-US" altLang="ko-KR" sz="2000" dirty="0"/>
              <a:t>(choices) </a:t>
            </a:r>
            <a:r>
              <a:rPr lang="ko-KR" altLang="en-US" sz="2000" dirty="0"/>
              <a:t>등이 인간행동을 예측하는데 이용되어야 한다는 </a:t>
            </a:r>
            <a:r>
              <a:rPr lang="ko-KR" altLang="en-US" sz="2000" dirty="0" smtClean="0"/>
              <a:t>주장</a:t>
            </a:r>
            <a:r>
              <a:rPr lang="en-US" altLang="ko-KR" sz="2000" dirty="0" smtClean="0"/>
              <a:t>.</a:t>
            </a:r>
            <a:endParaRPr lang="ko-KR" altLang="en-US" sz="2000" dirty="0"/>
          </a:p>
          <a:p>
            <a:pPr>
              <a:buFontTx/>
              <a:buChar char="-"/>
            </a:pPr>
            <a:r>
              <a:rPr lang="ko-KR" altLang="en-US" sz="2000" dirty="0" smtClean="0"/>
              <a:t>특히</a:t>
            </a:r>
            <a:r>
              <a:rPr lang="en-US" altLang="ko-KR" sz="2000" dirty="0"/>
              <a:t>, </a:t>
            </a:r>
            <a:r>
              <a:rPr lang="ko-KR" altLang="en-US" sz="2000" dirty="0"/>
              <a:t>이 이론은 </a:t>
            </a:r>
            <a:r>
              <a:rPr lang="en-US" altLang="ko-KR" sz="2000" dirty="0"/>
              <a:t>1970</a:t>
            </a:r>
            <a:r>
              <a:rPr lang="ko-KR" altLang="en-US" sz="2000" dirty="0"/>
              <a:t>년대 중산층</a:t>
            </a:r>
            <a:r>
              <a:rPr lang="en-US" altLang="ko-KR" sz="2000" dirty="0"/>
              <a:t>(middle class)</a:t>
            </a:r>
            <a:r>
              <a:rPr lang="ko-KR" altLang="en-US" sz="2000" dirty="0"/>
              <a:t>과 </a:t>
            </a:r>
            <a:r>
              <a:rPr lang="ko-KR" altLang="en-US" sz="2000" dirty="0" err="1"/>
              <a:t>중상위계층</a:t>
            </a:r>
            <a:r>
              <a:rPr lang="en-US" altLang="ko-KR" sz="2000" dirty="0"/>
              <a:t>(upper-middle class)</a:t>
            </a:r>
            <a:r>
              <a:rPr lang="ko-KR" altLang="en-US" sz="2000" dirty="0"/>
              <a:t>의 변화하는 태도</a:t>
            </a:r>
            <a:r>
              <a:rPr lang="en-US" altLang="ko-KR" sz="2000" dirty="0"/>
              <a:t>, </a:t>
            </a:r>
            <a:r>
              <a:rPr lang="ko-KR" altLang="en-US" sz="2000" dirty="0"/>
              <a:t>라이프스타일</a:t>
            </a:r>
            <a:r>
              <a:rPr lang="en-US" altLang="ko-KR" sz="2000" dirty="0"/>
              <a:t>, </a:t>
            </a:r>
            <a:r>
              <a:rPr lang="ko-KR" altLang="en-US" sz="2000" dirty="0"/>
              <a:t>가치를 강조하고 </a:t>
            </a:r>
            <a:r>
              <a:rPr lang="ko-KR" altLang="en-US" sz="2000" dirty="0" smtClean="0"/>
              <a:t>있음</a:t>
            </a:r>
            <a:r>
              <a:rPr lang="en-US" altLang="ko-KR" sz="2000" dirty="0" smtClean="0"/>
              <a:t>. </a:t>
            </a:r>
            <a:r>
              <a:rPr lang="ko-KR" altLang="en-US" sz="2000" dirty="0"/>
              <a:t>그들은 그 전보다 더 도시친화적인</a:t>
            </a:r>
            <a:r>
              <a:rPr lang="en-US" altLang="ko-KR" sz="2000" dirty="0"/>
              <a:t>(pro-urban) </a:t>
            </a:r>
            <a:r>
              <a:rPr lang="ko-KR" altLang="en-US" sz="2000" dirty="0"/>
              <a:t>경향을 보여 더 이상 농촌이나 교외지역 조차도 거주하기 싫어하여 점점 더 도시로 이동하는 경향을 보이고 있다는 </a:t>
            </a:r>
            <a:r>
              <a:rPr lang="ko-KR" altLang="en-US" sz="2000" dirty="0" smtClean="0"/>
              <a:t>것임</a:t>
            </a:r>
            <a:r>
              <a:rPr lang="en-US" altLang="ko-KR" sz="2000" dirty="0" smtClean="0"/>
              <a:t>.</a:t>
            </a:r>
          </a:p>
          <a:p>
            <a:endParaRPr lang="ko-KR" altLang="en-US" dirty="0"/>
          </a:p>
        </p:txBody>
      </p:sp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323865" y="561181"/>
            <a:ext cx="7392988" cy="491555"/>
          </a:xfrm>
        </p:spPr>
        <p:txBody>
          <a:bodyPr/>
          <a:lstStyle/>
          <a:p>
            <a:r>
              <a:rPr lang="en-US" altLang="ko-KR" dirty="0" smtClean="0"/>
              <a:t/>
            </a:r>
            <a:br>
              <a:rPr lang="en-US" altLang="ko-KR" dirty="0" smtClean="0"/>
            </a:br>
            <a:endParaRPr lang="ko-KR" altLang="en-US" dirty="0"/>
          </a:p>
        </p:txBody>
      </p:sp>
      <p:sp>
        <p:nvSpPr>
          <p:cNvPr id="8" name="제목 5"/>
          <p:cNvSpPr txBox="1">
            <a:spLocks/>
          </p:cNvSpPr>
          <p:nvPr/>
        </p:nvSpPr>
        <p:spPr bwMode="auto">
          <a:xfrm>
            <a:off x="0" y="71413"/>
            <a:ext cx="9144000" cy="76519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defTabSz="957263" latinLnBrk="1">
              <a:defRPr/>
            </a:pPr>
            <a:r>
              <a:rPr lang="en-US" altLang="ko-KR" sz="3200" b="1" kern="0" dirty="0" smtClean="0">
                <a:solidFill>
                  <a:schemeClr val="bg1"/>
                </a:solidFill>
                <a:latin typeface="+mn-ea"/>
                <a:cs typeface="+mj-cs"/>
              </a:rPr>
              <a:t>2. </a:t>
            </a:r>
            <a:r>
              <a:rPr lang="ko-KR" altLang="en-US" sz="3200" b="1" kern="0" dirty="0" smtClean="0">
                <a:solidFill>
                  <a:schemeClr val="bg1"/>
                </a:solidFill>
                <a:latin typeface="+mn-ea"/>
                <a:cs typeface="+mj-cs"/>
              </a:rPr>
              <a:t>도시재생 관련 이론</a:t>
            </a:r>
          </a:p>
        </p:txBody>
      </p:sp>
    </p:spTree>
    <p:extLst>
      <p:ext uri="{BB962C8B-B14F-4D97-AF65-F5344CB8AC3E}">
        <p14:creationId xmlns:p14="http://schemas.microsoft.com/office/powerpoint/2010/main" val="302370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392488"/>
          </a:xfrm>
        </p:spPr>
        <p:txBody>
          <a:bodyPr/>
          <a:lstStyle/>
          <a:p>
            <a:pPr>
              <a:buFontTx/>
              <a:buChar char="-"/>
            </a:pPr>
            <a:r>
              <a:rPr lang="en-US" altLang="ko-KR" sz="2000" dirty="0" smtClean="0"/>
              <a:t>London </a:t>
            </a:r>
            <a:r>
              <a:rPr lang="en-US" altLang="ko-KR" sz="2000" dirty="0"/>
              <a:t>and </a:t>
            </a:r>
            <a:r>
              <a:rPr lang="en-US" altLang="ko-KR" sz="2000" dirty="0" err="1"/>
              <a:t>Palen</a:t>
            </a:r>
            <a:r>
              <a:rPr lang="en-US" altLang="ko-KR" sz="2000" dirty="0"/>
              <a:t>(1984)</a:t>
            </a:r>
            <a:r>
              <a:rPr lang="ko-KR" altLang="en-US" sz="2000" dirty="0"/>
              <a:t>은 이와 같이 도시내부로 침입하는 사람들을 도시개척자</a:t>
            </a:r>
            <a:r>
              <a:rPr lang="en-US" altLang="ko-KR" sz="2000" dirty="0"/>
              <a:t>(urban pioneers)</a:t>
            </a:r>
            <a:r>
              <a:rPr lang="ko-KR" altLang="en-US" sz="2000" dirty="0"/>
              <a:t>라고 </a:t>
            </a:r>
            <a:r>
              <a:rPr lang="ko-KR" altLang="en-US" sz="2000" dirty="0" smtClean="0"/>
              <a:t>불렀음</a:t>
            </a:r>
            <a:r>
              <a:rPr lang="en-US" altLang="ko-KR" sz="2000" dirty="0" smtClean="0"/>
              <a:t>. </a:t>
            </a:r>
            <a:r>
              <a:rPr lang="ko-KR" altLang="en-US" sz="2000" dirty="0"/>
              <a:t>이 도시개척자들은 도심</a:t>
            </a:r>
            <a:r>
              <a:rPr lang="en-US" altLang="ko-KR" sz="2000" dirty="0"/>
              <a:t>(inner-city)</a:t>
            </a:r>
            <a:r>
              <a:rPr lang="ko-KR" altLang="en-US" sz="2000" dirty="0"/>
              <a:t>이 생활하기에 적절하고 생존이 가능한 </a:t>
            </a:r>
            <a:r>
              <a:rPr lang="en-US" altLang="ko-KR" sz="2000" dirty="0"/>
              <a:t>(viable) </a:t>
            </a:r>
            <a:r>
              <a:rPr lang="ko-KR" altLang="en-US" sz="2000" dirty="0"/>
              <a:t>장소라고 생각하여 도심부의 멋</a:t>
            </a:r>
            <a:r>
              <a:rPr lang="en-US" altLang="ko-KR" sz="2000" dirty="0"/>
              <a:t>(inner city chic)</a:t>
            </a:r>
            <a:r>
              <a:rPr lang="ko-KR" altLang="en-US" sz="2000" dirty="0"/>
              <a:t>이라고 생각하게 </a:t>
            </a:r>
            <a:r>
              <a:rPr lang="ko-KR" altLang="en-US" sz="2000" dirty="0" smtClean="0"/>
              <a:t>되었음</a:t>
            </a:r>
            <a:r>
              <a:rPr lang="en-US" altLang="ko-KR" sz="2000" dirty="0" smtClean="0"/>
              <a:t>(</a:t>
            </a:r>
            <a:r>
              <a:rPr lang="en-US" altLang="ko-KR" sz="2000" dirty="0"/>
              <a:t>London and </a:t>
            </a:r>
            <a:r>
              <a:rPr lang="en-US" altLang="ko-KR" sz="2000" dirty="0" err="1"/>
              <a:t>Palen</a:t>
            </a:r>
            <a:r>
              <a:rPr lang="en-US" altLang="ko-KR" sz="2000" dirty="0"/>
              <a:t>, 1984). </a:t>
            </a:r>
            <a:endParaRPr lang="en-US" altLang="ko-KR" sz="2000" dirty="0" smtClean="0"/>
          </a:p>
          <a:p>
            <a:pPr>
              <a:buFontTx/>
              <a:buChar char="-"/>
            </a:pPr>
            <a:endParaRPr lang="en-US" altLang="ko-KR" sz="2000" dirty="0" smtClean="0"/>
          </a:p>
          <a:p>
            <a:pPr>
              <a:buFontTx/>
              <a:buChar char="-"/>
            </a:pPr>
            <a:r>
              <a:rPr lang="ko-KR" altLang="en-US" sz="2000" dirty="0"/>
              <a:t>또한 </a:t>
            </a:r>
            <a:r>
              <a:rPr lang="ko-KR" altLang="en-US" sz="2000" dirty="0" err="1"/>
              <a:t>베이붐</a:t>
            </a:r>
            <a:r>
              <a:rPr lang="ko-KR" altLang="en-US" sz="2000" dirty="0"/>
              <a:t> 세대의 주택 수요는 그 전 세대와 비교할 때 인구학적으로 매우 다른 특성이 있음</a:t>
            </a:r>
            <a:r>
              <a:rPr lang="en-US" altLang="ko-KR" sz="2000" dirty="0"/>
              <a:t>. </a:t>
            </a:r>
            <a:r>
              <a:rPr lang="ko-KR" altLang="en-US" sz="2000" dirty="0"/>
              <a:t>조금 더 나이가 들어 결혼하고 더 적은 자녀를 가졌으며 여성들은 기혼이든 미혼이든 그 전 세대보다 노동시장에 더 많이 참여하여 맞벌이 하는 경향이 있음</a:t>
            </a:r>
            <a:r>
              <a:rPr lang="en-US" altLang="ko-KR" sz="2000" dirty="0"/>
              <a:t>. </a:t>
            </a:r>
            <a:r>
              <a:rPr lang="ko-KR" altLang="en-US" sz="2000" dirty="0"/>
              <a:t>이러한 가구들은 자녀들이 적은 반면 더 젊고 부유하게 되었음</a:t>
            </a:r>
            <a:r>
              <a:rPr lang="en-US" altLang="ko-KR" sz="2000" dirty="0"/>
              <a:t>(DINK). </a:t>
            </a:r>
            <a:r>
              <a:rPr lang="ko-KR" altLang="en-US" sz="2000" dirty="0"/>
              <a:t>그들은 육아의무가 없기 때문에 학교나 놀이터에 대한 걱정을 할 필요가 없게 되었으므로 직장이 가까운 내부도시</a:t>
            </a:r>
            <a:r>
              <a:rPr lang="en-US" altLang="ko-KR" sz="2000" dirty="0"/>
              <a:t>(inner city)</a:t>
            </a:r>
            <a:r>
              <a:rPr lang="ko-KR" altLang="en-US" sz="2000" dirty="0"/>
              <a:t>에 거주하는 </a:t>
            </a:r>
            <a:r>
              <a:rPr lang="ko-KR" altLang="en-US" sz="2000" dirty="0" err="1"/>
              <a:t>경햠</a:t>
            </a:r>
            <a:r>
              <a:rPr lang="en-US" altLang="ko-KR" sz="2000" dirty="0"/>
              <a:t>. </a:t>
            </a:r>
          </a:p>
          <a:p>
            <a:pPr>
              <a:buFontTx/>
              <a:buChar char="-"/>
            </a:pPr>
            <a:endParaRPr lang="en-US" altLang="ko-KR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ko-KR" altLang="en-US" sz="2000" dirty="0"/>
              <a:t>도심의 </a:t>
            </a:r>
            <a:r>
              <a:rPr lang="ko-KR" altLang="en-US" sz="2000" dirty="0" err="1"/>
              <a:t>어메니티</a:t>
            </a:r>
            <a:r>
              <a:rPr lang="en-US" altLang="ko-KR" sz="2000" dirty="0"/>
              <a:t>(amenity) </a:t>
            </a:r>
            <a:r>
              <a:rPr lang="ko-KR" altLang="en-US" sz="2000" dirty="0"/>
              <a:t>는 이들을 도심으로 유인하는 요인으로 작용</a:t>
            </a:r>
            <a:r>
              <a:rPr lang="en-US" altLang="ko-KR" sz="2000" dirty="0"/>
              <a:t>: </a:t>
            </a:r>
            <a:r>
              <a:rPr lang="ko-KR" altLang="en-US" sz="2000" dirty="0"/>
              <a:t>박물관</a:t>
            </a:r>
            <a:r>
              <a:rPr lang="en-US" altLang="ko-KR" sz="2000" dirty="0"/>
              <a:t>, </a:t>
            </a:r>
            <a:r>
              <a:rPr lang="ko-KR" altLang="en-US" sz="2000" dirty="0"/>
              <a:t>공연장</a:t>
            </a:r>
            <a:r>
              <a:rPr lang="en-US" altLang="ko-KR" sz="2000" dirty="0"/>
              <a:t>, </a:t>
            </a:r>
            <a:r>
              <a:rPr lang="ko-KR" altLang="en-US" sz="2000" dirty="0"/>
              <a:t>레스토랑</a:t>
            </a:r>
            <a:r>
              <a:rPr lang="en-US" altLang="ko-KR" sz="2000" dirty="0"/>
              <a:t>, </a:t>
            </a:r>
            <a:r>
              <a:rPr lang="ko-KR" altLang="en-US" sz="2000" dirty="0"/>
              <a:t>공원</a:t>
            </a:r>
            <a:r>
              <a:rPr lang="en-US" altLang="ko-KR" sz="2000" dirty="0"/>
              <a:t>, </a:t>
            </a:r>
            <a:r>
              <a:rPr lang="ko-KR" altLang="en-US" sz="2000" dirty="0"/>
              <a:t>프로 스포츠 구장</a:t>
            </a:r>
          </a:p>
          <a:p>
            <a:pPr marL="0" indent="0">
              <a:buNone/>
            </a:pPr>
            <a:endParaRPr lang="ko-KR" altLang="en-US" sz="2000" dirty="0"/>
          </a:p>
        </p:txBody>
      </p:sp>
      <p:sp>
        <p:nvSpPr>
          <p:cNvPr id="7" name="제목 5"/>
          <p:cNvSpPr txBox="1">
            <a:spLocks/>
          </p:cNvSpPr>
          <p:nvPr/>
        </p:nvSpPr>
        <p:spPr bwMode="auto">
          <a:xfrm>
            <a:off x="0" y="71413"/>
            <a:ext cx="9144000" cy="76519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defTabSz="957263" latinLnBrk="1">
              <a:defRPr/>
            </a:pPr>
            <a:r>
              <a:rPr lang="en-US" altLang="ko-KR" sz="3200" b="1" kern="0" dirty="0" smtClean="0">
                <a:solidFill>
                  <a:schemeClr val="bg1"/>
                </a:solidFill>
                <a:latin typeface="+mn-ea"/>
                <a:cs typeface="+mj-cs"/>
              </a:rPr>
              <a:t>2. </a:t>
            </a:r>
            <a:r>
              <a:rPr lang="ko-KR" altLang="en-US" sz="3200" b="1" kern="0" dirty="0" smtClean="0">
                <a:solidFill>
                  <a:schemeClr val="bg1"/>
                </a:solidFill>
                <a:latin typeface="+mn-ea"/>
                <a:cs typeface="+mj-cs"/>
              </a:rPr>
              <a:t>도시재생 관련 이론</a:t>
            </a:r>
          </a:p>
        </p:txBody>
      </p:sp>
    </p:spTree>
    <p:extLst>
      <p:ext uri="{BB962C8B-B14F-4D97-AF65-F5344CB8AC3E}">
        <p14:creationId xmlns:p14="http://schemas.microsoft.com/office/powerpoint/2010/main" val="90248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0824" y="1340768"/>
            <a:ext cx="8229600" cy="4176464"/>
          </a:xfrm>
        </p:spPr>
        <p:txBody>
          <a:bodyPr/>
          <a:lstStyle/>
          <a:p>
            <a:pPr marL="0" indent="0">
              <a:buNone/>
            </a:pPr>
            <a:r>
              <a:rPr lang="ko-KR" altLang="en-US" sz="2000" dirty="0" smtClean="0"/>
              <a:t>③ 정치</a:t>
            </a:r>
            <a:r>
              <a:rPr lang="en-US" altLang="ko-KR" sz="2000" dirty="0"/>
              <a:t>-</a:t>
            </a:r>
            <a:r>
              <a:rPr lang="ko-KR" altLang="en-US" sz="2000" dirty="0"/>
              <a:t>경제이론</a:t>
            </a:r>
            <a:r>
              <a:rPr lang="en-US" altLang="ko-KR" sz="2000" dirty="0"/>
              <a:t>(Political-Economical Theory)</a:t>
            </a:r>
          </a:p>
          <a:p>
            <a:pPr marL="0" indent="0">
              <a:buNone/>
            </a:pPr>
            <a:endParaRPr lang="en-US" altLang="ko-KR" sz="2000" dirty="0" smtClean="0"/>
          </a:p>
          <a:p>
            <a:pPr>
              <a:buFontTx/>
              <a:buChar char="-"/>
            </a:pPr>
            <a:r>
              <a:rPr lang="ko-KR" altLang="en-US" sz="2000" dirty="0" smtClean="0"/>
              <a:t>세 </a:t>
            </a:r>
            <a:r>
              <a:rPr lang="ko-KR" altLang="en-US" sz="2000" dirty="0"/>
              <a:t>번째의 설명은 정치경제학적 접근인데 이 이론도 크게 두 가지 접근으로 </a:t>
            </a:r>
            <a:r>
              <a:rPr lang="ko-KR" altLang="en-US" sz="2000" dirty="0" smtClean="0"/>
              <a:t>구분</a:t>
            </a:r>
            <a:r>
              <a:rPr lang="en-US" altLang="ko-KR" sz="2000" dirty="0" smtClean="0"/>
              <a:t>: </a:t>
            </a:r>
            <a:r>
              <a:rPr lang="en-US" altLang="ko-KR" sz="2000" dirty="0"/>
              <a:t>traditional and Marxist. </a:t>
            </a:r>
            <a:endParaRPr lang="ko-KR" altLang="en-US" sz="2000" dirty="0"/>
          </a:p>
          <a:p>
            <a:pPr>
              <a:buFontTx/>
              <a:buChar char="-"/>
            </a:pPr>
            <a:r>
              <a:rPr lang="ko-KR" altLang="en-US" sz="2000" dirty="0" smtClean="0"/>
              <a:t>전통적인 </a:t>
            </a:r>
            <a:r>
              <a:rPr lang="ko-KR" altLang="en-US" sz="2000" dirty="0"/>
              <a:t>정치경제이론</a:t>
            </a:r>
            <a:r>
              <a:rPr lang="en-US" altLang="ko-KR" sz="2000" dirty="0"/>
              <a:t>(The traditional approach)</a:t>
            </a:r>
            <a:r>
              <a:rPr lang="ko-KR" altLang="en-US" sz="2000" dirty="0"/>
              <a:t>는 경제 및 정치적 요인이 도심부의 침입을 초래하였다고 </a:t>
            </a:r>
            <a:r>
              <a:rPr lang="ko-KR" altLang="en-US" sz="2000" dirty="0" smtClean="0"/>
              <a:t>주장</a:t>
            </a:r>
            <a:r>
              <a:rPr lang="en-US" altLang="ko-KR" sz="2000" dirty="0" smtClean="0"/>
              <a:t>.  </a:t>
            </a:r>
            <a:r>
              <a:rPr lang="en-US" altLang="ko-KR" sz="2000" dirty="0"/>
              <a:t>1950</a:t>
            </a:r>
            <a:r>
              <a:rPr lang="ko-KR" altLang="en-US" sz="2000" dirty="0"/>
              <a:t>년 및 </a:t>
            </a:r>
            <a:r>
              <a:rPr lang="en-US" altLang="ko-KR" sz="2000" dirty="0"/>
              <a:t>60</a:t>
            </a:r>
            <a:r>
              <a:rPr lang="ko-KR" altLang="en-US" sz="2000" dirty="0"/>
              <a:t>년대는 새로운 시민권 입법</a:t>
            </a:r>
            <a:r>
              <a:rPr lang="en-US" altLang="ko-KR" sz="2000" dirty="0"/>
              <a:t>, </a:t>
            </a:r>
            <a:r>
              <a:rPr lang="ko-KR" altLang="en-US" sz="2000" dirty="0"/>
              <a:t>주택 및 고용에서의 차별금지법</a:t>
            </a:r>
            <a:r>
              <a:rPr lang="en-US" altLang="ko-KR" sz="2000" dirty="0"/>
              <a:t>, </a:t>
            </a:r>
            <a:r>
              <a:rPr lang="ko-KR" altLang="en-US" sz="2000" dirty="0"/>
              <a:t>그리고 인종차별금지법 제정 등으로 정치</a:t>
            </a:r>
            <a:r>
              <a:rPr lang="en-US" altLang="ko-KR" sz="2000" dirty="0"/>
              <a:t>, </a:t>
            </a:r>
            <a:r>
              <a:rPr lang="ko-KR" altLang="en-US" sz="2000" dirty="0"/>
              <a:t>법적인 환경이 급변하게 되었는데 이들이 근린의 </a:t>
            </a:r>
            <a:r>
              <a:rPr lang="ko-KR" altLang="en-US" sz="2000" dirty="0" err="1"/>
              <a:t>젠트리피케이션에</a:t>
            </a:r>
            <a:r>
              <a:rPr lang="ko-KR" altLang="en-US" sz="2000" dirty="0"/>
              <a:t> 기대하지 않았던 영향을 미치게 되었다는 </a:t>
            </a:r>
            <a:r>
              <a:rPr lang="ko-KR" altLang="en-US" sz="2000" dirty="0" smtClean="0"/>
              <a:t>것임</a:t>
            </a:r>
            <a:r>
              <a:rPr lang="en-US" altLang="ko-KR" sz="2000" dirty="0" smtClean="0"/>
              <a:t>. </a:t>
            </a:r>
            <a:endParaRPr lang="ko-KR" altLang="en-US" sz="2000" dirty="0"/>
          </a:p>
          <a:p>
            <a:pPr>
              <a:buFontTx/>
              <a:buChar char="-"/>
            </a:pPr>
            <a:r>
              <a:rPr lang="ko-KR" altLang="en-US" sz="2000" dirty="0" smtClean="0"/>
              <a:t>흑인들에 </a:t>
            </a:r>
            <a:r>
              <a:rPr lang="ko-KR" altLang="en-US" sz="2000" dirty="0"/>
              <a:t>대한 편견의 감소는 더 많은 흑인들로 하여금 교외로 이주하게 하는 계기가 되었고 백인들도 도심으로 이주하는 것을 꺼려하지 않게 </a:t>
            </a:r>
            <a:r>
              <a:rPr lang="ko-KR" altLang="en-US" sz="2000" dirty="0" smtClean="0"/>
              <a:t>되었음</a:t>
            </a:r>
            <a:r>
              <a:rPr lang="en-US" altLang="ko-KR" sz="2000" dirty="0" smtClean="0"/>
              <a:t>. </a:t>
            </a:r>
            <a:r>
              <a:rPr lang="ko-KR" altLang="en-US" sz="2000" dirty="0"/>
              <a:t>또한 교외 </a:t>
            </a:r>
            <a:r>
              <a:rPr lang="ko-KR" altLang="en-US" sz="2000" dirty="0" smtClean="0"/>
              <a:t>가용토지의 </a:t>
            </a:r>
            <a:r>
              <a:rPr lang="ko-KR" altLang="en-US" sz="2000" dirty="0"/>
              <a:t>감소와 교외 주택비 증가는 도심으로의 침입을 촉발하게 </a:t>
            </a:r>
            <a:r>
              <a:rPr lang="ko-KR" altLang="en-US" sz="2000" dirty="0" smtClean="0"/>
              <a:t>되었음</a:t>
            </a:r>
            <a:r>
              <a:rPr lang="en-US" altLang="ko-KR" sz="2000" dirty="0" smtClean="0"/>
              <a:t>.</a:t>
            </a:r>
            <a:endParaRPr lang="ko-KR" altLang="en-US" sz="2000" dirty="0"/>
          </a:p>
          <a:p>
            <a:pPr>
              <a:buFontTx/>
              <a:buChar char="-"/>
            </a:pPr>
            <a:endParaRPr lang="en-US" altLang="ko-KR" sz="2000" dirty="0" smtClean="0"/>
          </a:p>
        </p:txBody>
      </p:sp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323865" y="561181"/>
            <a:ext cx="7392988" cy="491555"/>
          </a:xfrm>
        </p:spPr>
        <p:txBody>
          <a:bodyPr/>
          <a:lstStyle/>
          <a:p>
            <a:r>
              <a:rPr lang="en-US" altLang="ko-KR" dirty="0" smtClean="0"/>
              <a:t/>
            </a:r>
            <a:br>
              <a:rPr lang="en-US" altLang="ko-KR" dirty="0" smtClean="0"/>
            </a:br>
            <a:endParaRPr lang="ko-KR" altLang="en-US" dirty="0"/>
          </a:p>
        </p:txBody>
      </p:sp>
      <p:sp>
        <p:nvSpPr>
          <p:cNvPr id="8" name="제목 5"/>
          <p:cNvSpPr txBox="1">
            <a:spLocks/>
          </p:cNvSpPr>
          <p:nvPr/>
        </p:nvSpPr>
        <p:spPr bwMode="auto">
          <a:xfrm>
            <a:off x="0" y="71413"/>
            <a:ext cx="9144000" cy="76519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defTabSz="957263" latinLnBrk="1">
              <a:defRPr/>
            </a:pPr>
            <a:r>
              <a:rPr lang="en-US" altLang="ko-KR" sz="3200" b="1" kern="0" dirty="0" smtClean="0">
                <a:solidFill>
                  <a:schemeClr val="bg1"/>
                </a:solidFill>
                <a:latin typeface="+mn-ea"/>
                <a:cs typeface="+mj-cs"/>
              </a:rPr>
              <a:t>2. </a:t>
            </a:r>
            <a:r>
              <a:rPr lang="ko-KR" altLang="en-US" sz="3200" b="1" kern="0" dirty="0" smtClean="0">
                <a:solidFill>
                  <a:schemeClr val="bg1"/>
                </a:solidFill>
                <a:latin typeface="+mn-ea"/>
                <a:cs typeface="+mj-cs"/>
              </a:rPr>
              <a:t>도시재생 관련 이론</a:t>
            </a:r>
          </a:p>
        </p:txBody>
      </p:sp>
    </p:spTree>
    <p:extLst>
      <p:ext uri="{BB962C8B-B14F-4D97-AF65-F5344CB8AC3E}">
        <p14:creationId xmlns:p14="http://schemas.microsoft.com/office/powerpoint/2010/main" val="328347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30834" y="1556792"/>
            <a:ext cx="8229600" cy="4176464"/>
          </a:xfrm>
        </p:spPr>
        <p:txBody>
          <a:bodyPr/>
          <a:lstStyle/>
          <a:p>
            <a:pPr>
              <a:buFontTx/>
              <a:buChar char="-"/>
            </a:pPr>
            <a:r>
              <a:rPr lang="ko-KR" altLang="en-US" sz="2000" dirty="0" smtClean="0"/>
              <a:t>마르크스 </a:t>
            </a:r>
            <a:r>
              <a:rPr lang="ko-KR" altLang="en-US" sz="2000" dirty="0"/>
              <a:t>접근법</a:t>
            </a:r>
            <a:r>
              <a:rPr lang="en-US" altLang="ko-KR" sz="2000" dirty="0"/>
              <a:t>(The Marxist approach)</a:t>
            </a:r>
            <a:r>
              <a:rPr lang="ko-KR" altLang="en-US" sz="2000" dirty="0"/>
              <a:t>은 이러한 정치경제적인 영향이 </a:t>
            </a:r>
            <a:r>
              <a:rPr lang="ko-KR" altLang="en-US" sz="2000" dirty="0" smtClean="0"/>
              <a:t>의도적인 </a:t>
            </a:r>
            <a:r>
              <a:rPr lang="ko-KR" altLang="en-US" sz="2000" dirty="0"/>
              <a:t>것이라 </a:t>
            </a:r>
            <a:r>
              <a:rPr lang="ko-KR" altLang="en-US" sz="2000" dirty="0" smtClean="0"/>
              <a:t>주장</a:t>
            </a:r>
            <a:r>
              <a:rPr lang="en-US" altLang="ko-KR" sz="2000" dirty="0" smtClean="0"/>
              <a:t>. </a:t>
            </a:r>
            <a:r>
              <a:rPr lang="ko-KR" altLang="en-US" sz="2000" dirty="0"/>
              <a:t>이 이론은 강력한 이익집단이 </a:t>
            </a:r>
            <a:r>
              <a:rPr lang="ko-KR" altLang="en-US" sz="2000" dirty="0" smtClean="0"/>
              <a:t>개발이익이 </a:t>
            </a:r>
            <a:r>
              <a:rPr lang="ko-KR" altLang="en-US" sz="2000" dirty="0"/>
              <a:t>극대화될 때까지 도심을 그대로 방치하였다는 </a:t>
            </a:r>
            <a:r>
              <a:rPr lang="ko-KR" altLang="en-US" sz="2000" dirty="0" smtClean="0"/>
              <a:t>것임</a:t>
            </a:r>
            <a:r>
              <a:rPr lang="en-US" altLang="ko-KR" sz="2000" dirty="0" smtClean="0"/>
              <a:t>. </a:t>
            </a:r>
            <a:r>
              <a:rPr lang="ko-KR" altLang="en-US" sz="2000" dirty="0"/>
              <a:t>일단 도심이 수입원천이 되면 힘없는 주민들은 힘있는 계층으로 </a:t>
            </a:r>
            <a:r>
              <a:rPr lang="ko-KR" altLang="en-US" sz="2000" dirty="0" smtClean="0"/>
              <a:t>대체</a:t>
            </a:r>
            <a:endParaRPr lang="en-US" altLang="ko-KR" sz="2000" dirty="0" smtClean="0"/>
          </a:p>
          <a:p>
            <a:pPr>
              <a:buFontTx/>
              <a:buChar char="-"/>
            </a:pPr>
            <a:endParaRPr lang="en-US" altLang="ko-KR" sz="2000" dirty="0"/>
          </a:p>
          <a:p>
            <a:pPr>
              <a:buFontTx/>
              <a:buChar char="-"/>
            </a:pPr>
            <a:r>
              <a:rPr lang="ko-KR" altLang="en-US" sz="2000" dirty="0" smtClean="0"/>
              <a:t>이들은 쇠퇴지역의 싼 주택과 토지를 매입하여 부동산 개발을 추진하고 이를 통하여 막대한 이익을 얻게 되었음</a:t>
            </a:r>
            <a:r>
              <a:rPr lang="en-US" altLang="ko-KR" sz="2000" dirty="0" smtClean="0"/>
              <a:t>. </a:t>
            </a:r>
            <a:r>
              <a:rPr lang="ko-KR" altLang="en-US" sz="2000" dirty="0" smtClean="0"/>
              <a:t>그리고 시 정부도 이 개발과정을 통하여 세원을 확대하고 세수를 증가 시킬 수 있었기 때문에 이를 장려하는 정책을 추진</a:t>
            </a:r>
            <a:r>
              <a:rPr lang="en-US" altLang="ko-KR" sz="2000" dirty="0" smtClean="0"/>
              <a:t> </a:t>
            </a:r>
            <a:r>
              <a:rPr lang="ko-KR" altLang="en-US" sz="2000" dirty="0" smtClean="0"/>
              <a:t>→ 성장동맹 </a:t>
            </a:r>
            <a:r>
              <a:rPr lang="en-US" altLang="ko-KR" sz="2000" dirty="0" smtClean="0"/>
              <a:t>(growth coalition) </a:t>
            </a:r>
            <a:endParaRPr lang="ko-KR" altLang="en-US" sz="2000" dirty="0"/>
          </a:p>
          <a:p>
            <a:pPr marL="0" indent="0">
              <a:buNone/>
            </a:pPr>
            <a:r>
              <a:rPr lang="en-US" altLang="ko-KR" sz="2000" dirty="0" smtClean="0"/>
              <a:t> </a:t>
            </a:r>
            <a:endParaRPr lang="ko-KR" altLang="en-US" sz="2000" dirty="0"/>
          </a:p>
          <a:p>
            <a:pPr>
              <a:buFontTx/>
              <a:buChar char="-"/>
            </a:pPr>
            <a:endParaRPr lang="ko-KR" altLang="en-US" sz="2000" dirty="0"/>
          </a:p>
          <a:p>
            <a:pPr>
              <a:buFontTx/>
              <a:buChar char="-"/>
            </a:pPr>
            <a:endParaRPr lang="en-US" altLang="ko-KR" sz="2000" dirty="0" smtClean="0"/>
          </a:p>
        </p:txBody>
      </p:sp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323865" y="561181"/>
            <a:ext cx="7392988" cy="491555"/>
          </a:xfrm>
        </p:spPr>
        <p:txBody>
          <a:bodyPr/>
          <a:lstStyle/>
          <a:p>
            <a:r>
              <a:rPr lang="en-US" altLang="ko-KR" dirty="0" smtClean="0"/>
              <a:t/>
            </a:r>
            <a:br>
              <a:rPr lang="en-US" altLang="ko-KR" dirty="0" smtClean="0"/>
            </a:br>
            <a:endParaRPr lang="ko-KR" altLang="en-US" dirty="0"/>
          </a:p>
        </p:txBody>
      </p:sp>
      <p:sp>
        <p:nvSpPr>
          <p:cNvPr id="8" name="제목 5"/>
          <p:cNvSpPr txBox="1">
            <a:spLocks/>
          </p:cNvSpPr>
          <p:nvPr/>
        </p:nvSpPr>
        <p:spPr bwMode="auto">
          <a:xfrm>
            <a:off x="0" y="71413"/>
            <a:ext cx="9144000" cy="76519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defTabSz="957263" latinLnBrk="1">
              <a:defRPr/>
            </a:pPr>
            <a:r>
              <a:rPr lang="en-US" altLang="ko-KR" sz="3200" b="1" kern="0" dirty="0" smtClean="0">
                <a:solidFill>
                  <a:schemeClr val="bg1"/>
                </a:solidFill>
                <a:latin typeface="+mn-ea"/>
                <a:cs typeface="+mj-cs"/>
              </a:rPr>
              <a:t>2. </a:t>
            </a:r>
            <a:r>
              <a:rPr lang="ko-KR" altLang="en-US" sz="3200" b="1" kern="0" dirty="0" smtClean="0">
                <a:solidFill>
                  <a:schemeClr val="bg1"/>
                </a:solidFill>
                <a:latin typeface="+mn-ea"/>
                <a:cs typeface="+mj-cs"/>
              </a:rPr>
              <a:t>도시재생 관련 이론</a:t>
            </a:r>
          </a:p>
        </p:txBody>
      </p:sp>
    </p:spTree>
    <p:extLst>
      <p:ext uri="{BB962C8B-B14F-4D97-AF65-F5344CB8AC3E}">
        <p14:creationId xmlns:p14="http://schemas.microsoft.com/office/powerpoint/2010/main" val="415398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30834" y="1268760"/>
            <a:ext cx="8229600" cy="4176464"/>
          </a:xfrm>
        </p:spPr>
        <p:txBody>
          <a:bodyPr/>
          <a:lstStyle/>
          <a:p>
            <a:pPr marL="0" indent="0">
              <a:buNone/>
            </a:pPr>
            <a:r>
              <a:rPr lang="ko-KR" altLang="en-US" sz="2000" dirty="0"/>
              <a:t>④ </a:t>
            </a:r>
            <a:r>
              <a:rPr lang="ko-KR" altLang="en-US" sz="2000" dirty="0" smtClean="0"/>
              <a:t>사회운동이론</a:t>
            </a:r>
            <a:r>
              <a:rPr lang="en-US" altLang="ko-KR" sz="2000" dirty="0" smtClean="0"/>
              <a:t>(Social Movements Theory</a:t>
            </a:r>
            <a:r>
              <a:rPr lang="en-US" altLang="ko-KR" sz="2000" dirty="0"/>
              <a:t>)</a:t>
            </a:r>
          </a:p>
          <a:p>
            <a:pPr marL="0" indent="0">
              <a:buNone/>
            </a:pPr>
            <a:endParaRPr lang="en-US" altLang="ko-KR" sz="2000" dirty="0" smtClean="0"/>
          </a:p>
          <a:p>
            <a:pPr>
              <a:buFontTx/>
              <a:buChar char="-"/>
            </a:pPr>
            <a:r>
              <a:rPr lang="ko-KR" altLang="en-US" sz="2000" dirty="0" smtClean="0"/>
              <a:t>이 </a:t>
            </a:r>
            <a:r>
              <a:rPr lang="ko-KR" altLang="en-US" sz="2000" dirty="0"/>
              <a:t>접근법은 리더</a:t>
            </a:r>
            <a:r>
              <a:rPr lang="en-US" altLang="ko-KR" sz="2000" dirty="0"/>
              <a:t>-</a:t>
            </a:r>
            <a:r>
              <a:rPr lang="ko-KR" altLang="en-US" sz="2000" dirty="0"/>
              <a:t>추종자의 틀 속에서 사회운동분석에 관심을 </a:t>
            </a:r>
            <a:r>
              <a:rPr lang="ko-KR" altLang="en-US" sz="2000" dirty="0" smtClean="0"/>
              <a:t>가짐</a:t>
            </a:r>
            <a:r>
              <a:rPr lang="en-US" altLang="ko-KR" sz="2000" dirty="0" smtClean="0"/>
              <a:t>. </a:t>
            </a:r>
            <a:r>
              <a:rPr lang="ko-KR" altLang="en-US" sz="2000" dirty="0" err="1"/>
              <a:t>젠트리피케이션</a:t>
            </a:r>
            <a:r>
              <a:rPr lang="ko-KR" altLang="en-US" sz="2000" dirty="0"/>
              <a:t> </a:t>
            </a:r>
            <a:r>
              <a:rPr lang="ko-KR" altLang="en-US" sz="2000" dirty="0" err="1" smtClean="0"/>
              <a:t>추진자들은</a:t>
            </a:r>
            <a:r>
              <a:rPr lang="ko-KR" altLang="en-US" sz="2000" dirty="0" smtClean="0"/>
              <a:t> 지도자들에 </a:t>
            </a:r>
            <a:r>
              <a:rPr lang="ko-KR" altLang="en-US" sz="2000" dirty="0"/>
              <a:t>의하여 지지를 </a:t>
            </a:r>
            <a:r>
              <a:rPr lang="ko-KR" altLang="en-US" sz="2000" dirty="0" smtClean="0"/>
              <a:t>받음</a:t>
            </a:r>
            <a:r>
              <a:rPr lang="en-US" altLang="ko-KR" sz="2000" dirty="0" smtClean="0"/>
              <a:t>. </a:t>
            </a:r>
            <a:r>
              <a:rPr lang="ko-KR" altLang="en-US" sz="2000" dirty="0"/>
              <a:t>이 분야의 지도자들은 성공적인 도시개척자</a:t>
            </a:r>
            <a:r>
              <a:rPr lang="en-US" altLang="ko-KR" sz="2000" dirty="0"/>
              <a:t>, </a:t>
            </a:r>
            <a:r>
              <a:rPr lang="ko-KR" altLang="en-US" sz="2000" dirty="0"/>
              <a:t>정치경제 엘리트</a:t>
            </a:r>
            <a:r>
              <a:rPr lang="en-US" altLang="ko-KR" sz="2000" dirty="0"/>
              <a:t>, </a:t>
            </a:r>
            <a:r>
              <a:rPr lang="ko-KR" altLang="en-US" sz="2000" dirty="0"/>
              <a:t>부동산 개발업자</a:t>
            </a:r>
            <a:r>
              <a:rPr lang="en-US" altLang="ko-KR" sz="2000" dirty="0"/>
              <a:t>, </a:t>
            </a:r>
            <a:r>
              <a:rPr lang="ko-KR" altLang="en-US" sz="2000" dirty="0"/>
              <a:t>금융기관</a:t>
            </a:r>
            <a:r>
              <a:rPr lang="en-US" altLang="ko-KR" sz="2000" dirty="0"/>
              <a:t>, </a:t>
            </a:r>
            <a:r>
              <a:rPr lang="ko-KR" altLang="en-US" sz="2000" dirty="0"/>
              <a:t>일부 연방정부 등이 </a:t>
            </a:r>
            <a:r>
              <a:rPr lang="ko-KR" altLang="en-US" sz="2000" dirty="0" smtClean="0"/>
              <a:t>포함</a:t>
            </a:r>
            <a:r>
              <a:rPr lang="en-US" altLang="ko-KR" sz="2000" dirty="0" smtClean="0"/>
              <a:t>. </a:t>
            </a:r>
            <a:r>
              <a:rPr lang="ko-KR" altLang="en-US" sz="2000" dirty="0" smtClean="0"/>
              <a:t>한편 반대편이 </a:t>
            </a:r>
            <a:r>
              <a:rPr lang="ko-KR" altLang="en-US" sz="2000" dirty="0"/>
              <a:t>있는 사람들은 </a:t>
            </a:r>
            <a:r>
              <a:rPr lang="ko-KR" altLang="en-US" sz="2000" dirty="0" smtClean="0"/>
              <a:t>노후 </a:t>
            </a:r>
            <a:r>
              <a:rPr lang="ko-KR" altLang="en-US" sz="2000" dirty="0"/>
              <a:t>지역에 거주하는 주민들로서 도시 엘리트의 침입에 대항하여 </a:t>
            </a:r>
            <a:r>
              <a:rPr lang="ko-KR" altLang="en-US" sz="2000" dirty="0" smtClean="0"/>
              <a:t>그들의 </a:t>
            </a:r>
            <a:r>
              <a:rPr lang="ko-KR" altLang="en-US" sz="2000" dirty="0"/>
              <a:t>주거지를 보호하기 위하여 </a:t>
            </a:r>
            <a:r>
              <a:rPr lang="ko-KR" altLang="en-US" sz="2000" dirty="0" smtClean="0"/>
              <a:t>노력하지만 이와 </a:t>
            </a:r>
            <a:r>
              <a:rPr lang="ko-KR" altLang="en-US" sz="2000" dirty="0"/>
              <a:t>같은 반대운동은 대체로 성공하기 어려운 경우가 </a:t>
            </a:r>
            <a:r>
              <a:rPr lang="ko-KR" altLang="en-US" sz="2000" dirty="0" smtClean="0"/>
              <a:t>많음</a:t>
            </a:r>
            <a:r>
              <a:rPr lang="en-US" altLang="ko-KR" sz="2000" dirty="0" smtClean="0"/>
              <a:t>. </a:t>
            </a:r>
            <a:endParaRPr lang="ko-KR" altLang="en-US" sz="2000" dirty="0"/>
          </a:p>
          <a:p>
            <a:pPr marL="0" indent="0">
              <a:buNone/>
            </a:pPr>
            <a:endParaRPr lang="en-US" altLang="ko-KR" sz="2000" dirty="0" smtClean="0"/>
          </a:p>
        </p:txBody>
      </p:sp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323865" y="561181"/>
            <a:ext cx="7392988" cy="491555"/>
          </a:xfrm>
        </p:spPr>
        <p:txBody>
          <a:bodyPr/>
          <a:lstStyle/>
          <a:p>
            <a:r>
              <a:rPr lang="en-US" altLang="ko-KR" dirty="0" smtClean="0"/>
              <a:t/>
            </a:r>
            <a:br>
              <a:rPr lang="en-US" altLang="ko-KR" dirty="0" smtClean="0"/>
            </a:br>
            <a:endParaRPr lang="ko-KR" altLang="en-US" dirty="0"/>
          </a:p>
        </p:txBody>
      </p:sp>
      <p:sp>
        <p:nvSpPr>
          <p:cNvPr id="8" name="제목 5"/>
          <p:cNvSpPr txBox="1">
            <a:spLocks/>
          </p:cNvSpPr>
          <p:nvPr/>
        </p:nvSpPr>
        <p:spPr bwMode="auto">
          <a:xfrm>
            <a:off x="0" y="71413"/>
            <a:ext cx="9144000" cy="76519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defTabSz="957263" latinLnBrk="1">
              <a:defRPr/>
            </a:pPr>
            <a:r>
              <a:rPr lang="en-US" altLang="ko-KR" sz="3200" b="1" kern="0" dirty="0" smtClean="0">
                <a:solidFill>
                  <a:schemeClr val="bg1"/>
                </a:solidFill>
                <a:latin typeface="+mn-ea"/>
                <a:cs typeface="+mj-cs"/>
              </a:rPr>
              <a:t>2. </a:t>
            </a:r>
            <a:r>
              <a:rPr lang="ko-KR" altLang="en-US" sz="3200" b="1" kern="0" dirty="0" smtClean="0">
                <a:solidFill>
                  <a:schemeClr val="bg1"/>
                </a:solidFill>
                <a:latin typeface="+mn-ea"/>
                <a:cs typeface="+mj-cs"/>
              </a:rPr>
              <a:t>도시재생 관련 이론</a:t>
            </a:r>
          </a:p>
        </p:txBody>
      </p:sp>
    </p:spTree>
    <p:extLst>
      <p:ext uri="{BB962C8B-B14F-4D97-AF65-F5344CB8AC3E}">
        <p14:creationId xmlns:p14="http://schemas.microsoft.com/office/powerpoint/2010/main" val="412094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30834" y="1966000"/>
            <a:ext cx="8229600" cy="4176464"/>
          </a:xfrm>
        </p:spPr>
        <p:txBody>
          <a:bodyPr/>
          <a:lstStyle/>
          <a:p>
            <a:pPr marL="0" indent="0">
              <a:buNone/>
            </a:pPr>
            <a:r>
              <a:rPr lang="ko-KR" altLang="en-US" sz="2000" dirty="0" smtClean="0"/>
              <a:t>① 생산중심이론</a:t>
            </a:r>
            <a:endParaRPr lang="en-US" altLang="ko-KR" sz="2000" dirty="0" smtClean="0"/>
          </a:p>
          <a:p>
            <a:pPr>
              <a:buFontTx/>
              <a:buChar char="-"/>
            </a:pPr>
            <a:r>
              <a:rPr lang="ko-KR" altLang="en-US" sz="2000" dirty="0" smtClean="0"/>
              <a:t>인문지리학자인 </a:t>
            </a:r>
            <a:r>
              <a:rPr lang="en-US" altLang="ko-KR" sz="2000" dirty="0"/>
              <a:t>Neil Smith</a:t>
            </a:r>
            <a:r>
              <a:rPr lang="ko-KR" altLang="en-US" sz="2000" dirty="0"/>
              <a:t>가 주장한 </a:t>
            </a:r>
            <a:r>
              <a:rPr lang="ko-KR" altLang="en-US" sz="2000" dirty="0" smtClean="0"/>
              <a:t>이론으로 </a:t>
            </a:r>
            <a:r>
              <a:rPr lang="ko-KR" altLang="en-US" sz="2000" dirty="0" err="1"/>
              <a:t>젠트리피케이션을</a:t>
            </a:r>
            <a:r>
              <a:rPr lang="ko-KR" altLang="en-US" sz="2000" dirty="0"/>
              <a:t> 자본투자와 도시공간의 생산에 관계로부터 야기되는 경제적 과정으로 </a:t>
            </a:r>
            <a:r>
              <a:rPr lang="ko-KR" altLang="en-US" sz="2000" dirty="0" smtClean="0"/>
              <a:t>설명</a:t>
            </a:r>
            <a:r>
              <a:rPr lang="en-US" altLang="ko-KR" sz="2000" dirty="0" smtClean="0"/>
              <a:t>. </a:t>
            </a:r>
          </a:p>
          <a:p>
            <a:pPr>
              <a:buFontTx/>
              <a:buChar char="-"/>
            </a:pPr>
            <a:endParaRPr lang="en-US" altLang="ko-KR" sz="2000" dirty="0"/>
          </a:p>
          <a:p>
            <a:pPr>
              <a:buFontTx/>
              <a:buChar char="-"/>
            </a:pPr>
            <a:r>
              <a:rPr lang="en-US" altLang="ko-KR" sz="2000" dirty="0" smtClean="0"/>
              <a:t> </a:t>
            </a:r>
            <a:r>
              <a:rPr lang="en-US" altLang="ko-KR" sz="2000" dirty="0"/>
              <a:t>Smith</a:t>
            </a:r>
            <a:r>
              <a:rPr lang="ko-KR" altLang="en-US" sz="2000" dirty="0"/>
              <a:t>는 </a:t>
            </a:r>
            <a:r>
              <a:rPr lang="ko-KR" altLang="en-US" sz="2000" dirty="0" err="1" smtClean="0"/>
              <a:t>젠트리피케이션이</a:t>
            </a:r>
            <a:r>
              <a:rPr lang="ko-KR" altLang="en-US" sz="2000" dirty="0" smtClean="0"/>
              <a:t> 다음과 같은 요인에 의하여 발생된다고 주장 </a:t>
            </a:r>
            <a:r>
              <a:rPr lang="en-US" altLang="ko-KR" sz="2000" dirty="0"/>
              <a:t>: </a:t>
            </a:r>
            <a:r>
              <a:rPr lang="ko-KR" altLang="en-US" sz="2000" dirty="0"/>
              <a:t>교외화와 </a:t>
            </a:r>
            <a:r>
              <a:rPr lang="ko-KR" altLang="en-US" sz="2000" dirty="0" err="1"/>
              <a:t>렌트</a:t>
            </a:r>
            <a:r>
              <a:rPr lang="ko-KR" altLang="en-US" sz="2000" dirty="0"/>
              <a:t> 갭</a:t>
            </a:r>
            <a:r>
              <a:rPr lang="en-US" altLang="ko-KR" sz="2000" dirty="0"/>
              <a:t>(rent gap), </a:t>
            </a:r>
            <a:r>
              <a:rPr lang="ko-KR" altLang="en-US" sz="2000" dirty="0" err="1"/>
              <a:t>탈산업화</a:t>
            </a:r>
            <a:r>
              <a:rPr lang="en-US" altLang="ko-KR" sz="2000" dirty="0"/>
              <a:t>, </a:t>
            </a:r>
            <a:r>
              <a:rPr lang="ko-KR" altLang="en-US" sz="2000" dirty="0"/>
              <a:t>자본의 공간적 집중과 분산</a:t>
            </a:r>
            <a:r>
              <a:rPr lang="en-US" altLang="ko-KR" sz="2000" dirty="0"/>
              <a:t>, </a:t>
            </a:r>
            <a:r>
              <a:rPr lang="ko-KR" altLang="en-US" sz="2000" dirty="0"/>
              <a:t>이윤의 감소와 자</a:t>
            </a:r>
            <a:r>
              <a:rPr lang="ko-KR" altLang="en-US" sz="2000" dirty="0" smtClean="0"/>
              <a:t>본의 </a:t>
            </a:r>
            <a:r>
              <a:rPr lang="ko-KR" altLang="en-US" sz="2000" dirty="0"/>
              <a:t>주기적 </a:t>
            </a:r>
            <a:r>
              <a:rPr lang="ko-KR" altLang="en-US" sz="2000" dirty="0" smtClean="0"/>
              <a:t>이동</a:t>
            </a:r>
            <a:endParaRPr lang="en-US" altLang="ko-KR" sz="2000" dirty="0" smtClean="0"/>
          </a:p>
          <a:p>
            <a:pPr marL="0" indent="0">
              <a:buNone/>
            </a:pPr>
            <a:endParaRPr lang="ko-KR" altLang="en-US" dirty="0"/>
          </a:p>
        </p:txBody>
      </p:sp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323865" y="561181"/>
            <a:ext cx="7392988" cy="491555"/>
          </a:xfrm>
        </p:spPr>
        <p:txBody>
          <a:bodyPr/>
          <a:lstStyle/>
          <a:p>
            <a:r>
              <a:rPr lang="en-US" altLang="ko-KR" dirty="0" smtClean="0"/>
              <a:t/>
            </a:r>
            <a:br>
              <a:rPr lang="en-US" altLang="ko-KR" dirty="0" smtClean="0"/>
            </a:br>
            <a:endParaRPr lang="ko-KR" altLang="en-US" dirty="0"/>
          </a:p>
        </p:txBody>
      </p:sp>
      <p:sp>
        <p:nvSpPr>
          <p:cNvPr id="8" name="제목 5"/>
          <p:cNvSpPr txBox="1">
            <a:spLocks/>
          </p:cNvSpPr>
          <p:nvPr/>
        </p:nvSpPr>
        <p:spPr bwMode="auto">
          <a:xfrm>
            <a:off x="0" y="71413"/>
            <a:ext cx="9144000" cy="76519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defTabSz="957263" latinLnBrk="1">
              <a:defRPr/>
            </a:pPr>
            <a:r>
              <a:rPr lang="en-US" altLang="ko-KR" sz="3200" b="1" kern="0" dirty="0" smtClean="0">
                <a:solidFill>
                  <a:schemeClr val="bg1"/>
                </a:solidFill>
                <a:latin typeface="+mn-ea"/>
                <a:cs typeface="+mj-cs"/>
              </a:rPr>
              <a:t>2. </a:t>
            </a:r>
            <a:r>
              <a:rPr lang="ko-KR" altLang="en-US" sz="3200" b="1" kern="0" dirty="0" smtClean="0">
                <a:solidFill>
                  <a:schemeClr val="bg1"/>
                </a:solidFill>
                <a:latin typeface="+mn-ea"/>
                <a:cs typeface="+mj-cs"/>
              </a:rPr>
              <a:t>도시재생 관련 이론</a:t>
            </a:r>
          </a:p>
        </p:txBody>
      </p:sp>
      <p:sp>
        <p:nvSpPr>
          <p:cNvPr id="9" name="제목 4"/>
          <p:cNvSpPr txBox="1">
            <a:spLocks/>
          </p:cNvSpPr>
          <p:nvPr/>
        </p:nvSpPr>
        <p:spPr>
          <a:xfrm>
            <a:off x="395536" y="1455167"/>
            <a:ext cx="7392988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57263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lang="ko-KR" altLang="en-US" sz="2400" b="1" kern="0" noProof="0" dirty="0" smtClean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  <a:cs typeface="+mj-cs"/>
              </a:rPr>
              <a:t>경제학적 </a:t>
            </a:r>
            <a:r>
              <a:rPr kumimoji="0" lang="ko-KR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uLnTx/>
                <a:uFillTx/>
                <a:latin typeface="HY헤드라인M" pitchFamily="18" charset="-127"/>
                <a:ea typeface="HY헤드라인M" pitchFamily="18" charset="-127"/>
                <a:cs typeface="+mj-cs"/>
              </a:rPr>
              <a:t>이론</a:t>
            </a:r>
            <a:endParaRPr kumimoji="0" lang="ko-KR" altLang="en-US" sz="2400" b="1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innerShdw blurRad="114300">
                  <a:prstClr val="black"/>
                </a:innerShdw>
              </a:effectLst>
              <a:uLnTx/>
              <a:uFillTx/>
              <a:latin typeface="HY헤드라인M" pitchFamily="18" charset="-127"/>
              <a:ea typeface="HY헤드라인M" pitchFamily="18" charset="-127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1678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30834" y="1484784"/>
            <a:ext cx="8229600" cy="4176464"/>
          </a:xfrm>
        </p:spPr>
        <p:txBody>
          <a:bodyPr/>
          <a:lstStyle/>
          <a:p>
            <a:pPr marL="0" indent="0">
              <a:buNone/>
            </a:pPr>
            <a:r>
              <a:rPr lang="en-US" altLang="ko-KR" sz="2000" dirty="0">
                <a:solidFill>
                  <a:schemeClr val="tx1">
                    <a:lumMod val="50000"/>
                  </a:schemeClr>
                </a:solidFill>
              </a:rPr>
              <a:t>Suburbanization and rent </a:t>
            </a:r>
            <a:r>
              <a:rPr lang="en-US" altLang="ko-KR" sz="2000" dirty="0" smtClean="0">
                <a:solidFill>
                  <a:schemeClr val="tx1">
                    <a:lumMod val="50000"/>
                  </a:schemeClr>
                </a:solidFill>
              </a:rPr>
              <a:t>gap</a:t>
            </a:r>
            <a:endParaRPr lang="en-US" altLang="ko-KR" sz="2000" dirty="0" smtClean="0"/>
          </a:p>
          <a:p>
            <a:pPr>
              <a:buFontTx/>
              <a:buChar char="-"/>
            </a:pPr>
            <a:r>
              <a:rPr lang="en-US" altLang="ko-KR" sz="2000" dirty="0" err="1" smtClean="0"/>
              <a:t>교외화는</a:t>
            </a:r>
            <a:r>
              <a:rPr lang="en-US" altLang="ko-KR" sz="2000" dirty="0" smtClean="0"/>
              <a:t> </a:t>
            </a:r>
            <a:r>
              <a:rPr lang="en-US" altLang="ko-KR" sz="2000" dirty="0" err="1"/>
              <a:t>도시의</a:t>
            </a:r>
            <a:r>
              <a:rPr lang="en-US" altLang="ko-KR" sz="2000" dirty="0"/>
              <a:t> </a:t>
            </a:r>
            <a:r>
              <a:rPr lang="en-US" altLang="ko-KR" sz="2000" dirty="0" err="1"/>
              <a:t>외곽팽창을</a:t>
            </a:r>
            <a:r>
              <a:rPr lang="en-US" altLang="ko-KR" sz="2000" dirty="0"/>
              <a:t> </a:t>
            </a:r>
            <a:r>
              <a:rPr lang="en-US" altLang="ko-KR" sz="2000" dirty="0" err="1" smtClean="0"/>
              <a:t>의미</a:t>
            </a:r>
            <a:r>
              <a:rPr lang="en-US" altLang="ko-KR" sz="2000" dirty="0" smtClean="0"/>
              <a:t>. </a:t>
            </a:r>
            <a:r>
              <a:rPr lang="en-US" altLang="ko-KR" sz="2000" dirty="0" err="1"/>
              <a:t>이와</a:t>
            </a:r>
            <a:r>
              <a:rPr lang="en-US" altLang="ko-KR" sz="2000" dirty="0"/>
              <a:t> </a:t>
            </a:r>
            <a:r>
              <a:rPr lang="en-US" altLang="ko-KR" sz="2000" dirty="0" err="1"/>
              <a:t>같은</a:t>
            </a:r>
            <a:r>
              <a:rPr lang="en-US" altLang="ko-KR" sz="2000" dirty="0"/>
              <a:t> </a:t>
            </a:r>
            <a:r>
              <a:rPr lang="en-US" altLang="ko-KR" sz="2000" dirty="0" err="1"/>
              <a:t>팽창은</a:t>
            </a:r>
            <a:r>
              <a:rPr lang="en-US" altLang="ko-KR" sz="2000" dirty="0"/>
              <a:t> </a:t>
            </a:r>
            <a:r>
              <a:rPr lang="en-US" altLang="ko-KR" sz="2000" dirty="0" err="1"/>
              <a:t>때때로</a:t>
            </a:r>
            <a:r>
              <a:rPr lang="en-US" altLang="ko-KR" sz="2000" dirty="0"/>
              <a:t> </a:t>
            </a:r>
            <a:r>
              <a:rPr lang="en-US" altLang="ko-KR" sz="2000" dirty="0" err="1"/>
              <a:t>교외의</a:t>
            </a:r>
            <a:r>
              <a:rPr lang="en-US" altLang="ko-KR" sz="2000" dirty="0"/>
              <a:t> </a:t>
            </a:r>
            <a:r>
              <a:rPr lang="en-US" altLang="ko-KR" sz="2000" dirty="0" err="1"/>
              <a:t>저렴한</a:t>
            </a:r>
            <a:r>
              <a:rPr lang="en-US" altLang="ko-KR" sz="2000" dirty="0"/>
              <a:t> </a:t>
            </a:r>
            <a:r>
              <a:rPr lang="en-US" altLang="ko-KR" sz="2000" dirty="0" err="1"/>
              <a:t>토지개발을</a:t>
            </a:r>
            <a:r>
              <a:rPr lang="en-US" altLang="ko-KR" sz="2000" dirty="0"/>
              <a:t> </a:t>
            </a:r>
            <a:r>
              <a:rPr lang="en-US" altLang="ko-KR" sz="2000" dirty="0" err="1"/>
              <a:t>통하여</a:t>
            </a:r>
            <a:r>
              <a:rPr lang="en-US" altLang="ko-KR" sz="2000" dirty="0"/>
              <a:t> </a:t>
            </a:r>
            <a:r>
              <a:rPr lang="en-US" altLang="ko-KR" sz="2000" dirty="0" err="1"/>
              <a:t>개발이윤을</a:t>
            </a:r>
            <a:r>
              <a:rPr lang="en-US" altLang="ko-KR" sz="2000" dirty="0"/>
              <a:t> </a:t>
            </a:r>
            <a:r>
              <a:rPr lang="en-US" altLang="ko-KR" sz="2000" dirty="0" err="1"/>
              <a:t>추구한</a:t>
            </a:r>
            <a:r>
              <a:rPr lang="en-US" altLang="ko-KR" sz="2000" dirty="0"/>
              <a:t> </a:t>
            </a:r>
            <a:r>
              <a:rPr lang="en-US" altLang="ko-KR" sz="2000" dirty="0" err="1" smtClean="0"/>
              <a:t>결과</a:t>
            </a:r>
            <a:r>
              <a:rPr lang="ko-KR" altLang="en-US" sz="2000" dirty="0" smtClean="0"/>
              <a:t>임</a:t>
            </a:r>
            <a:r>
              <a:rPr lang="en-US" altLang="ko-KR" sz="2000" dirty="0" smtClean="0"/>
              <a:t>. </a:t>
            </a:r>
            <a:r>
              <a:rPr lang="ko-KR" altLang="en-US" sz="2000" dirty="0" smtClean="0"/>
              <a:t>교외화는</a:t>
            </a:r>
            <a:r>
              <a:rPr lang="en-US" altLang="ko-KR" sz="2000" dirty="0" smtClean="0"/>
              <a:t> </a:t>
            </a:r>
            <a:r>
              <a:rPr lang="en-US" altLang="ko-KR" sz="2000" dirty="0" err="1"/>
              <a:t>도심토지의</a:t>
            </a:r>
            <a:r>
              <a:rPr lang="en-US" altLang="ko-KR" sz="2000" dirty="0"/>
              <a:t> </a:t>
            </a:r>
            <a:r>
              <a:rPr lang="en-US" altLang="ko-KR" sz="2000" dirty="0" err="1"/>
              <a:t>가격하락을</a:t>
            </a:r>
            <a:r>
              <a:rPr lang="en-US" altLang="ko-KR" sz="2000" dirty="0"/>
              <a:t> </a:t>
            </a:r>
            <a:r>
              <a:rPr lang="en-US" altLang="ko-KR" sz="2000" dirty="0" err="1"/>
              <a:t>초래하고</a:t>
            </a:r>
            <a:r>
              <a:rPr lang="en-US" altLang="ko-KR" sz="2000" dirty="0"/>
              <a:t> </a:t>
            </a:r>
            <a:r>
              <a:rPr lang="en-US" altLang="ko-KR" sz="2000" dirty="0" err="1"/>
              <a:t>이는</a:t>
            </a:r>
            <a:r>
              <a:rPr lang="en-US" altLang="ko-KR" sz="2000" dirty="0"/>
              <a:t> </a:t>
            </a:r>
            <a:r>
              <a:rPr lang="en-US" altLang="ko-KR" sz="2000" dirty="0" err="1"/>
              <a:t>다시</a:t>
            </a:r>
            <a:r>
              <a:rPr lang="en-US" altLang="ko-KR" sz="2000" dirty="0"/>
              <a:t> </a:t>
            </a:r>
            <a:r>
              <a:rPr lang="en-US" altLang="ko-KR" sz="2000" dirty="0" err="1"/>
              <a:t>건물의</a:t>
            </a:r>
            <a:r>
              <a:rPr lang="en-US" altLang="ko-KR" sz="2000" dirty="0"/>
              <a:t> </a:t>
            </a:r>
            <a:r>
              <a:rPr lang="en-US" altLang="ko-KR" sz="2000" dirty="0" err="1"/>
              <a:t>유지관리를</a:t>
            </a:r>
            <a:r>
              <a:rPr lang="en-US" altLang="ko-KR" sz="2000" dirty="0"/>
              <a:t> </a:t>
            </a:r>
            <a:r>
              <a:rPr lang="en-US" altLang="ko-KR" sz="2000" dirty="0" err="1"/>
              <a:t>소홀히</a:t>
            </a:r>
            <a:r>
              <a:rPr lang="en-US" altLang="ko-KR" sz="2000" dirty="0"/>
              <a:t> </a:t>
            </a:r>
            <a:r>
              <a:rPr lang="ko-KR" altLang="en-US" sz="2000" dirty="0" smtClean="0"/>
              <a:t>하는 </a:t>
            </a:r>
            <a:r>
              <a:rPr lang="en-US" altLang="ko-KR" sz="2000" dirty="0" err="1" smtClean="0"/>
              <a:t>결과를</a:t>
            </a:r>
            <a:r>
              <a:rPr lang="en-US" altLang="ko-KR" sz="2000" dirty="0" smtClean="0"/>
              <a:t> </a:t>
            </a:r>
            <a:r>
              <a:rPr lang="en-US" altLang="ko-KR" sz="2000" dirty="0" err="1" smtClean="0"/>
              <a:t>야기</a:t>
            </a:r>
            <a:r>
              <a:rPr lang="en-US" altLang="ko-KR" sz="2000" dirty="0" smtClean="0"/>
              <a:t>. </a:t>
            </a:r>
            <a:r>
              <a:rPr lang="en-US" altLang="ko-KR" sz="2000" dirty="0" err="1"/>
              <a:t>따라서</a:t>
            </a:r>
            <a:r>
              <a:rPr lang="en-US" altLang="ko-KR" sz="2000" dirty="0"/>
              <a:t> </a:t>
            </a:r>
            <a:r>
              <a:rPr lang="en-US" altLang="ko-KR" sz="2000" dirty="0" err="1"/>
              <a:t>도심의</a:t>
            </a:r>
            <a:r>
              <a:rPr lang="en-US" altLang="ko-KR" sz="2000" dirty="0"/>
              <a:t> </a:t>
            </a:r>
            <a:r>
              <a:rPr lang="en-US" altLang="ko-KR" sz="2000" dirty="0" err="1"/>
              <a:t>쇠퇴지역은</a:t>
            </a:r>
            <a:r>
              <a:rPr lang="en-US" altLang="ko-KR" sz="2000" dirty="0"/>
              <a:t> </a:t>
            </a:r>
            <a:r>
              <a:rPr lang="en-US" altLang="ko-KR" sz="2000" dirty="0" err="1"/>
              <a:t>도심이</a:t>
            </a:r>
            <a:r>
              <a:rPr lang="en-US" altLang="ko-KR" sz="2000" dirty="0"/>
              <a:t> </a:t>
            </a:r>
            <a:r>
              <a:rPr lang="en-US" altLang="ko-KR" sz="2000" dirty="0" err="1"/>
              <a:t>원래</a:t>
            </a:r>
            <a:r>
              <a:rPr lang="en-US" altLang="ko-KR" sz="2000" dirty="0"/>
              <a:t> </a:t>
            </a:r>
            <a:r>
              <a:rPr lang="en-US" altLang="ko-KR" sz="2000" dirty="0" err="1"/>
              <a:t>가지고</a:t>
            </a:r>
            <a:r>
              <a:rPr lang="en-US" altLang="ko-KR" sz="2000" dirty="0"/>
              <a:t> </a:t>
            </a:r>
            <a:r>
              <a:rPr lang="en-US" altLang="ko-KR" sz="2000" dirty="0" err="1"/>
              <a:t>있는</a:t>
            </a:r>
            <a:r>
              <a:rPr lang="en-US" altLang="ko-KR" sz="2000" dirty="0"/>
              <a:t> </a:t>
            </a:r>
            <a:r>
              <a:rPr lang="en-US" altLang="ko-KR" sz="2000" dirty="0" err="1"/>
              <a:t>입지적</a:t>
            </a:r>
            <a:r>
              <a:rPr lang="en-US" altLang="ko-KR" sz="2000" dirty="0"/>
              <a:t> </a:t>
            </a:r>
            <a:r>
              <a:rPr lang="en-US" altLang="ko-KR" sz="2000" dirty="0" err="1"/>
              <a:t>가치에</a:t>
            </a:r>
            <a:r>
              <a:rPr lang="en-US" altLang="ko-KR" sz="2000" dirty="0"/>
              <a:t> </a:t>
            </a:r>
            <a:r>
              <a:rPr lang="en-US" altLang="ko-KR" sz="2000" dirty="0" err="1"/>
              <a:t>비하여</a:t>
            </a:r>
            <a:r>
              <a:rPr lang="en-US" altLang="ko-KR" sz="2000" dirty="0"/>
              <a:t> </a:t>
            </a:r>
            <a:r>
              <a:rPr lang="en-US" altLang="ko-KR" sz="2000" dirty="0" err="1"/>
              <a:t>지나치게</a:t>
            </a:r>
            <a:r>
              <a:rPr lang="en-US" altLang="ko-KR" sz="2000" dirty="0"/>
              <a:t> </a:t>
            </a:r>
            <a:r>
              <a:rPr lang="en-US" altLang="ko-KR" sz="2000" dirty="0" err="1"/>
              <a:t>낮은</a:t>
            </a:r>
            <a:r>
              <a:rPr lang="en-US" altLang="ko-KR" sz="2000" dirty="0"/>
              <a:t> </a:t>
            </a:r>
            <a:r>
              <a:rPr lang="en-US" altLang="ko-KR" sz="2000" dirty="0" err="1"/>
              <a:t>토지가격을</a:t>
            </a:r>
            <a:r>
              <a:rPr lang="en-US" altLang="ko-KR" sz="2000" dirty="0"/>
              <a:t> </a:t>
            </a:r>
            <a:r>
              <a:rPr lang="en-US" altLang="ko-KR" sz="2000" dirty="0" err="1"/>
              <a:t>보이게</a:t>
            </a:r>
            <a:r>
              <a:rPr lang="en-US" altLang="ko-KR" sz="2000" dirty="0"/>
              <a:t> </a:t>
            </a:r>
            <a:r>
              <a:rPr lang="ko-KR" altLang="en-US" sz="2000" dirty="0" smtClean="0"/>
              <a:t>됨</a:t>
            </a:r>
            <a:r>
              <a:rPr lang="en-US" altLang="ko-KR" sz="2000" dirty="0" smtClean="0"/>
              <a:t>. </a:t>
            </a:r>
            <a:r>
              <a:rPr lang="en-US" altLang="ko-KR" sz="2000" dirty="0" err="1"/>
              <a:t>이와</a:t>
            </a:r>
            <a:r>
              <a:rPr lang="en-US" altLang="ko-KR" sz="2000" dirty="0"/>
              <a:t> </a:t>
            </a:r>
            <a:r>
              <a:rPr lang="en-US" altLang="ko-KR" sz="2000" dirty="0" err="1"/>
              <a:t>같이</a:t>
            </a:r>
            <a:r>
              <a:rPr lang="en-US" altLang="ko-KR" sz="2000" dirty="0"/>
              <a:t> </a:t>
            </a:r>
            <a:r>
              <a:rPr lang="en-US" altLang="ko-KR" sz="2000" dirty="0" err="1"/>
              <a:t>토지의</a:t>
            </a:r>
            <a:r>
              <a:rPr lang="en-US" altLang="ko-KR" sz="2000" dirty="0"/>
              <a:t> </a:t>
            </a:r>
            <a:r>
              <a:rPr lang="en-US" altLang="ko-KR" sz="2000" dirty="0" err="1"/>
              <a:t>잠재적</a:t>
            </a:r>
            <a:r>
              <a:rPr lang="en-US" altLang="ko-KR" sz="2000" dirty="0"/>
              <a:t> </a:t>
            </a:r>
            <a:r>
              <a:rPr lang="en-US" altLang="ko-KR" sz="2000" dirty="0" err="1"/>
              <a:t>가치와</a:t>
            </a:r>
            <a:r>
              <a:rPr lang="en-US" altLang="ko-KR" sz="2000" dirty="0"/>
              <a:t> </a:t>
            </a:r>
            <a:r>
              <a:rPr lang="en-US" altLang="ko-KR" sz="2000" dirty="0" err="1"/>
              <a:t>현실적</a:t>
            </a:r>
            <a:r>
              <a:rPr lang="en-US" altLang="ko-KR" sz="2000" dirty="0"/>
              <a:t> </a:t>
            </a:r>
            <a:r>
              <a:rPr lang="en-US" altLang="ko-KR" sz="2000" dirty="0" err="1"/>
              <a:t>가치</a:t>
            </a:r>
            <a:r>
              <a:rPr lang="en-US" altLang="ko-KR" sz="2000" dirty="0"/>
              <a:t> </a:t>
            </a:r>
            <a:r>
              <a:rPr lang="en-US" altLang="ko-KR" sz="2000" dirty="0" err="1"/>
              <a:t>차이인</a:t>
            </a:r>
            <a:r>
              <a:rPr lang="en-US" altLang="ko-KR" sz="2000" dirty="0"/>
              <a:t> </a:t>
            </a:r>
            <a:r>
              <a:rPr lang="en-US" altLang="ko-KR" sz="2000" dirty="0" err="1"/>
              <a:t>지대차이</a:t>
            </a:r>
            <a:r>
              <a:rPr lang="en-US" altLang="ko-KR" sz="2000" dirty="0"/>
              <a:t>(rent gap)가 </a:t>
            </a:r>
            <a:r>
              <a:rPr lang="en-US" altLang="ko-KR" sz="2000" dirty="0" err="1"/>
              <a:t>커지면</a:t>
            </a:r>
            <a:r>
              <a:rPr lang="en-US" altLang="ko-KR" sz="2000" dirty="0"/>
              <a:t> </a:t>
            </a:r>
            <a:r>
              <a:rPr lang="en-US" altLang="ko-KR" sz="2000" dirty="0" err="1"/>
              <a:t>도심의</a:t>
            </a:r>
            <a:r>
              <a:rPr lang="en-US" altLang="ko-KR" sz="2000" dirty="0"/>
              <a:t> </a:t>
            </a:r>
            <a:r>
              <a:rPr lang="en-US" altLang="ko-KR" sz="2000" dirty="0" err="1"/>
              <a:t>재개발을</a:t>
            </a:r>
            <a:r>
              <a:rPr lang="en-US" altLang="ko-KR" sz="2000" dirty="0"/>
              <a:t> </a:t>
            </a:r>
            <a:r>
              <a:rPr lang="en-US" altLang="ko-KR" sz="2000" dirty="0" err="1"/>
              <a:t>통하여</a:t>
            </a:r>
            <a:r>
              <a:rPr lang="en-US" altLang="ko-KR" sz="2000" dirty="0"/>
              <a:t> </a:t>
            </a:r>
            <a:r>
              <a:rPr lang="en-US" altLang="ko-KR" sz="2000" dirty="0" err="1"/>
              <a:t>이윤을</a:t>
            </a:r>
            <a:r>
              <a:rPr lang="en-US" altLang="ko-KR" sz="2000" dirty="0"/>
              <a:t> </a:t>
            </a:r>
            <a:r>
              <a:rPr lang="en-US" altLang="ko-KR" sz="2000" dirty="0" err="1"/>
              <a:t>극대화할</a:t>
            </a:r>
            <a:r>
              <a:rPr lang="en-US" altLang="ko-KR" sz="2000" dirty="0"/>
              <a:t> 수 </a:t>
            </a:r>
            <a:r>
              <a:rPr lang="en-US" altLang="ko-KR" sz="2000" dirty="0" err="1"/>
              <a:t>있는</a:t>
            </a:r>
            <a:r>
              <a:rPr lang="en-US" altLang="ko-KR" sz="2000" dirty="0"/>
              <a:t> </a:t>
            </a:r>
            <a:r>
              <a:rPr lang="en-US" altLang="ko-KR" sz="2000" dirty="0" err="1"/>
              <a:t>가능성이</a:t>
            </a:r>
            <a:r>
              <a:rPr lang="en-US" altLang="ko-KR" sz="2000" dirty="0"/>
              <a:t> </a:t>
            </a:r>
            <a:r>
              <a:rPr lang="en-US" altLang="ko-KR" sz="2000" dirty="0" err="1"/>
              <a:t>커지게</a:t>
            </a:r>
            <a:r>
              <a:rPr lang="en-US" altLang="ko-KR" sz="2000" dirty="0"/>
              <a:t> </a:t>
            </a:r>
            <a:r>
              <a:rPr lang="en-US" altLang="ko-KR" sz="2000" dirty="0" err="1"/>
              <a:t>되고</a:t>
            </a:r>
            <a:r>
              <a:rPr lang="en-US" altLang="ko-KR" sz="2000" dirty="0"/>
              <a:t> </a:t>
            </a:r>
            <a:r>
              <a:rPr lang="en-US" altLang="ko-KR" sz="2000" dirty="0" err="1"/>
              <a:t>이는</a:t>
            </a:r>
            <a:r>
              <a:rPr lang="en-US" altLang="ko-KR" sz="2000" dirty="0"/>
              <a:t> </a:t>
            </a:r>
            <a:r>
              <a:rPr lang="en-US" altLang="ko-KR" sz="2000" dirty="0" err="1"/>
              <a:t>결국</a:t>
            </a:r>
            <a:r>
              <a:rPr lang="en-US" altLang="ko-KR" sz="2000" dirty="0"/>
              <a:t> </a:t>
            </a:r>
            <a:r>
              <a:rPr lang="en-US" altLang="ko-KR" sz="2000" dirty="0" err="1"/>
              <a:t>젠트리피케이션을</a:t>
            </a:r>
            <a:r>
              <a:rPr lang="en-US" altLang="ko-KR" sz="2000" dirty="0"/>
              <a:t> </a:t>
            </a:r>
            <a:r>
              <a:rPr lang="en-US" altLang="ko-KR" sz="2000" dirty="0" err="1"/>
              <a:t>야기하게</a:t>
            </a:r>
            <a:r>
              <a:rPr lang="en-US" altLang="ko-KR" sz="2000" dirty="0"/>
              <a:t> </a:t>
            </a:r>
            <a:r>
              <a:rPr lang="en-US" altLang="ko-KR" sz="2000" dirty="0" err="1"/>
              <a:t>된다는</a:t>
            </a:r>
            <a:r>
              <a:rPr lang="en-US" altLang="ko-KR" sz="2000" dirty="0"/>
              <a:t> </a:t>
            </a:r>
            <a:r>
              <a:rPr lang="en-US" altLang="ko-KR" sz="2000" dirty="0" smtClean="0"/>
              <a:t>것</a:t>
            </a:r>
            <a:r>
              <a:rPr lang="ko-KR" altLang="en-US" sz="2000" dirty="0" smtClean="0"/>
              <a:t>임</a:t>
            </a:r>
            <a:r>
              <a:rPr lang="en-US" altLang="ko-KR" sz="2000" dirty="0" smtClean="0"/>
              <a:t>.</a:t>
            </a:r>
          </a:p>
          <a:p>
            <a:pPr marL="0" indent="0">
              <a:buNone/>
            </a:pPr>
            <a:endParaRPr lang="en-US" altLang="ko-KR" sz="2000" dirty="0"/>
          </a:p>
          <a:p>
            <a:pPr marL="0" indent="0">
              <a:buNone/>
            </a:pPr>
            <a:r>
              <a:rPr lang="en-US" altLang="ko-KR" sz="2000" dirty="0" err="1" smtClean="0">
                <a:solidFill>
                  <a:schemeClr val="tx1">
                    <a:lumMod val="50000"/>
                  </a:schemeClr>
                </a:solidFill>
              </a:rPr>
              <a:t>Deindustrilization</a:t>
            </a:r>
            <a:endParaRPr lang="en-US" altLang="ko-KR" sz="2000" dirty="0" smtClean="0"/>
          </a:p>
          <a:p>
            <a:pPr>
              <a:buFontTx/>
              <a:buChar char="-"/>
            </a:pPr>
            <a:r>
              <a:rPr lang="ko-KR" altLang="en-US" sz="2000" dirty="0" err="1" smtClean="0"/>
              <a:t>탈산업화가</a:t>
            </a:r>
            <a:r>
              <a:rPr lang="ko-KR" altLang="en-US" sz="2000" dirty="0" smtClean="0"/>
              <a:t> </a:t>
            </a:r>
            <a:r>
              <a:rPr lang="ko-KR" altLang="en-US" sz="2000" dirty="0"/>
              <a:t>도심의 지가를 하락시키고 이것이 지대차이</a:t>
            </a:r>
            <a:r>
              <a:rPr lang="en-US" altLang="ko-KR" sz="2000" dirty="0"/>
              <a:t>(rent gap)</a:t>
            </a:r>
            <a:r>
              <a:rPr lang="ko-KR" altLang="en-US" sz="2000" dirty="0"/>
              <a:t>를 확대시키면 </a:t>
            </a:r>
            <a:r>
              <a:rPr lang="ko-KR" altLang="en-US" sz="2000" dirty="0" err="1" smtClean="0"/>
              <a:t>젠트리피케이션이</a:t>
            </a:r>
            <a:r>
              <a:rPr lang="ko-KR" altLang="en-US" sz="2000" dirty="0" smtClean="0"/>
              <a:t> </a:t>
            </a:r>
            <a:r>
              <a:rPr lang="ko-KR" altLang="en-US" sz="2000" dirty="0"/>
              <a:t>발생할 가능성이 </a:t>
            </a:r>
            <a:r>
              <a:rPr lang="ko-KR" altLang="en-US" sz="2000" dirty="0" smtClean="0"/>
              <a:t>커짐</a:t>
            </a:r>
            <a:r>
              <a:rPr lang="en-US" altLang="ko-KR" sz="2000" dirty="0" smtClean="0"/>
              <a:t>.</a:t>
            </a:r>
            <a:endParaRPr lang="ko-KR" altLang="en-US" sz="2000" dirty="0"/>
          </a:p>
          <a:p>
            <a:pPr>
              <a:buFontTx/>
              <a:buChar char="-"/>
            </a:pPr>
            <a:endParaRPr lang="en-US" altLang="ko-KR" sz="2000" dirty="0" smtClean="0"/>
          </a:p>
        </p:txBody>
      </p:sp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323865" y="561181"/>
            <a:ext cx="7392988" cy="491555"/>
          </a:xfrm>
        </p:spPr>
        <p:txBody>
          <a:bodyPr/>
          <a:lstStyle/>
          <a:p>
            <a:r>
              <a:rPr lang="en-US" altLang="ko-KR" dirty="0" smtClean="0"/>
              <a:t/>
            </a:r>
            <a:br>
              <a:rPr lang="en-US" altLang="ko-KR" dirty="0" smtClean="0"/>
            </a:br>
            <a:endParaRPr lang="ko-KR" altLang="en-US" dirty="0"/>
          </a:p>
        </p:txBody>
      </p:sp>
      <p:sp>
        <p:nvSpPr>
          <p:cNvPr id="8" name="제목 5"/>
          <p:cNvSpPr txBox="1">
            <a:spLocks/>
          </p:cNvSpPr>
          <p:nvPr/>
        </p:nvSpPr>
        <p:spPr bwMode="auto">
          <a:xfrm>
            <a:off x="0" y="71413"/>
            <a:ext cx="9144000" cy="76519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defTabSz="957263" latinLnBrk="1">
              <a:defRPr/>
            </a:pPr>
            <a:r>
              <a:rPr lang="en-US" altLang="ko-KR" sz="3200" b="1" kern="0" dirty="0" smtClean="0">
                <a:solidFill>
                  <a:schemeClr val="bg1"/>
                </a:solidFill>
                <a:latin typeface="+mn-ea"/>
                <a:cs typeface="+mj-cs"/>
              </a:rPr>
              <a:t>2. </a:t>
            </a:r>
            <a:r>
              <a:rPr lang="ko-KR" altLang="en-US" sz="3200" b="1" kern="0" dirty="0" smtClean="0">
                <a:solidFill>
                  <a:schemeClr val="bg1"/>
                </a:solidFill>
                <a:latin typeface="+mn-ea"/>
                <a:cs typeface="+mj-cs"/>
              </a:rPr>
              <a:t>도시재생 관련 이론</a:t>
            </a:r>
          </a:p>
        </p:txBody>
      </p:sp>
    </p:spTree>
    <p:extLst>
      <p:ext uri="{BB962C8B-B14F-4D97-AF65-F5344CB8AC3E}">
        <p14:creationId xmlns:p14="http://schemas.microsoft.com/office/powerpoint/2010/main" val="244627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30834" y="1484784"/>
            <a:ext cx="8229600" cy="4176464"/>
          </a:xfrm>
        </p:spPr>
        <p:txBody>
          <a:bodyPr/>
          <a:lstStyle/>
          <a:p>
            <a:pPr marL="0" indent="0">
              <a:buNone/>
            </a:pPr>
            <a:r>
              <a:rPr lang="en-US" altLang="ko-KR" sz="2000" dirty="0" smtClean="0">
                <a:solidFill>
                  <a:schemeClr val="tx1">
                    <a:lumMod val="50000"/>
                  </a:schemeClr>
                </a:solidFill>
              </a:rPr>
              <a:t>Spatial </a:t>
            </a:r>
            <a:r>
              <a:rPr lang="en-US" altLang="ko-KR" sz="2000" dirty="0">
                <a:solidFill>
                  <a:schemeClr val="tx1">
                    <a:lumMod val="50000"/>
                  </a:schemeClr>
                </a:solidFill>
              </a:rPr>
              <a:t>centralization and decentralization of capital</a:t>
            </a:r>
          </a:p>
          <a:p>
            <a:pPr>
              <a:buFontTx/>
              <a:buChar char="-"/>
            </a:pPr>
            <a:r>
              <a:rPr lang="ko-KR" altLang="en-US" sz="2000" dirty="0" err="1" smtClean="0"/>
              <a:t>탈산업화는</a:t>
            </a:r>
            <a:r>
              <a:rPr lang="ko-KR" altLang="en-US" sz="2000" dirty="0" smtClean="0"/>
              <a:t> </a:t>
            </a:r>
            <a:r>
              <a:rPr lang="ko-KR" altLang="en-US" sz="2000" dirty="0"/>
              <a:t>자본의 공간적 분화를 </a:t>
            </a:r>
            <a:r>
              <a:rPr lang="ko-KR" altLang="en-US" sz="2000" dirty="0" smtClean="0"/>
              <a:t>촉진시킴</a:t>
            </a:r>
            <a:r>
              <a:rPr lang="en-US" altLang="ko-KR" sz="2000" dirty="0" smtClean="0"/>
              <a:t>. </a:t>
            </a:r>
            <a:r>
              <a:rPr lang="ko-KR" altLang="en-US" sz="2000" dirty="0"/>
              <a:t>즉</a:t>
            </a:r>
            <a:r>
              <a:rPr lang="en-US" altLang="ko-KR" sz="2000" dirty="0"/>
              <a:t>, </a:t>
            </a:r>
            <a:r>
              <a:rPr lang="ko-KR" altLang="en-US" sz="2000" dirty="0"/>
              <a:t>많은 자본은 </a:t>
            </a:r>
            <a:r>
              <a:rPr lang="ko-KR" altLang="en-US" sz="2000" dirty="0" smtClean="0"/>
              <a:t>농촌지역이나 외국으로 </a:t>
            </a:r>
            <a:r>
              <a:rPr lang="ko-KR" altLang="en-US" sz="2000" dirty="0"/>
              <a:t>이동하지만 일부 자본은 도심에 입지하는데 대표적인 사례는 기업의 본사와 의사결정 </a:t>
            </a:r>
            <a:r>
              <a:rPr lang="ko-KR" altLang="en-US" sz="2000" dirty="0" smtClean="0"/>
              <a:t>주체임</a:t>
            </a:r>
            <a:r>
              <a:rPr lang="en-US" altLang="ko-KR" sz="2000" dirty="0" smtClean="0"/>
              <a:t>. </a:t>
            </a:r>
            <a:r>
              <a:rPr lang="ko-KR" altLang="en-US" sz="2000" dirty="0"/>
              <a:t>이들은 빠른 정보의 획득과 의사결정이 요구되기 때문에 도심에 입지하는 경향이 </a:t>
            </a:r>
            <a:r>
              <a:rPr lang="ko-KR" altLang="en-US" sz="2000" dirty="0" smtClean="0"/>
              <a:t>있는데 특히 공간적으로 </a:t>
            </a:r>
            <a:r>
              <a:rPr lang="ko-KR" altLang="en-US" sz="2000" dirty="0"/>
              <a:t>집중하는 경향이 </a:t>
            </a:r>
            <a:r>
              <a:rPr lang="ko-KR" altLang="en-US" sz="2000" dirty="0" smtClean="0"/>
              <a:t>있음</a:t>
            </a:r>
            <a:r>
              <a:rPr lang="en-US" altLang="ko-KR" sz="2000" dirty="0" smtClean="0"/>
              <a:t>. </a:t>
            </a:r>
            <a:r>
              <a:rPr lang="ko-KR" altLang="en-US" sz="2000" dirty="0"/>
              <a:t>따라서 자본은 집중과 분산이 </a:t>
            </a:r>
            <a:r>
              <a:rPr lang="ko-KR" altLang="en-US" sz="2000" dirty="0" smtClean="0"/>
              <a:t>동시에 이루어지게 되는데 도심에 </a:t>
            </a:r>
            <a:r>
              <a:rPr lang="ko-KR" altLang="en-US" sz="2000" dirty="0"/>
              <a:t>있는 기관들의 직원들은 자연적으로 </a:t>
            </a:r>
            <a:r>
              <a:rPr lang="ko-KR" altLang="en-US" sz="2000" dirty="0" err="1"/>
              <a:t>젠트리피케이션을</a:t>
            </a:r>
            <a:r>
              <a:rPr lang="ko-KR" altLang="en-US" sz="2000" dirty="0"/>
              <a:t> 야기하는 요인이 </a:t>
            </a:r>
            <a:r>
              <a:rPr lang="ko-KR" altLang="en-US" sz="2000" dirty="0" smtClean="0"/>
              <a:t>됨</a:t>
            </a:r>
            <a:r>
              <a:rPr lang="en-US" altLang="ko-KR" sz="2000" dirty="0" smtClean="0"/>
              <a:t>. </a:t>
            </a:r>
          </a:p>
          <a:p>
            <a:pPr>
              <a:buFontTx/>
              <a:buChar char="-"/>
            </a:pPr>
            <a:endParaRPr lang="en-US" altLang="ko-KR" sz="2000" dirty="0"/>
          </a:p>
          <a:p>
            <a:pPr>
              <a:buFontTx/>
              <a:buChar char="-"/>
            </a:pPr>
            <a:r>
              <a:rPr lang="ko-KR" altLang="en-US" sz="2000" dirty="0" smtClean="0"/>
              <a:t>기술혁신을 주도하는 혁신적 중소벤처기업은 도심에 입지하는 경향이 있으므로 혁신자본과 인력이 </a:t>
            </a:r>
            <a:r>
              <a:rPr lang="ko-KR" altLang="en-US" sz="2000" dirty="0" err="1" smtClean="0"/>
              <a:t>젠트리피케이션을</a:t>
            </a:r>
            <a:r>
              <a:rPr lang="ko-KR" altLang="en-US" sz="2000" dirty="0" smtClean="0"/>
              <a:t> 야기</a:t>
            </a:r>
            <a:r>
              <a:rPr lang="en-US" altLang="ko-KR" sz="2000" dirty="0" smtClean="0"/>
              <a:t>.</a:t>
            </a:r>
            <a:endParaRPr lang="ko-KR" altLang="en-US" sz="2000" dirty="0"/>
          </a:p>
          <a:p>
            <a:pPr>
              <a:buFontTx/>
              <a:buChar char="-"/>
            </a:pPr>
            <a:endParaRPr lang="en-US" altLang="ko-KR" sz="2000" dirty="0" smtClean="0"/>
          </a:p>
        </p:txBody>
      </p:sp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323865" y="561181"/>
            <a:ext cx="7392988" cy="491555"/>
          </a:xfrm>
        </p:spPr>
        <p:txBody>
          <a:bodyPr/>
          <a:lstStyle/>
          <a:p>
            <a:r>
              <a:rPr lang="en-US" altLang="ko-KR" dirty="0" smtClean="0"/>
              <a:t/>
            </a:r>
            <a:br>
              <a:rPr lang="en-US" altLang="ko-KR" dirty="0" smtClean="0"/>
            </a:br>
            <a:endParaRPr lang="ko-KR" altLang="en-US" dirty="0"/>
          </a:p>
        </p:txBody>
      </p:sp>
      <p:sp>
        <p:nvSpPr>
          <p:cNvPr id="8" name="제목 5"/>
          <p:cNvSpPr txBox="1">
            <a:spLocks/>
          </p:cNvSpPr>
          <p:nvPr/>
        </p:nvSpPr>
        <p:spPr bwMode="auto">
          <a:xfrm>
            <a:off x="0" y="71413"/>
            <a:ext cx="9144000" cy="76519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defTabSz="957263" latinLnBrk="1">
              <a:defRPr/>
            </a:pPr>
            <a:r>
              <a:rPr lang="en-US" altLang="ko-KR" sz="3200" b="1" kern="0" dirty="0" smtClean="0">
                <a:solidFill>
                  <a:schemeClr val="bg1"/>
                </a:solidFill>
                <a:latin typeface="+mn-ea"/>
                <a:cs typeface="+mj-cs"/>
              </a:rPr>
              <a:t>2. </a:t>
            </a:r>
            <a:r>
              <a:rPr lang="ko-KR" altLang="en-US" sz="3200" b="1" kern="0" dirty="0" smtClean="0">
                <a:solidFill>
                  <a:schemeClr val="bg1"/>
                </a:solidFill>
                <a:latin typeface="+mn-ea"/>
                <a:cs typeface="+mj-cs"/>
              </a:rPr>
              <a:t>도시재생 관련 이론</a:t>
            </a:r>
          </a:p>
        </p:txBody>
      </p:sp>
    </p:spTree>
    <p:extLst>
      <p:ext uri="{BB962C8B-B14F-4D97-AF65-F5344CB8AC3E}">
        <p14:creationId xmlns:p14="http://schemas.microsoft.com/office/powerpoint/2010/main" val="104106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30834" y="1628800"/>
            <a:ext cx="8229600" cy="4176464"/>
          </a:xfrm>
        </p:spPr>
        <p:txBody>
          <a:bodyPr/>
          <a:lstStyle/>
          <a:p>
            <a:pPr marL="0" indent="0">
              <a:buNone/>
            </a:pPr>
            <a:r>
              <a:rPr lang="ko-KR" altLang="en-US" sz="2000" dirty="0"/>
              <a:t>②</a:t>
            </a:r>
            <a:r>
              <a:rPr lang="ko-KR" altLang="en-US" sz="2000" dirty="0" smtClean="0"/>
              <a:t> 소비중심이</a:t>
            </a:r>
            <a:r>
              <a:rPr lang="ko-KR" altLang="en-US" sz="2000" dirty="0"/>
              <a:t>론</a:t>
            </a:r>
            <a:endParaRPr lang="en-US" altLang="ko-KR" sz="2000" dirty="0" smtClean="0"/>
          </a:p>
          <a:p>
            <a:pPr>
              <a:buFontTx/>
              <a:buChar char="-"/>
            </a:pPr>
            <a:r>
              <a:rPr lang="ko-KR" altLang="en-US" sz="2000" dirty="0" smtClean="0"/>
              <a:t>이 </a:t>
            </a:r>
            <a:r>
              <a:rPr lang="ko-KR" altLang="en-US" sz="2000" dirty="0"/>
              <a:t>이론은 </a:t>
            </a:r>
            <a:r>
              <a:rPr lang="en-US" altLang="ko-KR" sz="2000" dirty="0" err="1"/>
              <a:t>gentrifiers</a:t>
            </a:r>
            <a:r>
              <a:rPr lang="ko-KR" altLang="en-US" sz="2000" dirty="0"/>
              <a:t>의 사회문화적 특성과 동기가 가장 중요한 요인이라고 </a:t>
            </a:r>
            <a:r>
              <a:rPr lang="ko-KR" altLang="en-US" sz="2000" dirty="0" smtClean="0"/>
              <a:t>주장</a:t>
            </a:r>
            <a:r>
              <a:rPr lang="en-US" altLang="ko-KR" sz="2000" dirty="0" smtClean="0"/>
              <a:t>. </a:t>
            </a:r>
            <a:r>
              <a:rPr lang="ko-KR" altLang="en-US" sz="2000" dirty="0"/>
              <a:t>후기산업사회의 특성은 공업으로부터 서비스산업으로의 일대 변화이고 이와 관련된 </a:t>
            </a:r>
            <a:r>
              <a:rPr lang="ko-KR" altLang="en-US" sz="2000" dirty="0" err="1"/>
              <a:t>신중산층</a:t>
            </a:r>
            <a:r>
              <a:rPr lang="en-US" altLang="ko-KR" sz="2000" dirty="0"/>
              <a:t>(new middle class)</a:t>
            </a:r>
            <a:r>
              <a:rPr lang="ko-KR" altLang="en-US" sz="2000" dirty="0"/>
              <a:t>의 </a:t>
            </a:r>
            <a:r>
              <a:rPr lang="ko-KR" altLang="en-US" sz="2000" dirty="0" smtClean="0"/>
              <a:t>대두임</a:t>
            </a:r>
            <a:r>
              <a:rPr lang="en-US" altLang="ko-KR" sz="2000" dirty="0" smtClean="0"/>
              <a:t>. </a:t>
            </a:r>
            <a:r>
              <a:rPr lang="ko-KR" altLang="en-US" sz="2000" dirty="0"/>
              <a:t>특히 베이비 붐 세대인 이 </a:t>
            </a:r>
            <a:r>
              <a:rPr lang="ko-KR" altLang="en-US" sz="2000" dirty="0" err="1"/>
              <a:t>신중산층은</a:t>
            </a:r>
            <a:r>
              <a:rPr lang="ko-KR" altLang="en-US" sz="2000" dirty="0"/>
              <a:t> 과거에 비하여 훨씬 큰 구매력을 보유하게 되었을 뿐만 아니라 </a:t>
            </a:r>
            <a:r>
              <a:rPr lang="en-US" altLang="ko-KR" sz="2000" dirty="0"/>
              <a:t>1960</a:t>
            </a:r>
            <a:r>
              <a:rPr lang="ko-KR" altLang="en-US" sz="2000" dirty="0"/>
              <a:t>년대 진보적이고 도시친화적인 사회문화적인 사조에 큰 영향을 받게 되는데 이들이 </a:t>
            </a:r>
            <a:r>
              <a:rPr lang="ko-KR" altLang="en-US" sz="2000" dirty="0" err="1"/>
              <a:t>젠트리피케이션을</a:t>
            </a:r>
            <a:r>
              <a:rPr lang="ko-KR" altLang="en-US" sz="2000" dirty="0"/>
              <a:t> 야기하게 되는 가장 중요한 요인이라는 </a:t>
            </a:r>
            <a:r>
              <a:rPr lang="ko-KR" altLang="en-US" sz="2000" dirty="0" smtClean="0"/>
              <a:t>것임</a:t>
            </a:r>
            <a:r>
              <a:rPr lang="en-US" altLang="ko-KR" sz="2000" dirty="0" smtClean="0"/>
              <a:t>. </a:t>
            </a:r>
            <a:endParaRPr lang="ko-KR" altLang="en-US" sz="2000" dirty="0"/>
          </a:p>
        </p:txBody>
      </p:sp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323865" y="561181"/>
            <a:ext cx="7392988" cy="491555"/>
          </a:xfrm>
        </p:spPr>
        <p:txBody>
          <a:bodyPr/>
          <a:lstStyle/>
          <a:p>
            <a:r>
              <a:rPr lang="en-US" altLang="ko-KR" dirty="0" smtClean="0"/>
              <a:t/>
            </a:r>
            <a:br>
              <a:rPr lang="en-US" altLang="ko-KR" dirty="0" smtClean="0"/>
            </a:br>
            <a:endParaRPr lang="ko-KR" altLang="en-US" dirty="0"/>
          </a:p>
        </p:txBody>
      </p:sp>
      <p:sp>
        <p:nvSpPr>
          <p:cNvPr id="8" name="제목 5"/>
          <p:cNvSpPr txBox="1">
            <a:spLocks/>
          </p:cNvSpPr>
          <p:nvPr/>
        </p:nvSpPr>
        <p:spPr bwMode="auto">
          <a:xfrm>
            <a:off x="0" y="71413"/>
            <a:ext cx="9144000" cy="76519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defTabSz="957263" latinLnBrk="1">
              <a:defRPr/>
            </a:pPr>
            <a:r>
              <a:rPr lang="en-US" altLang="ko-KR" sz="3200" b="1" kern="0" dirty="0" smtClean="0">
                <a:solidFill>
                  <a:schemeClr val="bg1"/>
                </a:solidFill>
                <a:latin typeface="+mn-ea"/>
                <a:cs typeface="+mj-cs"/>
              </a:rPr>
              <a:t>2. </a:t>
            </a:r>
            <a:r>
              <a:rPr lang="ko-KR" altLang="en-US" sz="3200" b="1" kern="0" dirty="0" smtClean="0">
                <a:solidFill>
                  <a:schemeClr val="bg1"/>
                </a:solidFill>
                <a:latin typeface="+mn-ea"/>
                <a:cs typeface="+mj-cs"/>
              </a:rPr>
              <a:t>도시재생 관련 이론</a:t>
            </a:r>
          </a:p>
        </p:txBody>
      </p:sp>
    </p:spTree>
    <p:extLst>
      <p:ext uri="{BB962C8B-B14F-4D97-AF65-F5344CB8AC3E}">
        <p14:creationId xmlns:p14="http://schemas.microsoft.com/office/powerpoint/2010/main" val="413187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표 5"/>
          <p:cNvGraphicFramePr>
            <a:graphicFrameLocks noGrp="1"/>
          </p:cNvGraphicFramePr>
          <p:nvPr/>
        </p:nvGraphicFramePr>
        <p:xfrm>
          <a:off x="1331640" y="1484780"/>
          <a:ext cx="6336705" cy="3672410"/>
        </p:xfrm>
        <a:graphic>
          <a:graphicData uri="http://schemas.openxmlformats.org/drawingml/2006/table">
            <a:tbl>
              <a:tblPr/>
              <a:tblGrid>
                <a:gridCol w="1267341"/>
                <a:gridCol w="1267341"/>
                <a:gridCol w="1267341"/>
                <a:gridCol w="1267341"/>
                <a:gridCol w="1267341"/>
              </a:tblGrid>
              <a:tr h="367241">
                <a:tc rowSpan="2" gridSpan="2"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 smtClean="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                                   지표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바탕"/>
                        </a:rPr>
                        <a:t>단계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>
                          <a:solidFill>
                            <a:srgbClr val="000000"/>
                          </a:solidFill>
                          <a:latin typeface="바탕"/>
                        </a:rPr>
                        <a:t>인구변화의 특징</a:t>
                      </a:r>
                      <a:endParaRPr lang="ko-KR" altLang="en-US" sz="10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67241"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>
                          <a:solidFill>
                            <a:srgbClr val="000000"/>
                          </a:solidFill>
                          <a:latin typeface="바탕"/>
                        </a:rPr>
                        <a:t>중심</a:t>
                      </a:r>
                      <a:endParaRPr lang="ko-KR" altLang="en-US" sz="10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 smtClean="0">
                          <a:solidFill>
                            <a:srgbClr val="000000"/>
                          </a:solidFill>
                          <a:latin typeface="바탕"/>
                        </a:rPr>
                        <a:t>교외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>
                          <a:solidFill>
                            <a:srgbClr val="000000"/>
                          </a:solidFill>
                          <a:latin typeface="바탕"/>
                        </a:rPr>
                        <a:t>도시전체</a:t>
                      </a:r>
                      <a:endParaRPr lang="ko-KR" altLang="en-US" sz="10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241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>
                          <a:solidFill>
                            <a:srgbClr val="000000"/>
                          </a:solidFill>
                          <a:latin typeface="바탕"/>
                        </a:rPr>
                        <a:t>도시화</a:t>
                      </a:r>
                      <a:endParaRPr lang="ko-KR" altLang="en-US" sz="10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1. </a:t>
                      </a:r>
                      <a:r>
                        <a:rPr lang="ko-KR" altLang="en-US" sz="110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절대집중</a:t>
                      </a:r>
                      <a:endParaRPr lang="ko-KR" altLang="en-US" sz="10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++</a:t>
                      </a:r>
                      <a:endParaRPr lang="en-US" sz="10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-</a:t>
                      </a:r>
                      <a:endParaRPr lang="en-US" sz="10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+</a:t>
                      </a:r>
                      <a:endParaRPr lang="en-US" sz="10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24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2. </a:t>
                      </a:r>
                      <a:r>
                        <a:rPr lang="ko-KR" altLang="en-US" sz="110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상대집중</a:t>
                      </a:r>
                      <a:endParaRPr lang="ko-KR" altLang="en-US" sz="10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++</a:t>
                      </a:r>
                      <a:endParaRPr lang="en-US" sz="10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+</a:t>
                      </a:r>
                      <a:endParaRPr lang="en-US" sz="10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+++</a:t>
                      </a:r>
                      <a:endParaRPr lang="en-US" sz="10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241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>
                          <a:solidFill>
                            <a:srgbClr val="000000"/>
                          </a:solidFill>
                          <a:latin typeface="바탕"/>
                        </a:rPr>
                        <a:t>교외화</a:t>
                      </a:r>
                      <a:endParaRPr lang="ko-KR" altLang="en-US" sz="10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1. </a:t>
                      </a:r>
                      <a:r>
                        <a:rPr lang="ko-KR" altLang="en-US" sz="110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상대분산</a:t>
                      </a:r>
                      <a:endParaRPr lang="ko-KR" altLang="en-US" sz="10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+</a:t>
                      </a:r>
                      <a:endParaRPr lang="en-US" sz="10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++</a:t>
                      </a:r>
                      <a:endParaRPr lang="en-US" sz="10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+++</a:t>
                      </a:r>
                      <a:endParaRPr lang="en-US" sz="10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24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2. </a:t>
                      </a:r>
                      <a:r>
                        <a:rPr lang="ko-KR" altLang="en-US" sz="110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절대분산</a:t>
                      </a:r>
                      <a:endParaRPr lang="ko-KR" altLang="en-US" sz="10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-</a:t>
                      </a:r>
                      <a:endParaRPr lang="en-US" sz="10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++</a:t>
                      </a:r>
                      <a:endParaRPr lang="en-US" sz="10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+</a:t>
                      </a:r>
                      <a:endParaRPr lang="en-US" sz="10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241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dirty="0">
                          <a:solidFill>
                            <a:srgbClr val="000000"/>
                          </a:solidFill>
                          <a:latin typeface="바탕"/>
                        </a:rPr>
                        <a:t>반도시화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1. </a:t>
                      </a:r>
                      <a:r>
                        <a:rPr lang="ko-KR" altLang="en-US" sz="110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절대분산</a:t>
                      </a:r>
                      <a:endParaRPr lang="ko-KR" altLang="en-US" sz="10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--</a:t>
                      </a:r>
                      <a:endParaRPr lang="en-US" sz="10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+</a:t>
                      </a:r>
                      <a:endParaRPr lang="en-US" sz="10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-</a:t>
                      </a:r>
                      <a:endParaRPr lang="en-US" sz="10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24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2. </a:t>
                      </a:r>
                      <a:r>
                        <a:rPr lang="ko-KR" altLang="en-US" sz="110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상대분산</a:t>
                      </a:r>
                      <a:endParaRPr lang="ko-KR" altLang="en-US" sz="10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--</a:t>
                      </a:r>
                      <a:endParaRPr lang="en-US" sz="10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-</a:t>
                      </a:r>
                      <a:endParaRPr lang="en-US" sz="10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---</a:t>
                      </a:r>
                      <a:endParaRPr lang="en-US" sz="10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241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>
                          <a:solidFill>
                            <a:srgbClr val="000000"/>
                          </a:solidFill>
                          <a:latin typeface="바탕"/>
                        </a:rPr>
                        <a:t>재도시화</a:t>
                      </a:r>
                      <a:endParaRPr lang="ko-KR" altLang="en-US" sz="10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1. </a:t>
                      </a:r>
                      <a:r>
                        <a:rPr lang="ko-KR" altLang="en-US" sz="110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상대분산</a:t>
                      </a:r>
                      <a:endParaRPr lang="ko-KR" altLang="en-US" sz="10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-</a:t>
                      </a:r>
                      <a:endParaRPr lang="en-US" sz="10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--</a:t>
                      </a:r>
                      <a:endParaRPr lang="en-US" sz="10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---</a:t>
                      </a:r>
                      <a:endParaRPr lang="en-US" sz="10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24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2. </a:t>
                      </a:r>
                      <a:r>
                        <a:rPr lang="ko-KR" altLang="en-US" sz="110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절대분산</a:t>
                      </a:r>
                      <a:endParaRPr lang="ko-KR" altLang="en-US" sz="10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+</a:t>
                      </a:r>
                      <a:endParaRPr lang="en-US" sz="10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--</a:t>
                      </a:r>
                      <a:endParaRPr lang="en-US" sz="10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-</a:t>
                      </a:r>
                      <a:endParaRPr lang="en-US" sz="10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ko-KR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바탕"/>
                <a:ea typeface="굴림" pitchFamily="50" charset="-127"/>
              </a:rPr>
              <a:t> </a:t>
            </a:r>
            <a:r>
              <a:rPr kumimoji="1" lang="ko-KR" altLang="ko-KR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굴림" pitchFamily="50" charset="-127"/>
              </a:rPr>
              <a:t> </a:t>
            </a: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1475341" y="5348064"/>
            <a:ext cx="4536819" cy="93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한양신명조"/>
              </a:rPr>
              <a:t>+, ++, +++ : </a:t>
            </a:r>
            <a:r>
              <a:rPr kumimoji="1" lang="ko-KR" alt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한양신명조"/>
              </a:rPr>
              <a:t>인구증가</a:t>
            </a:r>
            <a:endParaRPr kumimoji="1" lang="ko-KR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한양신명조"/>
              </a:rPr>
              <a:t>-, -- ,--- : </a:t>
            </a:r>
            <a:r>
              <a:rPr kumimoji="1" lang="ko-KR" alt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한양신명조"/>
              </a:rPr>
              <a:t>인구감소</a:t>
            </a:r>
            <a:endParaRPr kumimoji="1" lang="ko-KR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한양신명조"/>
                <a:ea typeface="굴림" pitchFamily="50" charset="-127"/>
              </a:rPr>
              <a:t>자료 </a:t>
            </a:r>
            <a:r>
              <a:rPr kumimoji="1" lang="en-US" altLang="ko-KR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한양신명조"/>
                <a:ea typeface="굴림" pitchFamily="50" charset="-127"/>
              </a:rPr>
              <a:t>: Berg and </a:t>
            </a:r>
            <a:r>
              <a:rPr kumimoji="1" lang="en-US" altLang="ko-KR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한양신명조"/>
                <a:ea typeface="굴림" pitchFamily="50" charset="-127"/>
              </a:rPr>
              <a:t>Klaassen</a:t>
            </a:r>
            <a:r>
              <a:rPr kumimoji="1" lang="en-US" altLang="ko-KR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한양신명조"/>
                <a:ea typeface="굴림" pitchFamily="50" charset="-127"/>
              </a:rPr>
              <a:t>(1987), p.28. “The Contagiousness of Urban Decline,"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한양신명조"/>
                <a:ea typeface="굴림" pitchFamily="50" charset="-127"/>
              </a:rPr>
              <a:t>Berg, Leo van den, et al.(eds.), Spatial Cycle(Hants : Gower),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한양신명조"/>
                <a:ea typeface="굴림" pitchFamily="50" charset="-127"/>
              </a:rPr>
              <a:t>84-99. </a:t>
            </a:r>
            <a:r>
              <a:rPr kumimoji="1" lang="ko-KR" alt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한양신명조"/>
                <a:ea typeface="굴림" pitchFamily="50" charset="-127"/>
              </a:rPr>
              <a:t>정환용</a:t>
            </a:r>
            <a:r>
              <a:rPr kumimoji="1" lang="en-US" altLang="ko-KR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한양신명조"/>
                <a:ea typeface="굴림" pitchFamily="50" charset="-127"/>
              </a:rPr>
              <a:t>(2006), </a:t>
            </a:r>
            <a:r>
              <a:rPr kumimoji="1" lang="ko-KR" altLang="en-US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한양신명조"/>
                <a:ea typeface="굴림" pitchFamily="50" charset="-127"/>
              </a:rPr>
              <a:t>도시계획학원론</a:t>
            </a:r>
            <a:r>
              <a:rPr kumimoji="1" lang="en-US" altLang="ko-KR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한양신명조"/>
                <a:ea typeface="굴림" pitchFamily="50" charset="-127"/>
              </a:rPr>
              <a:t>(</a:t>
            </a:r>
            <a:r>
              <a:rPr kumimoji="1" lang="ko-KR" alt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한양신명조"/>
                <a:ea typeface="굴림" pitchFamily="50" charset="-127"/>
              </a:rPr>
              <a:t>제</a:t>
            </a:r>
            <a:r>
              <a:rPr kumimoji="1" lang="en-US" altLang="ko-KR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한양신명조"/>
                <a:ea typeface="굴림" pitchFamily="50" charset="-127"/>
              </a:rPr>
              <a:t>3</a:t>
            </a:r>
            <a:r>
              <a:rPr kumimoji="1" lang="ko-KR" alt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한양신명조"/>
                <a:ea typeface="굴림" pitchFamily="50" charset="-127"/>
              </a:rPr>
              <a:t>판</a:t>
            </a:r>
            <a:r>
              <a:rPr kumimoji="1" lang="en-US" altLang="ko-KR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한양신명조"/>
                <a:ea typeface="굴림" pitchFamily="50" charset="-127"/>
              </a:rPr>
              <a:t>), 153.</a:t>
            </a:r>
            <a:endParaRPr kumimoji="1" lang="en-US" altLang="ko-KR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바탕"/>
                <a:ea typeface="굴림" pitchFamily="50" charset="-127"/>
              </a:rPr>
              <a:t> </a:t>
            </a:r>
            <a:r>
              <a:rPr kumimoji="1" lang="en-US" altLang="ko-KR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굴림" pitchFamily="50" charset="-127"/>
              </a:rPr>
              <a:t> </a:t>
            </a:r>
            <a:endParaRPr kumimoji="1" lang="en-US" altLang="ko-K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3072230" y="980728"/>
            <a:ext cx="2444900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/>
              <a:t>동태적 도시성장모형</a:t>
            </a:r>
            <a:endParaRPr lang="ko-KR" altLang="en-US" dirty="0"/>
          </a:p>
        </p:txBody>
      </p:sp>
      <p:sp>
        <p:nvSpPr>
          <p:cNvPr id="8" name="제목 5"/>
          <p:cNvSpPr txBox="1">
            <a:spLocks/>
          </p:cNvSpPr>
          <p:nvPr/>
        </p:nvSpPr>
        <p:spPr bwMode="auto">
          <a:xfrm>
            <a:off x="0" y="71413"/>
            <a:ext cx="9144000" cy="76519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defTabSz="957263" latinLnBrk="1">
              <a:defRPr/>
            </a:pPr>
            <a:r>
              <a:rPr lang="en-US" altLang="ko-KR" sz="3200" b="1" kern="0" dirty="0" smtClean="0">
                <a:solidFill>
                  <a:schemeClr val="bg1"/>
                </a:solidFill>
                <a:latin typeface="+mn-ea"/>
                <a:cs typeface="+mj-cs"/>
              </a:rPr>
              <a:t>2. </a:t>
            </a:r>
            <a:r>
              <a:rPr lang="ko-KR" altLang="en-US" sz="3200" b="1" kern="0" dirty="0" smtClean="0">
                <a:solidFill>
                  <a:schemeClr val="bg1"/>
                </a:solidFill>
                <a:latin typeface="+mn-ea"/>
                <a:cs typeface="+mj-cs"/>
              </a:rPr>
              <a:t>도시재생 관련 이론</a:t>
            </a:r>
          </a:p>
        </p:txBody>
      </p:sp>
    </p:spTree>
    <p:extLst>
      <p:ext uri="{BB962C8B-B14F-4D97-AF65-F5344CB8AC3E}">
        <p14:creationId xmlns:p14="http://schemas.microsoft.com/office/powerpoint/2010/main" val="39604738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556284" y="1012666"/>
            <a:ext cx="39437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/>
              <a:t>   </a:t>
            </a:r>
            <a:r>
              <a:rPr lang="ko-KR" altLang="en-US" sz="2000" dirty="0" err="1" smtClean="0">
                <a:latin typeface="HY견고딕" pitchFamily="18" charset="-127"/>
                <a:ea typeface="HY견고딕" pitchFamily="18" charset="-127"/>
              </a:rPr>
              <a:t>젠트리피케이션의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 효과 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(p.58)</a:t>
            </a:r>
            <a:endParaRPr lang="ko-KR" altLang="en-US" sz="20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99262" y="1052736"/>
            <a:ext cx="428322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/>
              <a:t>□</a:t>
            </a:r>
            <a:endParaRPr lang="ko-KR" altLang="en-US" dirty="0"/>
          </a:p>
        </p:txBody>
      </p:sp>
      <p:sp>
        <p:nvSpPr>
          <p:cNvPr id="2" name="직사각형 1"/>
          <p:cNvSpPr/>
          <p:nvPr/>
        </p:nvSpPr>
        <p:spPr>
          <a:xfrm>
            <a:off x="107504" y="1340768"/>
            <a:ext cx="8856984" cy="593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000" kern="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1) </a:t>
            </a:r>
            <a:r>
              <a:rPr lang="ko-KR" altLang="en-US" sz="2000" kern="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긍정적 효과</a:t>
            </a:r>
          </a:p>
          <a:p>
            <a:pPr algn="just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000" kern="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① 사회적 측면</a:t>
            </a:r>
            <a:endParaRPr lang="ko-KR" altLang="en-US" sz="1600" kern="0" dirty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just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000" kern="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-</a:t>
            </a:r>
            <a:r>
              <a:rPr lang="ko-KR" altLang="en-US" sz="2000" kern="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사회적 혼합의 실현 </a:t>
            </a:r>
            <a:r>
              <a:rPr lang="en-US" altLang="ko-KR" sz="2000" kern="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2000" kern="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포용적 </a:t>
            </a:r>
            <a:r>
              <a:rPr lang="ko-KR" altLang="en-US" sz="2000" kern="0" dirty="0" err="1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용도지역제</a:t>
            </a:r>
            <a:r>
              <a:rPr lang="en-US" altLang="ko-KR" sz="2000" kern="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(inclusive zoning)</a:t>
            </a:r>
            <a:endParaRPr lang="ko-KR" altLang="en-US" sz="1600" kern="0" dirty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just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000" kern="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② 경제적 측면</a:t>
            </a:r>
            <a:endParaRPr lang="ko-KR" altLang="en-US" sz="1600" kern="0" dirty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just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000" kern="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-</a:t>
            </a:r>
            <a:r>
              <a:rPr lang="ko-KR" altLang="en-US" sz="2000" kern="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지방정부 세원의 확보에 따른 예산의 증가</a:t>
            </a:r>
            <a:endParaRPr lang="ko-KR" altLang="en-US" sz="1600" kern="0" dirty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just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000" kern="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2) </a:t>
            </a:r>
            <a:r>
              <a:rPr lang="ko-KR" altLang="en-US" sz="2000" kern="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부정적 효과</a:t>
            </a:r>
            <a:endParaRPr lang="ko-KR" altLang="en-US" sz="1600" kern="0" dirty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just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000" kern="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① 경제적 측면</a:t>
            </a:r>
            <a:endParaRPr lang="ko-KR" altLang="en-US" sz="1600" kern="0" dirty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just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000" kern="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-</a:t>
            </a:r>
            <a:r>
              <a:rPr lang="ko-KR" altLang="en-US" sz="2000" kern="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지가의 급격한 상승</a:t>
            </a:r>
            <a:endParaRPr lang="ko-KR" altLang="en-US" sz="1600" kern="0" dirty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just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000" kern="0" dirty="0" err="1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ㆍ집주인</a:t>
            </a:r>
            <a:r>
              <a:rPr lang="ko-KR" altLang="en-US" sz="2000" kern="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2000" kern="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2000" kern="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혜택</a:t>
            </a:r>
            <a:r>
              <a:rPr lang="en-US" altLang="ko-KR" sz="2000" kern="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2000" kern="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000" kern="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세입자 </a:t>
            </a:r>
            <a:r>
              <a:rPr lang="en-US" altLang="ko-KR" sz="2000" kern="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2000" kern="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불이익</a:t>
            </a:r>
            <a:endParaRPr lang="ko-KR" altLang="en-US" sz="1600" kern="0" dirty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just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000" kern="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-</a:t>
            </a:r>
            <a:r>
              <a:rPr lang="ko-KR" altLang="en-US" sz="2000" kern="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저렴한 주택</a:t>
            </a:r>
            <a:r>
              <a:rPr lang="en-US" altLang="ko-KR" sz="2000" kern="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(affordable housing) </a:t>
            </a:r>
            <a:r>
              <a:rPr lang="ko-KR" altLang="en-US" sz="2000" kern="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의 </a:t>
            </a:r>
            <a:r>
              <a:rPr lang="ko-KR" altLang="en-US" sz="2000" kern="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감소</a:t>
            </a:r>
            <a:endParaRPr lang="en-US" altLang="ko-KR" sz="2000" kern="0" dirty="0" smtClean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just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000" kern="0" dirty="0" err="1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ㆍ낡은</a:t>
            </a:r>
            <a:r>
              <a:rPr lang="ko-KR" altLang="en-US" sz="2000" kern="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주택의 재개발로 인한</a:t>
            </a:r>
            <a:endParaRPr lang="ko-KR" altLang="en-US" sz="2000" kern="0" dirty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just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ko-KR" altLang="en-US" sz="1600" dirty="0">
              <a:solidFill>
                <a:srgbClr val="002060"/>
              </a:solidFill>
            </a:endParaRPr>
          </a:p>
          <a:p>
            <a:pPr algn="just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ko-KR" altLang="en-US" sz="1600" kern="0" dirty="0">
              <a:solidFill>
                <a:srgbClr val="000000"/>
              </a:solidFill>
              <a:latin typeface="함초롬바탕" panose="020306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5870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9512" y="1268760"/>
            <a:ext cx="8640960" cy="491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000" kern="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-</a:t>
            </a:r>
            <a:r>
              <a:rPr lang="ko-KR" altLang="en-US" sz="2000" kern="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저소득계층의 비자발적 이주 </a:t>
            </a:r>
          </a:p>
          <a:p>
            <a:pPr algn="just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800" kern="0" dirty="0" err="1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ㆍ저소득계층의</a:t>
            </a:r>
            <a:r>
              <a:rPr lang="ko-KR" altLang="en-US" sz="1800" kern="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생존 네트워크 상실</a:t>
            </a:r>
          </a:p>
          <a:p>
            <a:pPr algn="just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000" kern="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-</a:t>
            </a:r>
            <a:r>
              <a:rPr lang="ko-KR" altLang="en-US" sz="2000" kern="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생활편의 시설의 고급화</a:t>
            </a:r>
            <a:endParaRPr lang="ko-KR" altLang="en-US" sz="1600" kern="0" dirty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just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800" kern="0" dirty="0" err="1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ㆍ고소득계층</a:t>
            </a:r>
            <a:r>
              <a:rPr lang="ko-KR" altLang="en-US" sz="1800" kern="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위주로 개편되면서 저소득계층의 이용이 어려움</a:t>
            </a:r>
          </a:p>
          <a:p>
            <a:pPr algn="just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000" kern="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② 사회적 측면 </a:t>
            </a:r>
            <a:r>
              <a:rPr lang="en-US" altLang="ko-KR" sz="2000" kern="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2000" kern="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사회적 규범과 가치의 변화</a:t>
            </a:r>
            <a:endParaRPr lang="ko-KR" altLang="en-US" sz="1600" kern="0" dirty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just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000" kern="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-</a:t>
            </a:r>
            <a:r>
              <a:rPr lang="ko-KR" altLang="en-US" sz="2000" kern="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사회적 규범과 가치의 변화 </a:t>
            </a:r>
            <a:r>
              <a:rPr lang="en-US" altLang="ko-KR" sz="2000" kern="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2000" kern="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저소득계층의 골목길 소일</a:t>
            </a:r>
            <a:r>
              <a:rPr lang="en-US" altLang="ko-KR" sz="2000" kern="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2000" kern="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공원에서의 </a:t>
            </a:r>
            <a:r>
              <a:rPr lang="ko-KR" altLang="en-US" sz="2000" kern="0" dirty="0" err="1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여가생</a:t>
            </a:r>
            <a:r>
              <a:rPr lang="ko-KR" altLang="en-US" sz="2000" kern="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활</a:t>
            </a:r>
            <a:r>
              <a:rPr lang="en-US" altLang="ko-KR" sz="2000" kern="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2000" kern="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요리</a:t>
            </a:r>
            <a:r>
              <a:rPr lang="en-US" altLang="ko-KR" sz="2000" kern="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2000" kern="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노숙 등</a:t>
            </a:r>
            <a:r>
              <a:rPr lang="en-US" altLang="ko-KR" sz="2000" kern="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) </a:t>
            </a:r>
            <a:r>
              <a:rPr lang="ko-KR" altLang="en-US" sz="2000" kern="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방해</a:t>
            </a:r>
            <a:endParaRPr lang="ko-KR" altLang="en-US" sz="1600" kern="0" dirty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just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000" kern="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-</a:t>
            </a:r>
            <a:r>
              <a:rPr lang="ko-KR" altLang="en-US" sz="2000" kern="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사회적 자본의 소멸</a:t>
            </a:r>
            <a:endParaRPr lang="ko-KR" altLang="en-US" sz="1600" kern="0" dirty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just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000" kern="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-</a:t>
            </a:r>
            <a:r>
              <a:rPr lang="ko-KR" altLang="en-US" sz="2000" kern="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중심도시에서 벌어지는 또 다른 교외화</a:t>
            </a:r>
            <a:endParaRPr lang="ko-KR" altLang="en-US" sz="1600" kern="0" dirty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just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000" kern="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-</a:t>
            </a:r>
            <a:r>
              <a:rPr lang="ko-KR" altLang="en-US" sz="2000" kern="0" dirty="0" err="1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젠트리피케이션에</a:t>
            </a:r>
            <a:r>
              <a:rPr lang="ko-KR" altLang="en-US" sz="2000" kern="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000" kern="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대한 반감 </a:t>
            </a:r>
            <a:r>
              <a:rPr lang="en-US" altLang="ko-KR" sz="2000" kern="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2000" kern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폭동</a:t>
            </a:r>
            <a:endParaRPr lang="ko-KR" altLang="en-US" sz="1600" kern="0" spc="0" dirty="0">
              <a:solidFill>
                <a:srgbClr val="002060"/>
              </a:solidFill>
              <a:effectLst/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73925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altLang="ko-KR" sz="2000" dirty="0" smtClean="0"/>
          </a:p>
          <a:p>
            <a:pPr>
              <a:buNone/>
            </a:pPr>
            <a:r>
              <a:rPr lang="en-US" altLang="ko-KR" sz="2000" dirty="0" smtClean="0"/>
              <a:t>-</a:t>
            </a:r>
            <a:r>
              <a:rPr lang="ko-KR" altLang="en-US" sz="2000" dirty="0" smtClean="0"/>
              <a:t>    도시화 단계는 인구와 산업이 도시에 집중하는 단계임</a:t>
            </a:r>
            <a:r>
              <a:rPr lang="en-US" altLang="ko-KR" sz="2000" dirty="0" smtClean="0"/>
              <a:t>. </a:t>
            </a:r>
            <a:r>
              <a:rPr lang="ko-KR" altLang="en-US" sz="2000" dirty="0" smtClean="0"/>
              <a:t>이 단계도 절대집중 단계와 상대집중 단계로 구분되는 데 대도시의 경우 상대집중 단계인 경우가 많음</a:t>
            </a:r>
            <a:r>
              <a:rPr lang="en-US" altLang="ko-KR" sz="2000" dirty="0" smtClean="0"/>
              <a:t>. </a:t>
            </a:r>
            <a:r>
              <a:rPr lang="ko-KR" altLang="en-US" sz="2000" dirty="0" smtClean="0"/>
              <a:t> </a:t>
            </a:r>
          </a:p>
          <a:p>
            <a:pPr>
              <a:buFontTx/>
              <a:buChar char="-"/>
            </a:pPr>
            <a:r>
              <a:rPr lang="ko-KR" altLang="en-US" sz="2000" dirty="0" smtClean="0"/>
              <a:t>교외화 단계는 도시화가 어느 정도 진행된 후 나타나는 현상으로 중심도시의 인구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산업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서비스 기능 등이 광역화하는 현상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즉 교외로 이전하는 현상을 의미</a:t>
            </a:r>
            <a:r>
              <a:rPr lang="en-US" altLang="ko-KR" sz="2000" dirty="0" smtClean="0"/>
              <a:t>. </a:t>
            </a:r>
          </a:p>
          <a:p>
            <a:pPr>
              <a:buFontTx/>
              <a:buChar char="-"/>
            </a:pPr>
            <a:r>
              <a:rPr lang="ko-KR" altLang="en-US" sz="2000" dirty="0" smtClean="0"/>
              <a:t>교외화는 미국의 경우 많이 볼 수 있는 현상인 데 우리나라의 경우 미국과 같이 매우 뚜렷하지 않지만 도시권에 따라 상당한 진행이 이루어지고 있는 경우가 있음 </a:t>
            </a:r>
            <a:endParaRPr lang="en-US" altLang="ko-KR" sz="2000" dirty="0" smtClean="0"/>
          </a:p>
          <a:p>
            <a:pPr>
              <a:buFontTx/>
              <a:buChar char="-"/>
            </a:pPr>
            <a:r>
              <a:rPr lang="ko-KR" altLang="en-US" sz="2000" dirty="0" smtClean="0"/>
              <a:t>이 과정에서 중요한 도시문제는 중심도시의 쇠퇴문제와 중심도시와 교외지역 간에 발생하는 다량의 교통량을 처리하는 문제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그리고 인근지역의 산업수용대책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환경오염 방지대책 등이 중요한 과제임 </a:t>
            </a:r>
          </a:p>
          <a:p>
            <a:pPr>
              <a:buFontTx/>
              <a:buChar char="-"/>
            </a:pPr>
            <a:endParaRPr lang="en-US" altLang="ko-KR" sz="2000" dirty="0" smtClean="0"/>
          </a:p>
          <a:p>
            <a:pPr>
              <a:buFontTx/>
              <a:buChar char="-"/>
            </a:pPr>
            <a:endParaRPr lang="ko-KR" altLang="en-US" sz="2000" dirty="0" smtClean="0"/>
          </a:p>
          <a:p>
            <a:pPr>
              <a:buFontTx/>
              <a:buChar char="-"/>
            </a:pPr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5" name="제목 5"/>
          <p:cNvSpPr txBox="1">
            <a:spLocks/>
          </p:cNvSpPr>
          <p:nvPr/>
        </p:nvSpPr>
        <p:spPr bwMode="auto">
          <a:xfrm>
            <a:off x="0" y="71413"/>
            <a:ext cx="9144000" cy="76519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defTabSz="957263" latinLnBrk="1">
              <a:defRPr/>
            </a:pPr>
            <a:r>
              <a:rPr lang="en-US" altLang="ko-KR" sz="3200" b="1" kern="0" dirty="0" smtClean="0">
                <a:solidFill>
                  <a:schemeClr val="bg1"/>
                </a:solidFill>
                <a:latin typeface="+mn-ea"/>
                <a:cs typeface="+mj-cs"/>
              </a:rPr>
              <a:t>2. </a:t>
            </a:r>
            <a:r>
              <a:rPr lang="ko-KR" altLang="en-US" sz="3200" b="1" kern="0" dirty="0" smtClean="0">
                <a:solidFill>
                  <a:schemeClr val="bg1"/>
                </a:solidFill>
                <a:latin typeface="+mn-ea"/>
                <a:cs typeface="+mj-cs"/>
              </a:rPr>
              <a:t>도시재생 관련 이론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28596" y="1564531"/>
            <a:ext cx="8229600" cy="5176837"/>
          </a:xfrm>
        </p:spPr>
        <p:txBody>
          <a:bodyPr/>
          <a:lstStyle/>
          <a:p>
            <a:pPr>
              <a:buNone/>
            </a:pPr>
            <a:r>
              <a:rPr lang="en-US" altLang="ko-KR" sz="2000" dirty="0" smtClean="0"/>
              <a:t>-   </a:t>
            </a:r>
            <a:r>
              <a:rPr lang="ko-KR" altLang="en-US" sz="2000" dirty="0" smtClean="0"/>
              <a:t>반도시화는 교외화가 더 진행된 단계로 인구와 산업이 도시외곽지역을 떠나 농촌지역으로 이동하는 단계임</a:t>
            </a:r>
            <a:r>
              <a:rPr lang="en-US" altLang="ko-KR" sz="2000" dirty="0" smtClean="0"/>
              <a:t>. </a:t>
            </a:r>
            <a:r>
              <a:rPr lang="ko-KR" altLang="en-US" sz="2000" dirty="0" smtClean="0"/>
              <a:t>교외화 단계보다 더 광역화 되는 단계임</a:t>
            </a:r>
            <a:r>
              <a:rPr lang="en-US" altLang="ko-KR" sz="2000" dirty="0" smtClean="0"/>
              <a:t>. </a:t>
            </a:r>
            <a:r>
              <a:rPr lang="ko-KR" altLang="en-US" sz="2000" dirty="0" smtClean="0"/>
              <a:t>이 경우 중심도시와 인근지역의 인구는 절대적으로 감소하게 된다</a:t>
            </a:r>
            <a:r>
              <a:rPr lang="en-US" altLang="ko-KR" sz="2000" dirty="0" smtClean="0"/>
              <a:t>. </a:t>
            </a:r>
            <a:r>
              <a:rPr lang="ko-KR" altLang="en-US" sz="2000" dirty="0" smtClean="0"/>
              <a:t>미국의 경우 이 단계에 진입한 도시들이 많이 있으나 우리나라의 도시에는 이와 같은 단계에 진입한 도시를 찾아보기 어렵다고 할 수 있음 </a:t>
            </a:r>
          </a:p>
          <a:p>
            <a:pPr>
              <a:buNone/>
            </a:pPr>
            <a:r>
              <a:rPr lang="en-US" altLang="ko-KR" sz="2000" dirty="0" smtClean="0"/>
              <a:t> -</a:t>
            </a:r>
            <a:r>
              <a:rPr lang="ko-KR" altLang="en-US" sz="2000" dirty="0" smtClean="0"/>
              <a:t>  </a:t>
            </a:r>
            <a:r>
              <a:rPr lang="ko-KR" altLang="en-US" sz="2000" dirty="0" err="1" smtClean="0"/>
              <a:t>재도시화</a:t>
            </a:r>
            <a:r>
              <a:rPr lang="ko-KR" altLang="en-US" sz="2000" dirty="0" smtClean="0"/>
              <a:t> 단계는 교외 또는 먼 농촌에서 도시로 다시 인구와 산업이 집중함으로써 도시화가 재개되는 단계임</a:t>
            </a:r>
            <a:r>
              <a:rPr lang="en-US" altLang="ko-KR" sz="2000" dirty="0" smtClean="0"/>
              <a:t>. </a:t>
            </a:r>
            <a:r>
              <a:rPr lang="ko-KR" altLang="en-US" sz="2000" dirty="0" smtClean="0"/>
              <a:t>일본 동경의 경우 이미 이 단계에 진입하였고 우리나라의 경우 서울이 이 단계 초기에 진입하였다는 주장이 있음</a:t>
            </a:r>
            <a:r>
              <a:rPr lang="en-US" altLang="ko-KR" sz="2000" dirty="0" smtClean="0"/>
              <a:t> </a:t>
            </a:r>
            <a:endParaRPr lang="ko-KR" altLang="en-US" dirty="0"/>
          </a:p>
        </p:txBody>
      </p:sp>
      <p:sp>
        <p:nvSpPr>
          <p:cNvPr id="6" name="제목 5"/>
          <p:cNvSpPr txBox="1">
            <a:spLocks/>
          </p:cNvSpPr>
          <p:nvPr/>
        </p:nvSpPr>
        <p:spPr bwMode="auto">
          <a:xfrm>
            <a:off x="0" y="71413"/>
            <a:ext cx="9144000" cy="76519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defTabSz="957263" latinLnBrk="1">
              <a:defRPr/>
            </a:pPr>
            <a:r>
              <a:rPr lang="en-US" altLang="ko-KR" sz="3200" b="1" kern="0" dirty="0" smtClean="0">
                <a:solidFill>
                  <a:schemeClr val="bg1"/>
                </a:solidFill>
                <a:latin typeface="+mn-ea"/>
                <a:cs typeface="+mj-cs"/>
              </a:rPr>
              <a:t>2. </a:t>
            </a:r>
            <a:r>
              <a:rPr lang="ko-KR" altLang="en-US" sz="3200" b="1" kern="0" dirty="0" smtClean="0">
                <a:solidFill>
                  <a:schemeClr val="bg1"/>
                </a:solidFill>
                <a:latin typeface="+mn-ea"/>
                <a:cs typeface="+mj-cs"/>
              </a:rPr>
              <a:t>도시재생 관련 이론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28596" y="2132856"/>
            <a:ext cx="8229600" cy="4392488"/>
          </a:xfrm>
        </p:spPr>
        <p:txBody>
          <a:bodyPr/>
          <a:lstStyle/>
          <a:p>
            <a:pPr>
              <a:buFontTx/>
              <a:buChar char="-"/>
            </a:pPr>
            <a:r>
              <a:rPr lang="ko-KR" altLang="en-US" sz="2000" dirty="0" smtClean="0"/>
              <a:t>중심도시 또는 도심의 인구를 비롯하여 산업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상업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업무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등의 기능이 인근 교외</a:t>
            </a:r>
            <a:r>
              <a:rPr lang="en-US" altLang="ko-KR" sz="2000" dirty="0" smtClean="0"/>
              <a:t> </a:t>
            </a:r>
            <a:r>
              <a:rPr lang="ko-KR" altLang="en-US" sz="2000" dirty="0" smtClean="0"/>
              <a:t>지역으로 이동하여 도시권이 외연적으로 확산되는 현상으로 특히 미국에서  현저한 현상</a:t>
            </a:r>
            <a:r>
              <a:rPr lang="en-US" altLang="ko-KR" sz="2000" dirty="0" smtClean="0"/>
              <a:t> </a:t>
            </a:r>
          </a:p>
          <a:p>
            <a:pPr>
              <a:buFontTx/>
              <a:buChar char="-"/>
            </a:pPr>
            <a:r>
              <a:rPr lang="ko-KR" altLang="en-US" sz="2000" dirty="0" smtClean="0"/>
              <a:t>교외화에 따라 중심도시의 인구와 산업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그리고 공공시설이 교외 지역으로 빠져나감으로써 중심도시는 쇠퇴하는 반년 교외지역은 성장하는 이중 구조발생 </a:t>
            </a:r>
          </a:p>
          <a:p>
            <a:pPr>
              <a:buFontTx/>
              <a:buChar char="-"/>
            </a:pPr>
            <a:r>
              <a:rPr lang="ko-KR" altLang="en-US" sz="2000" dirty="0" smtClean="0"/>
              <a:t>교외지역에 다양한 자치정부가 발생하고 주민들의 거주 선택의 폭이 </a:t>
            </a:r>
            <a:r>
              <a:rPr lang="ko-KR" altLang="en-US" sz="2000" dirty="0" err="1" smtClean="0"/>
              <a:t>커짐으로서</a:t>
            </a:r>
            <a:r>
              <a:rPr lang="ko-KR" altLang="en-US" sz="2000" dirty="0" smtClean="0"/>
              <a:t> 보다 효율적인 도시체제가 될 수 있는 반면 시가지의 외연적 확산으로 중심도시로의 통근</a:t>
            </a:r>
            <a:r>
              <a:rPr lang="en-US" altLang="ko-KR" sz="2000" dirty="0" smtClean="0"/>
              <a:t>․</a:t>
            </a:r>
            <a:r>
              <a:rPr lang="ko-KR" altLang="en-US" sz="2000" dirty="0" smtClean="0"/>
              <a:t>통학의 의한 교통혼잡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인근지역의 환경악화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그리고 에너지 과소비 등의 문제점도 발생</a:t>
            </a:r>
          </a:p>
          <a:p>
            <a:pPr>
              <a:buFontTx/>
              <a:buChar char="-"/>
            </a:pPr>
            <a:r>
              <a:rPr lang="ko-KR" altLang="en-US" sz="2000" dirty="0" smtClean="0"/>
              <a:t>교외화 이론은 교외화의 원인과  효과를 설명하는 이론으로 다양한 이론이 있으나</a:t>
            </a:r>
            <a:r>
              <a:rPr lang="en-US" altLang="ko-KR" sz="2000" dirty="0" smtClean="0"/>
              <a:t> </a:t>
            </a:r>
            <a:r>
              <a:rPr lang="ko-KR" altLang="en-US" sz="2000" dirty="0" smtClean="0"/>
              <a:t>생태학적 이론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경제학적 이론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행동주의 이론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정치경제학적 이론 등이 있음 </a:t>
            </a:r>
            <a:endParaRPr lang="en-US" altLang="ko-KR" sz="2000" dirty="0" smtClean="0"/>
          </a:p>
          <a:p>
            <a:pPr>
              <a:buFontTx/>
              <a:buChar char="-"/>
            </a:pPr>
            <a:endParaRPr lang="en-US" altLang="ko-KR" sz="2000" dirty="0" smtClean="0"/>
          </a:p>
          <a:p>
            <a:pPr>
              <a:buNone/>
            </a:pPr>
            <a:endParaRPr lang="ko-KR" altLang="en-US" sz="2000" dirty="0" smtClean="0"/>
          </a:p>
        </p:txBody>
      </p:sp>
      <p:sp>
        <p:nvSpPr>
          <p:cNvPr id="4" name="직사각형 3"/>
          <p:cNvSpPr/>
          <p:nvPr/>
        </p:nvSpPr>
        <p:spPr>
          <a:xfrm>
            <a:off x="467544" y="1532111"/>
            <a:ext cx="20281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/>
              <a:t>  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교외화의 의의 </a:t>
            </a:r>
            <a:endParaRPr lang="ko-KR" altLang="en-US" sz="20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23528" y="1532111"/>
            <a:ext cx="428322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/>
              <a:t>□</a:t>
            </a:r>
            <a:endParaRPr lang="ko-KR" altLang="en-US" dirty="0"/>
          </a:p>
        </p:txBody>
      </p:sp>
      <p:sp>
        <p:nvSpPr>
          <p:cNvPr id="7" name="제목 5"/>
          <p:cNvSpPr txBox="1">
            <a:spLocks/>
          </p:cNvSpPr>
          <p:nvPr/>
        </p:nvSpPr>
        <p:spPr bwMode="auto">
          <a:xfrm>
            <a:off x="0" y="71413"/>
            <a:ext cx="9144000" cy="76519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defTabSz="957263" latinLnBrk="1">
              <a:defRPr/>
            </a:pPr>
            <a:r>
              <a:rPr lang="en-US" altLang="ko-KR" sz="3200" b="1" kern="0" dirty="0" smtClean="0">
                <a:solidFill>
                  <a:schemeClr val="bg1"/>
                </a:solidFill>
                <a:latin typeface="+mn-ea"/>
                <a:cs typeface="+mj-cs"/>
              </a:rPr>
              <a:t>2. </a:t>
            </a:r>
            <a:r>
              <a:rPr lang="ko-KR" altLang="en-US" sz="3200" b="1" kern="0" dirty="0" smtClean="0">
                <a:solidFill>
                  <a:schemeClr val="bg1"/>
                </a:solidFill>
                <a:latin typeface="+mn-ea"/>
                <a:cs typeface="+mj-cs"/>
              </a:rPr>
              <a:t>도시재생 관련 이론</a:t>
            </a:r>
          </a:p>
        </p:txBody>
      </p:sp>
      <p:sp>
        <p:nvSpPr>
          <p:cNvPr id="8" name="제목 4"/>
          <p:cNvSpPr txBox="1">
            <a:spLocks noGrp="1"/>
          </p:cNvSpPr>
          <p:nvPr>
            <p:ph type="title"/>
          </p:nvPr>
        </p:nvSpPr>
        <p:spPr>
          <a:xfrm>
            <a:off x="395536" y="951111"/>
            <a:ext cx="7392988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altLang="ko-KR" sz="2400" dirty="0" smtClean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dirty="0" smtClean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교외화 이론</a:t>
            </a:r>
            <a:endParaRPr kumimoji="0" lang="ko-KR" altLang="en-US" sz="2400" b="1" dirty="0">
              <a:solidFill>
                <a:schemeClr val="accent6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innerShdw blurRad="114300">
                  <a:prstClr val="black"/>
                </a:inn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95536" y="1214422"/>
            <a:ext cx="8229600" cy="5176837"/>
          </a:xfrm>
        </p:spPr>
        <p:txBody>
          <a:bodyPr/>
          <a:lstStyle/>
          <a:p>
            <a:endParaRPr lang="ko-KR" altLang="en-US" dirty="0" smtClean="0"/>
          </a:p>
          <a:p>
            <a:endParaRPr lang="ko-KR" altLang="en-US" dirty="0" smtClean="0"/>
          </a:p>
          <a:p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1201" name="_x72858432" descr="EMB0000063c06f8"/>
          <p:cNvPicPr>
            <a:picLocks noChangeAspect="1" noChangeArrowheads="1"/>
          </p:cNvPicPr>
          <p:nvPr/>
        </p:nvPicPr>
        <p:blipFill>
          <a:blip r:embed="rId2"/>
          <a:srcRect l="19440" t="11337" r="6525" b="10565"/>
          <a:stretch>
            <a:fillRect/>
          </a:stretch>
        </p:blipFill>
        <p:spPr bwMode="auto">
          <a:xfrm>
            <a:off x="1187624" y="1562917"/>
            <a:ext cx="6840760" cy="4434761"/>
          </a:xfrm>
          <a:prstGeom prst="rect">
            <a:avLst/>
          </a:prstGeom>
          <a:noFill/>
        </p:spPr>
      </p:pic>
      <p:sp>
        <p:nvSpPr>
          <p:cNvPr id="6" name="제목 5"/>
          <p:cNvSpPr txBox="1">
            <a:spLocks/>
          </p:cNvSpPr>
          <p:nvPr/>
        </p:nvSpPr>
        <p:spPr bwMode="auto">
          <a:xfrm>
            <a:off x="0" y="71413"/>
            <a:ext cx="9144000" cy="76519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defTabSz="957263" latinLnBrk="1">
              <a:defRPr/>
            </a:pPr>
            <a:r>
              <a:rPr lang="en-US" altLang="ko-KR" sz="3200" b="1" kern="0" dirty="0" smtClean="0">
                <a:solidFill>
                  <a:schemeClr val="bg1"/>
                </a:solidFill>
                <a:latin typeface="+mn-ea"/>
                <a:cs typeface="+mj-cs"/>
              </a:rPr>
              <a:t>2. </a:t>
            </a:r>
            <a:r>
              <a:rPr lang="ko-KR" altLang="en-US" sz="3200" b="1" kern="0" dirty="0" smtClean="0">
                <a:solidFill>
                  <a:schemeClr val="bg1"/>
                </a:solidFill>
                <a:latin typeface="+mn-ea"/>
                <a:cs typeface="+mj-cs"/>
              </a:rPr>
              <a:t>도시재생 관련 이론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28596" y="2492896"/>
            <a:ext cx="8229600" cy="4392488"/>
          </a:xfrm>
        </p:spPr>
        <p:txBody>
          <a:bodyPr/>
          <a:lstStyle/>
          <a:p>
            <a:pPr>
              <a:buFontTx/>
              <a:buChar char="-"/>
            </a:pPr>
            <a:r>
              <a:rPr lang="ko-KR" altLang="en-US" sz="2000" dirty="0" smtClean="0"/>
              <a:t>경제학적 </a:t>
            </a:r>
            <a:r>
              <a:rPr lang="ko-KR" altLang="en-US" sz="2000" dirty="0"/>
              <a:t>설명으로 주민들의 실질소득의 증가가 교외화의 진행에 큰 영향을 </a:t>
            </a:r>
            <a:r>
              <a:rPr lang="ko-KR" altLang="en-US" sz="2000" dirty="0" smtClean="0"/>
              <a:t>미쳤다는 주장임</a:t>
            </a:r>
            <a:r>
              <a:rPr lang="en-US" altLang="ko-KR" sz="2000" dirty="0" smtClean="0"/>
              <a:t>. </a:t>
            </a:r>
            <a:r>
              <a:rPr lang="ko-KR" altLang="en-US" sz="2000" dirty="0"/>
              <a:t>일부 주민들은 실질소득이 증가함에 따라 넓은 택지의 수요가 증가하게 되었는데 이 택지는 교외에서 구입할 수밖에 없었고 따라서 인구의 교외이동을 촉진하게 되었는데 이를 소득증가의 소비효과</a:t>
            </a:r>
            <a:r>
              <a:rPr lang="en-US" altLang="ko-KR" sz="2000" dirty="0"/>
              <a:t>(consumption effects)</a:t>
            </a:r>
            <a:r>
              <a:rPr lang="ko-KR" altLang="en-US" sz="2000" dirty="0"/>
              <a:t>라고 </a:t>
            </a:r>
            <a:r>
              <a:rPr lang="ko-KR" altLang="en-US" sz="2000" dirty="0" smtClean="0"/>
              <a:t>함</a:t>
            </a:r>
            <a:r>
              <a:rPr lang="en-US" altLang="ko-KR" sz="2000" dirty="0" smtClean="0"/>
              <a:t>.</a:t>
            </a:r>
            <a:endParaRPr lang="ko-KR" altLang="en-US" sz="2000" dirty="0"/>
          </a:p>
          <a:p>
            <a:pPr>
              <a:buFontTx/>
              <a:buChar char="-"/>
            </a:pPr>
            <a:r>
              <a:rPr lang="ko-KR" altLang="en-US" sz="2000" dirty="0" smtClean="0"/>
              <a:t>그리고 </a:t>
            </a:r>
            <a:r>
              <a:rPr lang="ko-KR" altLang="en-US" sz="2000" dirty="0"/>
              <a:t>자동차 교통의 발달에 따른 교통비의 감소로 사람들이 </a:t>
            </a:r>
            <a:r>
              <a:rPr lang="ko-KR" altLang="en-US" sz="2000" dirty="0" err="1"/>
              <a:t>도심부</a:t>
            </a:r>
            <a:r>
              <a:rPr lang="ko-KR" altLang="en-US" sz="2000" dirty="0"/>
              <a:t> 가까이 입지할 필요가 없어졌음</a:t>
            </a:r>
            <a:r>
              <a:rPr lang="en-US" altLang="ko-KR" sz="2000" dirty="0"/>
              <a:t>. </a:t>
            </a:r>
            <a:r>
              <a:rPr lang="ko-KR" altLang="en-US" sz="2000" dirty="0"/>
              <a:t>교외 먼 지역에 거주하더라도 도심으로 쉽게 출퇴근이 가능하게 되었기 때문임 </a:t>
            </a:r>
            <a:r>
              <a:rPr lang="en-US" altLang="ko-KR" sz="2000" dirty="0" smtClean="0"/>
              <a:t>.</a:t>
            </a:r>
            <a:endParaRPr lang="ko-KR" altLang="en-US" sz="2000" dirty="0"/>
          </a:p>
          <a:p>
            <a:pPr>
              <a:buFontTx/>
              <a:buChar char="-"/>
            </a:pPr>
            <a:r>
              <a:rPr lang="ko-KR" altLang="en-US" sz="2000" dirty="0" smtClean="0"/>
              <a:t> 또한 </a:t>
            </a:r>
            <a:r>
              <a:rPr lang="ko-KR" altLang="en-US" sz="2000" dirty="0"/>
              <a:t>뒤에서 언급하는 바와 같이 공업의 교외이전은 인구의 교외이동을 촉진하는 중요한 요인이 되고 </a:t>
            </a:r>
            <a:r>
              <a:rPr lang="ko-KR" altLang="en-US" sz="2000" dirty="0" smtClean="0"/>
              <a:t>있음</a:t>
            </a:r>
            <a:r>
              <a:rPr lang="en-US" altLang="ko-KR" sz="2000" dirty="0" smtClean="0"/>
              <a:t>.</a:t>
            </a:r>
            <a:endParaRPr lang="ko-KR" altLang="en-US" sz="2000" dirty="0"/>
          </a:p>
          <a:p>
            <a:pPr>
              <a:buNone/>
            </a:pPr>
            <a:endParaRPr lang="ko-KR" altLang="en-US" sz="2000" dirty="0" smtClean="0"/>
          </a:p>
        </p:txBody>
      </p:sp>
      <p:sp>
        <p:nvSpPr>
          <p:cNvPr id="4" name="직사각형 3"/>
          <p:cNvSpPr/>
          <p:nvPr/>
        </p:nvSpPr>
        <p:spPr>
          <a:xfrm>
            <a:off x="467544" y="1196752"/>
            <a:ext cx="214994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/>
              <a:t>  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인구의 교외화 </a:t>
            </a:r>
            <a:endParaRPr lang="en-US" altLang="ko-KR" sz="2000" dirty="0" smtClean="0">
              <a:latin typeface="HY견고딕" pitchFamily="18" charset="-127"/>
              <a:ea typeface="HY견고딕" pitchFamily="18" charset="-127"/>
            </a:endParaRPr>
          </a:p>
          <a:p>
            <a:endParaRPr lang="en-US" altLang="ko-KR" sz="20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① </a:t>
            </a:r>
            <a:r>
              <a:rPr lang="ko-KR" altLang="en-US" sz="2000" dirty="0">
                <a:latin typeface="HY견고딕" pitchFamily="18" charset="-127"/>
                <a:ea typeface="HY견고딕" pitchFamily="18" charset="-127"/>
              </a:rPr>
              <a:t>경제학적 이론</a:t>
            </a:r>
          </a:p>
          <a:p>
            <a:endParaRPr lang="ko-KR" altLang="en-US" sz="20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23528" y="1196752"/>
            <a:ext cx="428322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/>
              <a:t>□</a:t>
            </a:r>
            <a:endParaRPr lang="ko-KR" altLang="en-US" dirty="0"/>
          </a:p>
        </p:txBody>
      </p:sp>
      <p:sp>
        <p:nvSpPr>
          <p:cNvPr id="7" name="제목 5"/>
          <p:cNvSpPr txBox="1">
            <a:spLocks/>
          </p:cNvSpPr>
          <p:nvPr/>
        </p:nvSpPr>
        <p:spPr bwMode="auto">
          <a:xfrm>
            <a:off x="0" y="71413"/>
            <a:ext cx="9144000" cy="76519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defTabSz="957263" latinLnBrk="1">
              <a:defRPr/>
            </a:pPr>
            <a:r>
              <a:rPr lang="en-US" altLang="ko-KR" sz="3200" b="1" kern="0" dirty="0" smtClean="0">
                <a:solidFill>
                  <a:schemeClr val="bg1"/>
                </a:solidFill>
                <a:latin typeface="+mn-ea"/>
                <a:cs typeface="+mj-cs"/>
              </a:rPr>
              <a:t>2. </a:t>
            </a:r>
            <a:r>
              <a:rPr lang="ko-KR" altLang="en-US" sz="3200" b="1" kern="0" dirty="0" smtClean="0">
                <a:solidFill>
                  <a:schemeClr val="bg1"/>
                </a:solidFill>
                <a:latin typeface="+mn-ea"/>
                <a:cs typeface="+mj-cs"/>
              </a:rPr>
              <a:t>도시재생 관련 이론</a:t>
            </a:r>
          </a:p>
        </p:txBody>
      </p:sp>
    </p:spTree>
    <p:extLst>
      <p:ext uri="{BB962C8B-B14F-4D97-AF65-F5344CB8AC3E}">
        <p14:creationId xmlns:p14="http://schemas.microsoft.com/office/powerpoint/2010/main" val="218924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글로벌_경쟁력_투자환경_조성_방안스타일">
  <a:themeElements>
    <a:clrScheme name="sample 3">
      <a:dk1>
        <a:srgbClr val="000066"/>
      </a:dk1>
      <a:lt1>
        <a:srgbClr val="FFFFFF"/>
      </a:lt1>
      <a:dk2>
        <a:srgbClr val="58A252"/>
      </a:dk2>
      <a:lt2>
        <a:srgbClr val="B2B2B2"/>
      </a:lt2>
      <a:accent1>
        <a:srgbClr val="0066FF"/>
      </a:accent1>
      <a:accent2>
        <a:srgbClr val="2C95A0"/>
      </a:accent2>
      <a:accent3>
        <a:srgbClr val="FFFFFF"/>
      </a:accent3>
      <a:accent4>
        <a:srgbClr val="000056"/>
      </a:accent4>
      <a:accent5>
        <a:srgbClr val="AAB8FF"/>
      </a:accent5>
      <a:accent6>
        <a:srgbClr val="278791"/>
      </a:accent6>
      <a:hlink>
        <a:srgbClr val="35BBE5"/>
      </a:hlink>
      <a:folHlink>
        <a:srgbClr val="872ECA"/>
      </a:folHlink>
    </a:clrScheme>
    <a:fontScheme name="고구려 벽화">
      <a:majorFont>
        <a:latin typeface="Georgia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견명조"/>
        <a:font script="Hans" typeface="宋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eorgia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견명조"/>
        <a:font script="Hans" typeface="宋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5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5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ample 1">
        <a:dk1>
          <a:srgbClr val="000066"/>
        </a:dk1>
        <a:lt1>
          <a:srgbClr val="FFFFFF"/>
        </a:lt1>
        <a:dk2>
          <a:srgbClr val="58A252"/>
        </a:dk2>
        <a:lt2>
          <a:srgbClr val="B2B2B2"/>
        </a:lt2>
        <a:accent1>
          <a:srgbClr val="33CCCC"/>
        </a:accent1>
        <a:accent2>
          <a:srgbClr val="0099CC"/>
        </a:accent2>
        <a:accent3>
          <a:srgbClr val="FFFFFF"/>
        </a:accent3>
        <a:accent4>
          <a:srgbClr val="000056"/>
        </a:accent4>
        <a:accent5>
          <a:srgbClr val="ADE2E2"/>
        </a:accent5>
        <a:accent6>
          <a:srgbClr val="008AB9"/>
        </a:accent6>
        <a:hlink>
          <a:srgbClr val="6A9EB0"/>
        </a:hlink>
        <a:folHlink>
          <a:srgbClr val="66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000066"/>
        </a:dk1>
        <a:lt1>
          <a:srgbClr val="FFFFFF"/>
        </a:lt1>
        <a:dk2>
          <a:srgbClr val="415CB3"/>
        </a:dk2>
        <a:lt2>
          <a:srgbClr val="B2B2B2"/>
        </a:lt2>
        <a:accent1>
          <a:srgbClr val="55AEEB"/>
        </a:accent1>
        <a:accent2>
          <a:srgbClr val="FF9933"/>
        </a:accent2>
        <a:accent3>
          <a:srgbClr val="FFFFFF"/>
        </a:accent3>
        <a:accent4>
          <a:srgbClr val="000056"/>
        </a:accent4>
        <a:accent5>
          <a:srgbClr val="B4D3F3"/>
        </a:accent5>
        <a:accent6>
          <a:srgbClr val="E78A2D"/>
        </a:accent6>
        <a:hlink>
          <a:srgbClr val="4D7AB5"/>
        </a:hlink>
        <a:folHlink>
          <a:srgbClr val="9964A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000066"/>
        </a:dk1>
        <a:lt1>
          <a:srgbClr val="FFFFFF"/>
        </a:lt1>
        <a:dk2>
          <a:srgbClr val="58A252"/>
        </a:dk2>
        <a:lt2>
          <a:srgbClr val="B2B2B2"/>
        </a:lt2>
        <a:accent1>
          <a:srgbClr val="0066FF"/>
        </a:accent1>
        <a:accent2>
          <a:srgbClr val="2C95A0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78791"/>
        </a:accent6>
        <a:hlink>
          <a:srgbClr val="35BBE5"/>
        </a:hlink>
        <a:folHlink>
          <a:srgbClr val="872EC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글로벌_경쟁력_투자환경_조성_방안스타일</Template>
  <TotalTime>3574</TotalTime>
  <Words>3653</Words>
  <Application>Microsoft Office PowerPoint</Application>
  <PresentationFormat>화면 슬라이드 쇼(4:3)</PresentationFormat>
  <Paragraphs>292</Paragraphs>
  <Slides>41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12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41</vt:i4>
      </vt:variant>
    </vt:vector>
  </HeadingPairs>
  <TitlesOfParts>
    <vt:vector size="54" baseType="lpstr">
      <vt:lpstr>HY견고딕</vt:lpstr>
      <vt:lpstr>HY견명조</vt:lpstr>
      <vt:lpstr>HY헤드라인M</vt:lpstr>
      <vt:lpstr>굴림</vt:lpstr>
      <vt:lpstr>맑은 고딕</vt:lpstr>
      <vt:lpstr>바탕</vt:lpstr>
      <vt:lpstr>한양신명조</vt:lpstr>
      <vt:lpstr>함초롬바탕</vt:lpstr>
      <vt:lpstr>Arial</vt:lpstr>
      <vt:lpstr>Georgia</vt:lpstr>
      <vt:lpstr>Verdana</vt:lpstr>
      <vt:lpstr>Wingdings</vt:lpstr>
      <vt:lpstr>글로벌_경쟁력_투자환경_조성_방안스타일</vt:lpstr>
      <vt:lpstr>PowerPoint 프레젠테이션</vt:lpstr>
      <vt:lpstr>PowerPoint 프레젠테이션</vt:lpstr>
      <vt:lpstr> </vt:lpstr>
      <vt:lpstr>PowerPoint 프레젠테이션</vt:lpstr>
      <vt:lpstr>PowerPoint 프레젠테이션</vt:lpstr>
      <vt:lpstr>PowerPoint 프레젠테이션</vt:lpstr>
      <vt:lpstr> 교외화 이론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 주택여과이론(Housing Filtering Theory) : Lowry</vt:lpstr>
      <vt:lpstr>PowerPoint 프레젠테이션</vt:lpstr>
      <vt:lpstr> 탈산업화 이론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 </vt:lpstr>
      <vt:lpstr>PowerPoint 프레젠테이션</vt:lpstr>
      <vt:lpstr> </vt:lpstr>
      <vt:lpstr>PowerPoint 프레젠테이션</vt:lpstr>
      <vt:lpstr> </vt:lpstr>
      <vt:lpstr> </vt:lpstr>
      <vt:lpstr> </vt:lpstr>
      <vt:lpstr> </vt:lpstr>
      <vt:lpstr> </vt:lpstr>
      <vt:lpstr> </vt:lpstr>
      <vt:lpstr> 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주제발표 제목 기입</dc:title>
  <dc:creator>user</dc:creator>
  <cp:lastModifiedBy>Windows 사용자</cp:lastModifiedBy>
  <cp:revision>315</cp:revision>
  <cp:lastPrinted>2014-05-09T01:31:35Z</cp:lastPrinted>
  <dcterms:created xsi:type="dcterms:W3CDTF">2009-08-12T08:35:31Z</dcterms:created>
  <dcterms:modified xsi:type="dcterms:W3CDTF">2018-03-21T04:11:57Z</dcterms:modified>
</cp:coreProperties>
</file>