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64" r:id="rId2"/>
    <p:sldId id="468" r:id="rId3"/>
    <p:sldId id="472" r:id="rId4"/>
    <p:sldId id="470" r:id="rId5"/>
    <p:sldId id="469" r:id="rId6"/>
    <p:sldId id="473" r:id="rId7"/>
    <p:sldId id="474" r:id="rId8"/>
    <p:sldId id="481" r:id="rId9"/>
    <p:sldId id="482" r:id="rId10"/>
    <p:sldId id="483" r:id="rId11"/>
    <p:sldId id="484" r:id="rId12"/>
    <p:sldId id="485" r:id="rId13"/>
    <p:sldId id="479" r:id="rId14"/>
    <p:sldId id="476" r:id="rId15"/>
    <p:sldId id="477" r:id="rId16"/>
    <p:sldId id="488" r:id="rId17"/>
    <p:sldId id="487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511" r:id="rId29"/>
    <p:sldId id="499" r:id="rId30"/>
    <p:sldId id="500" r:id="rId31"/>
    <p:sldId id="501" r:id="rId32"/>
    <p:sldId id="502" r:id="rId33"/>
    <p:sldId id="503" r:id="rId34"/>
    <p:sldId id="504" r:id="rId35"/>
    <p:sldId id="506" r:id="rId36"/>
    <p:sldId id="507" r:id="rId37"/>
    <p:sldId id="508" r:id="rId38"/>
    <p:sldId id="509" r:id="rId39"/>
    <p:sldId id="510" r:id="rId40"/>
    <p:sldId id="512" r:id="rId4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E6E4FC"/>
    <a:srgbClr val="CC66FF"/>
    <a:srgbClr val="E8C5FF"/>
    <a:srgbClr val="FFCCFF"/>
    <a:srgbClr val="FFFFCC"/>
    <a:srgbClr val="F5F4FE"/>
    <a:srgbClr val="EEED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9830" autoAdjust="0"/>
  </p:normalViewPr>
  <p:slideViewPr>
    <p:cSldViewPr snapToObjects="1">
      <p:cViewPr>
        <p:scale>
          <a:sx n="83" d="100"/>
          <a:sy n="83" d="100"/>
        </p:scale>
        <p:origin x="-1860" y="-708"/>
      </p:cViewPr>
      <p:guideLst>
        <p:guide orient="horz" pos="3385"/>
        <p:guide orient="horz" pos="572"/>
        <p:guide orient="horz" pos="1117"/>
        <p:guide orient="horz" pos="1480"/>
        <p:guide orient="horz" pos="1207"/>
        <p:guide orient="horz" pos="1389"/>
        <p:guide orient="horz" pos="4020"/>
        <p:guide pos="476"/>
        <p:guide pos="5556"/>
        <p:guide pos="1973"/>
        <p:guide pos="340"/>
        <p:guide pos="3696"/>
        <p:guide pos="703"/>
        <p:guide pos="1519"/>
        <p:guide pos="4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Objects="1">
      <p:cViewPr varScale="1">
        <p:scale>
          <a:sx n="75" d="100"/>
          <a:sy n="75" d="100"/>
        </p:scale>
        <p:origin x="-33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2690746" y="884091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57B252-ECBD-4301-9C4C-2C8A471397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00BE-3A30-4452-8DD4-CEB6AEF5F543}" type="datetimeFigureOut">
              <a:rPr lang="ko-KR" altLang="en-US" smtClean="0"/>
              <a:pPr/>
              <a:t>2017-03-20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DA8E-51FF-4ECE-AE24-42EDFDBBE1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60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2125659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  <a:prstGeom prst="rect">
            <a:avLst/>
          </a:prstGeom>
        </p:spPr>
        <p:txBody>
          <a:bodyPr/>
          <a:lstStyle>
            <a:lvl1pPr>
              <a:defRPr sz="46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9C4-5BEA-4B6A-B529-95268B29B8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59C-BD66-49B7-B621-BC0FA80CE7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8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429396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5720" y="6473303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503243"/>
            <a:ext cx="91440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180A4CD-297B-44F0-BC72-3357EF12483A}" type="slidenum">
              <a:rPr lang="en-US" altLang="ko-KR" sz="1100" b="0" i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ko-KR" altLang="en-US" sz="1100" b="0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92280" y="647482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smtClean="0">
                <a:latin typeface="HY헤드라인M" pitchFamily="18" charset="-127"/>
                <a:ea typeface="HY헤드라인M" pitchFamily="18" charset="-127"/>
              </a:rPr>
              <a:t>도시지역계획학과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HY견고딕" pitchFamily="18" charset="-127"/>
          <a:cs typeface="+mj-cs"/>
        </a:defRPr>
      </a:lvl1pPr>
      <a:lvl2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2pPr>
      <a:lvl3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3pPr>
      <a:lvl4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4pPr>
      <a:lvl5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5pPr>
      <a:lvl6pPr marL="4572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latinLnBrk="1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user\My Documents\네이트온 받은 파일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"/>
            <a:ext cx="9756576" cy="721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4104456" cy="4616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도시재생 관련 이론 </a:t>
            </a:r>
            <a:endParaRPr lang="ko-KR" alt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Picture 8" descr="\\Msdn-special\도시만들기지원센터\2014년 남구도시만들기지원센터 파일\2014년_1 공통사업 (정다혜)\소개책자(2013~2014)\수정\9차 수정\사진\메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980852"/>
            <a:ext cx="8786564" cy="6264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47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개인이나 </a:t>
            </a:r>
            <a:r>
              <a:rPr lang="ko-KR" altLang="en-US" sz="2000" dirty="0"/>
              <a:t>가구의 가치관이나 라이프 스타일 등에 관심을 두는 이론으로 개인이나 가구들이 도시생활보다는 교외의 전원생활에 관심을 가지게 </a:t>
            </a:r>
            <a:r>
              <a:rPr lang="ko-KR" altLang="en-US" sz="2000" dirty="0" smtClean="0"/>
              <a:t>됨으로써 </a:t>
            </a:r>
            <a:r>
              <a:rPr lang="ko-KR" altLang="en-US" sz="2000" dirty="0"/>
              <a:t>교외화가 촉진되었다고 보는 </a:t>
            </a:r>
            <a:r>
              <a:rPr lang="ko-KR" altLang="en-US" sz="2000" dirty="0" smtClean="0"/>
              <a:t>이론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가족이나 </a:t>
            </a:r>
            <a:r>
              <a:rPr lang="ko-KR" altLang="en-US" sz="2000" dirty="0"/>
              <a:t>자녀교육에 대한 관심이 증대됨에 따라 교외로의 이전이 촉진된다고 주장함</a:t>
            </a:r>
            <a:r>
              <a:rPr lang="en-US" altLang="ko-KR" sz="2000" dirty="0"/>
              <a:t>. </a:t>
            </a:r>
            <a:r>
              <a:rPr lang="ko-KR" altLang="en-US" sz="2000" dirty="0"/>
              <a:t>가족중심의 라이프 스타일은 일보다는 모든 생활이 가정이 중심이 되기 때문에 교외의 전원생활을 선호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교육에 대한 관심이 교외화를 촉진시키는 요인이라고 주장하고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교육기관의 수준이 낮은 반면 교외에는 수준이 높은 교육기관이 많이 입지해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교외지역의 수준 높은 교육시설은 인구의 교외화를 촉진시키는 요인이 되고 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측면에서 </a:t>
            </a:r>
            <a:r>
              <a:rPr lang="en-US" altLang="ko-KR" sz="2000" dirty="0"/>
              <a:t>Rossi</a:t>
            </a:r>
            <a:r>
              <a:rPr lang="ko-KR" altLang="en-US" sz="2000" dirty="0"/>
              <a:t>는 독신이나 신혼가구는 중심도시를 선호하지만 가족의 수가 많아지고 자녀의 취학연령이 되면 교외로 이전하며 노령가구는 다시 중심도시로 이전한다는 </a:t>
            </a:r>
            <a:r>
              <a:rPr lang="en-US" altLang="ko-KR" sz="2000" dirty="0"/>
              <a:t>family life cycle theory</a:t>
            </a:r>
            <a:r>
              <a:rPr lang="ko-KR" altLang="en-US" sz="2000" dirty="0"/>
              <a:t>를 제시하였음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052736"/>
            <a:ext cx="2149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행동주의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24744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169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34888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명시적이든 </a:t>
            </a:r>
            <a:r>
              <a:rPr lang="ko-KR" altLang="en-US" sz="2000" dirty="0"/>
              <a:t>묵시적이든 교외화를 촉진하는 다양한 공공정책에 의하여 교회화가 촉진되어 </a:t>
            </a:r>
            <a:r>
              <a:rPr lang="ko-KR" altLang="en-US" sz="2000" dirty="0" smtClean="0"/>
              <a:t>왔다는 주장임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 </a:t>
            </a:r>
            <a:r>
              <a:rPr lang="ko-KR" altLang="en-US" sz="2000" dirty="0"/>
              <a:t>가운데 하나가 주택의 자가소유 </a:t>
            </a:r>
            <a:r>
              <a:rPr lang="ko-KR" altLang="en-US" sz="2000" dirty="0" smtClean="0"/>
              <a:t>촉진정책으로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미국 연방정부는 개별 가구들의 주택 </a:t>
            </a:r>
            <a:r>
              <a:rPr lang="ko-KR" altLang="en-US" sz="2000" dirty="0"/>
              <a:t>자가소유를 촉진하기 위하여 각종의 보조금을 지급하여 왔는데 이 정책으로 인하여 교외주택의 구입이 증가되고 따라서 인구의 교외화를 촉진하는 계기가 </a:t>
            </a:r>
            <a:r>
              <a:rPr lang="ko-KR" altLang="en-US" sz="2000" dirty="0" smtClean="0"/>
              <a:t>되었다고 주장하고 있음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다양한 교외 자치정부의 존재임</a:t>
            </a:r>
            <a:r>
              <a:rPr lang="en-US" altLang="ko-KR" sz="2000" dirty="0"/>
              <a:t>. </a:t>
            </a:r>
            <a:r>
              <a:rPr lang="ko-KR" altLang="en-US" sz="2000" dirty="0"/>
              <a:t>교외에는 사회경제적 특성</a:t>
            </a:r>
            <a:r>
              <a:rPr lang="en-US" altLang="ko-KR" sz="2000" dirty="0"/>
              <a:t>, </a:t>
            </a:r>
            <a:r>
              <a:rPr lang="ko-KR" altLang="en-US" sz="2000" dirty="0"/>
              <a:t>물리환경적 특성이 다른 다양한 자치정부가 존재하거나 설립되어 왔는데 이 때문에 중심도시의 주민들은 자기의 선호에 맞는 다양한 지방정부를 선택할 수 있고 실제로 자기의 취향에 맞는 자치정부를 선택하여 이동하는 경우가 많이 있음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340768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④정치경제학적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340768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322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세금문제임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고소득계층의 입장에서 볼 때 중심도시는 세금이 높은 반면 교외는 세금이 낮은 경우가 많음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저소득계층이 많이 거주하기 때문에 공공서비스 수요는 많은데 비하여 세수는 상대적으로 많지 않음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도시정부는 저소득계층 주민들의 복지수요를 충당하기 위하여 고소득계층 주민들에게 고율의 지방세를 부과하는 경우가 많이 발생하였음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고율의 세금은 특히 고소득계층의 주민들이 교외로 이동하게 하는 하나의 요인이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953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960813"/>
          </a:xfrm>
        </p:spPr>
        <p:txBody>
          <a:bodyPr/>
          <a:lstStyle/>
          <a:p>
            <a:r>
              <a:rPr lang="ko-KR" altLang="en-US" dirty="0" smtClean="0"/>
              <a:t>공업의 교외화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28596" y="1564531"/>
            <a:ext cx="8229600" cy="4816797"/>
          </a:xfrm>
          <a:prstGeom prst="rect">
            <a:avLst/>
          </a:prstGeom>
          <a:noFill/>
        </p:spPr>
        <p:txBody>
          <a:bodyPr/>
          <a:lstStyle/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lang="en-US" altLang="ko-KR" sz="2000" b="1" kern="0" dirty="0" smtClean="0">
              <a:latin typeface="+mn-lt"/>
              <a:ea typeface="HY견고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공업의 교외화는 공장이 중심도시에서 교외로 이전하여 중심도시의  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산업이 쇠퇴하는 현상을 의미하는 것으로 다양한 이론이 있음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교통비 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(Moses &amp; Williamson, 1972)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공장의 교외이전은  교통의 발달에 따른 교통비 감소와 밀접한 관련이 있다는 주장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빈공간가설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(Fothergill &amp;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Gudgin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포화된 도시에 비해 개발의 여지가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lvl="0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많은 도시 주변 및 외곽으로 공장이 이동해간다는 가설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생산비가설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Aydalot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도심에 비해 노동비가 상대적으로 저렴하기 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때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문에 도시 주변 및 교외에 공장이 이전한다는 이론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노동의 공간적 분할 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(Massey,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생산과정 중 기획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연구개발 등 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중추관리기능은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접근</a:t>
            </a:r>
            <a:r>
              <a:rPr lang="ko-KR" altLang="en-US" sz="1600" dirty="0" err="1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이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편리하고 기반시설이 우수한 입지적 장점 때문에 도심에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계속 남아 있지만 나머지 대부분의 생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산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활동은 교외로 이전한다는 이론 </a:t>
            </a:r>
          </a:p>
          <a:p>
            <a:pPr lvl="0"/>
            <a:endParaRPr lang="ko-KR" altLang="en-US" sz="2000" dirty="0" smtClean="0"/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견고딕" pitchFamily="18" charset="-127"/>
                <a:cs typeface="+mn-cs"/>
              </a:rPr>
              <a:t> 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</p:txBody>
      </p:sp>
      <p:sp>
        <p:nvSpPr>
          <p:cNvPr id="5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첫째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도시 내 화물교통수단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intracity</a:t>
            </a:r>
            <a:r>
              <a:rPr lang="en-US" altLang="ko-KR" sz="2000" dirty="0" smtClean="0"/>
              <a:t> truck)</a:t>
            </a:r>
            <a:r>
              <a:rPr lang="ko-KR" altLang="en-US" sz="2000" dirty="0" smtClean="0"/>
              <a:t>의 발달을 들 수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일반적으로 교외로 갈수록 도심으로의 수송비는 증가하나 임금과 지대는 감소하는 경향이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트럭과 같은 도시 내 화물교통수단이 발달함에 따라 공장이 교외로 이전하더라도 수송비는 약간 증가하는 반면 임금과 지대는 많이 감소하게 되어 도시 내 화물교통수단의 발달에 따라 공업의 교외화가 촉진되었음 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둘째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또 다른 요인은 도시 간 화물교통수단</a:t>
            </a:r>
            <a:r>
              <a:rPr lang="en-US" altLang="ko-KR" sz="2000" dirty="0" smtClean="0"/>
              <a:t>(intercity truck)</a:t>
            </a:r>
            <a:r>
              <a:rPr lang="ko-KR" altLang="en-US" sz="2000" dirty="0" smtClean="0"/>
              <a:t>의 발달임</a:t>
            </a:r>
            <a:r>
              <a:rPr lang="en-US" altLang="ko-KR" sz="2000" dirty="0" smtClean="0"/>
              <a:t>. 1960</a:t>
            </a:r>
            <a:r>
              <a:rPr lang="ko-KR" altLang="en-US" sz="2000" dirty="0" smtClean="0"/>
              <a:t>년대 들어 트럭은 기차에 대응할 수 있는 유력한 지역 간 화물교통수단으로 자리하게 되었고 트럭의 이동을 원활하게 하기 위하여 고속도로가 건설되기 시작하였음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이와 같은 고속도로의 건설로 도시 간 접근성이 좋은 중심도시 외곽에 트럭터미널이 설치되고 이 인근 지역으로 공장이 이전하게 되었으며 특히 도시고속순환도로의 건설로 공업의 교외화가 급속히 촉진되게 되었음 </a:t>
            </a:r>
          </a:p>
          <a:p>
            <a:endParaRPr lang="ko-KR" altLang="en-US" sz="2000" dirty="0"/>
          </a:p>
        </p:txBody>
      </p:sp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560" y="992922"/>
            <a:ext cx="6933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이들을 토대로 할 때 공업의 교외화의 원인은 다음과 같음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셋째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자동차의 발달로 많은 사람들이 차량을 소유하게 되고 어디든지 쉽게 접근이 가능하게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공업이 교외에 입지한다 하더라도 종업원들은 보다 쉽게 직장에 접근하는 것이 가능해졌음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넷째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산업의 재구조화에 따른 생산체제의 변화가 공업의 교외화를 촉진시킨 또 다른 요인임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제품은 일련의 일관된 생산체제하에서 연속적인 공정과정을 거쳐 생산되게 되었으므로 공장건물이 과거의 다층구조에서 넓은 단층구조로 변하게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공장의 형태도 다층에서 많은 부지면적이 소요되는 단층으로 변화하게 되고 공장용지를 손쉽게 취득할 수 있는 교외로 공업의 이전이 촉진되게 되었음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다섯째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공항의 건설임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비행기를 이용하여 수송할 화물이 증가하게 되었고 이와 같은 상품을 생산하는 기업은 교외의 공항인근지역으로 이동함으로써 교외화가 촉진되게 되었음 </a:t>
            </a:r>
          </a:p>
          <a:p>
            <a:endParaRPr lang="ko-KR" altLang="en-US" sz="2000" dirty="0"/>
          </a:p>
        </p:txBody>
      </p:sp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교외화가 </a:t>
            </a:r>
            <a:r>
              <a:rPr lang="ko-KR" altLang="en-US" sz="2000" dirty="0"/>
              <a:t>진행된 것은 인구와 공장뿐만 아니라 쇼핑몰이나 쇼핑센터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백화점과 같은 각종의 소매업소도 교외화가 촉진되었음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소매업의 교외화가 촉진된 이유로는 먼저 소비자들의 교외이동을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앞에서 언급한 바와 같이 중산층이상의 구매력이 있는 소비자들이 교외로 이동함에 따라 자연적으로 소매업체들이 이들을 따라 교외로 이동하게 된 것임</a:t>
            </a:r>
            <a:r>
              <a:rPr lang="en-US" altLang="ko-KR" sz="2000" dirty="0"/>
              <a:t>. </a:t>
            </a:r>
            <a:r>
              <a:rPr lang="ko-KR" altLang="en-US" sz="2000" dirty="0"/>
              <a:t>특히 넓은 광역적 </a:t>
            </a:r>
            <a:r>
              <a:rPr lang="ko-KR" altLang="en-US" sz="2000" dirty="0" err="1"/>
              <a:t>시장권을</a:t>
            </a:r>
            <a:r>
              <a:rPr lang="ko-KR" altLang="en-US" sz="2000" dirty="0"/>
              <a:t> 필요로 하지 않고 </a:t>
            </a:r>
            <a:r>
              <a:rPr lang="ko-KR" altLang="en-US" sz="2000" dirty="0" err="1"/>
              <a:t>시장권이</a:t>
            </a:r>
            <a:r>
              <a:rPr lang="ko-KR" altLang="en-US" sz="2000" dirty="0"/>
              <a:t> 적은 소매업의 경우는 교외화가 매우 활발하게 추진되었음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자동차 교통의 발달을 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자동차의 발달로 소비자들이 교외로 쉽게 접근이 가능하게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대규모의 주차장을 갖춘 대형 쇼핑몰과 쇼핑센터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대형 할인점들이 교외에 입지하게 되었음</a:t>
            </a:r>
            <a:r>
              <a:rPr lang="en-US" altLang="ko-KR" sz="2000" dirty="0"/>
              <a:t>. </a:t>
            </a:r>
          </a:p>
          <a:p>
            <a:pPr>
              <a:buFontTx/>
              <a:buChar char="-"/>
            </a:pPr>
            <a:r>
              <a:rPr lang="ko-KR" altLang="en-US" sz="2000" dirty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교외지역 인구의 급속한 증가 때문임</a:t>
            </a:r>
            <a:r>
              <a:rPr lang="en-US" altLang="ko-KR" sz="2000" dirty="0"/>
              <a:t>. </a:t>
            </a:r>
            <a:r>
              <a:rPr lang="ko-KR" altLang="en-US" sz="2000" dirty="0"/>
              <a:t>인구가 교외에 거주함에 따라 자연히 교외의 인구증가율도 높아지게 되고 이것이 소매업체의 교외이전을 촉진하는 계기가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124744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유통업의 교외화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사무기능도 </a:t>
            </a:r>
            <a:r>
              <a:rPr lang="ko-KR" altLang="en-US" sz="2000" dirty="0"/>
              <a:t>교외에 이전하게 되었는데 그 원인은 산업과 인구의 교외화와 정보통신기술의 발달을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먼저 사무기능의 교외이전에 가장 큰 영향을 미친 요인은 산업의 교외이전이라 할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사무기능 가운데는 생산자 서비스처럼 </a:t>
            </a:r>
            <a:r>
              <a:rPr lang="ko-KR" altLang="en-US" sz="2000" dirty="0" err="1"/>
              <a:t>산업할동을</a:t>
            </a:r>
            <a:r>
              <a:rPr lang="ko-KR" altLang="en-US" sz="2000" dirty="0"/>
              <a:t> 지원하는 기능들이 많이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산업이 교외로 이전함에 따라 사무기능도 동시에 이전하는 경우가 많이 발생하게 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그리고 </a:t>
            </a:r>
            <a:r>
              <a:rPr lang="ko-KR" altLang="en-US" sz="2000" dirty="0"/>
              <a:t>인구가 교외로 이동함에 따라 사무기능에 종사할 고급인력을 보다 용이하게 고용할 수 있는 교외지역이 사무기능의 입지를 촉진하게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또한 전자우편</a:t>
            </a:r>
            <a:r>
              <a:rPr lang="en-US" altLang="ko-KR" sz="2000" dirty="0"/>
              <a:t>(e-mail)</a:t>
            </a:r>
            <a:r>
              <a:rPr lang="ko-KR" altLang="en-US" sz="2000" dirty="0"/>
              <a:t>이나 화상회의와 같은 정보통신기술이 발달함에 따라 많은 사무기능들이 중심도시에 입지할 필요가 없어졌고 교외이전이 가속화되게 </a:t>
            </a:r>
            <a:r>
              <a:rPr lang="ko-KR" altLang="en-US" sz="2000" dirty="0" smtClean="0"/>
              <a:t>되었음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사무기능의 교외화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7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첫째는 </a:t>
            </a:r>
            <a:r>
              <a:rPr lang="ko-KR" altLang="en-US" sz="2000" dirty="0"/>
              <a:t>중심도시의 쇠퇴를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중심도시의 고소득계층 인구와 좋은 산업이 교외로 이전함에 따라 중심도시는 급격한 쇠퇴를 겪게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중심도시에 있던 주택과 공장 그리고 상업시설들은 낡거나 빈 채로 버려지는 현상까지 발생하여 여러 가지 사회문제가 야기되고 있는 실정임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둘째는 </a:t>
            </a:r>
            <a:r>
              <a:rPr lang="ko-KR" altLang="en-US" sz="2000" dirty="0"/>
              <a:t>교통혼잡의 확산을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교외로부터 중심도시로의 통근이 확대됨에 따라 출퇴근 시간에 도로교통의 혼잡이 극심해질 뿐만 아니라 혼잡이 공간적으로 확대되는 결과가 야기되었음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셋째는 </a:t>
            </a:r>
            <a:r>
              <a:rPr lang="ko-KR" altLang="en-US" sz="2000" dirty="0"/>
              <a:t>에너지의 소비증가임</a:t>
            </a:r>
            <a:r>
              <a:rPr lang="en-US" altLang="ko-KR" sz="2000" dirty="0"/>
              <a:t>. </a:t>
            </a:r>
            <a:r>
              <a:rPr lang="ko-KR" altLang="en-US" sz="2000" dirty="0"/>
              <a:t>통근거리의 증가는 필연적으로 에너지의 소비를 증가시키고 이는 다시 환경을 악화시키는 요인이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교외화의 </a:t>
            </a:r>
            <a:r>
              <a:rPr lang="ko-KR" altLang="en-US" dirty="0" smtClean="0"/>
              <a:t>결과</a:t>
            </a:r>
            <a:r>
              <a:rPr lang="en-US" altLang="ko-KR" dirty="0" smtClean="0"/>
              <a:t>(p.54)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7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넷째는</a:t>
            </a:r>
            <a:r>
              <a:rPr lang="en-US" altLang="ko-KR" sz="2000" dirty="0"/>
              <a:t>, </a:t>
            </a:r>
            <a:r>
              <a:rPr lang="ko-KR" altLang="en-US" sz="2000" dirty="0"/>
              <a:t>사회계층의 분리가 심해지고 격차도 심화되는 결과가 야기됨</a:t>
            </a:r>
            <a:r>
              <a:rPr lang="en-US" altLang="ko-KR" sz="2000" dirty="0"/>
              <a:t>. </a:t>
            </a:r>
            <a:r>
              <a:rPr lang="ko-KR" altLang="en-US" sz="2000" dirty="0"/>
              <a:t>교외화에 따라 교외도시에는 고소득계층이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저소득계층의 주민들이 거주함에 따라 중심도시는 경제적인 어려움을 겪게 되고 주민들에게 교육</a:t>
            </a:r>
            <a:r>
              <a:rPr lang="en-US" altLang="ko-KR" sz="2000" dirty="0"/>
              <a:t>, </a:t>
            </a:r>
            <a:r>
              <a:rPr lang="ko-KR" altLang="en-US" sz="2000" dirty="0"/>
              <a:t>의료</a:t>
            </a:r>
            <a:r>
              <a:rPr lang="en-US" altLang="ko-KR" sz="2000" dirty="0"/>
              <a:t>, </a:t>
            </a:r>
            <a:r>
              <a:rPr lang="ko-KR" altLang="en-US" sz="2000" dirty="0"/>
              <a:t>고용 등과 같은 도시서비스를 충분히 공급할 수 없게 됨</a:t>
            </a:r>
            <a:r>
              <a:rPr lang="en-US" altLang="ko-KR" sz="2000" dirty="0"/>
              <a:t>. </a:t>
            </a:r>
            <a:r>
              <a:rPr lang="ko-KR" altLang="en-US" sz="2000" dirty="0"/>
              <a:t>반면 교외지역은 재정수입이 확대되어 주민들에게 보다 양질의 도시서비스를 공급할 수 있기 때문에 결과적으로 계층간의 격차가 증가 될 수밖에 없음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교외화의 효과에 관해서는 여러 가지 비판적인 견해가 있음에도 불구하고 보다 쾌적한 환경에 대한 욕구가 증대하고 정보통신기술이 발달함에 따라 지속적으로 진행될 것으로 예상됨</a:t>
            </a:r>
            <a:r>
              <a:rPr lang="en-US" altLang="ko-KR" sz="2000" dirty="0" smtClean="0"/>
              <a:t>.</a:t>
            </a:r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03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27542" b="22222"/>
          <a:stretch>
            <a:fillRect/>
          </a:stretch>
        </p:blipFill>
        <p:spPr bwMode="auto">
          <a:xfrm>
            <a:off x="1692946" y="2698483"/>
            <a:ext cx="5039294" cy="3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176464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도시화의 과정은 일정한 단계를 밟아 성장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발전하는데 크게는 도시화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교외화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반도시화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 등의 과정을 밟아 진행한다는 이론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1)  </a:t>
            </a:r>
            <a:r>
              <a:rPr lang="ko-KR" altLang="en-US" sz="2000" dirty="0" smtClean="0"/>
              <a:t>도시쇠퇴이론 </a:t>
            </a:r>
            <a:endParaRPr lang="ko-KR" altLang="en-US" sz="2000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동태적 도시성장이론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주택은 </a:t>
            </a:r>
            <a:r>
              <a:rPr lang="ko-KR" altLang="en-US" sz="2000" dirty="0"/>
              <a:t>건축한 후 시간이 지남에 따라 점점 노후화 되기 때문에 주거서비스의 질과 양이 저하되게 마련이다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그 주택에 거주하던 가구는 더 나은 주택으로 이주하고 대신 소득수준이 더 낮은 가구가 새로 이주해 오는 현상이 나타나게 된다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현상을 하향적 여과과정</a:t>
            </a:r>
            <a:r>
              <a:rPr lang="en-US" altLang="ko-KR" sz="2000" dirty="0"/>
              <a:t>(filter-down process) </a:t>
            </a:r>
            <a:r>
              <a:rPr lang="ko-KR" altLang="en-US" sz="2000" dirty="0"/>
              <a:t>또는 주택시장의 </a:t>
            </a:r>
            <a:r>
              <a:rPr lang="ko-KR" altLang="en-US" sz="2000" dirty="0" err="1" smtClean="0"/>
              <a:t>순환과정이라함</a:t>
            </a:r>
            <a:r>
              <a:rPr lang="en-US" altLang="ko-KR" sz="2000" dirty="0" smtClean="0"/>
              <a:t>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한 </a:t>
            </a:r>
            <a:r>
              <a:rPr lang="ko-KR" altLang="en-US" sz="2000" dirty="0"/>
              <a:t>도시의 인구가 고정되어 있고 소득이 상승하는 경우를 가정해 보자</a:t>
            </a:r>
            <a:r>
              <a:rPr lang="en-US" altLang="ko-KR" sz="2000" dirty="0"/>
              <a:t>. </a:t>
            </a:r>
            <a:r>
              <a:rPr lang="ko-KR" altLang="en-US" sz="2000" dirty="0"/>
              <a:t>이 도시의 교외지역에 새로운 주택이 건설되면 고소득층가구들은 새 주택으로 이사를 </a:t>
            </a:r>
            <a:r>
              <a:rPr lang="ko-KR" altLang="en-US" sz="2000" dirty="0" err="1"/>
              <a:t>하게된다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그들이 종전에 살던 주택에 대한 수요가 감소하게 되므로 가격도 하락하게 되어 바로 다음 소득계층의 가구들이 이주해 오게 된다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중고주택은 비록 낡기는 했지만 그 전에 살던 주택보다는 훨씬 넓기 때문에 이주해 오는 가구들의 만족감도 높다</a:t>
            </a:r>
            <a:r>
              <a:rPr lang="en-US" altLang="ko-KR" sz="2000" dirty="0"/>
              <a:t>. </a:t>
            </a:r>
            <a:r>
              <a:rPr lang="ko-KR" altLang="en-US" sz="2000" dirty="0"/>
              <a:t>시간이 지나면서 이 주택이 더 낡게 되면 여기에 살던 가구는 다시 더 나은 주택으로 이주하고</a:t>
            </a:r>
            <a:r>
              <a:rPr lang="en-US" altLang="ko-KR" sz="2000" dirty="0"/>
              <a:t>, </a:t>
            </a:r>
            <a:r>
              <a:rPr lang="ko-KR" altLang="en-US" sz="2000" dirty="0"/>
              <a:t>여기에는 그 보다 소득이 적은 새로운 가구들이 이주해 온다</a:t>
            </a:r>
            <a:r>
              <a:rPr lang="en-US" altLang="ko-KR" sz="2000" dirty="0"/>
              <a:t>. </a:t>
            </a:r>
            <a:r>
              <a:rPr lang="ko-KR" altLang="en-US" sz="2000" dirty="0"/>
              <a:t>이 과정이 계속되면 이 지역은 점점 쇠퇴하게 되고 결국은 재개발을 하여야 할 시점이 된다</a:t>
            </a:r>
            <a:r>
              <a:rPr lang="en-US" altLang="ko-KR" sz="2000" dirty="0"/>
              <a:t>. </a:t>
            </a:r>
            <a:r>
              <a:rPr lang="ko-KR" altLang="en-US" sz="2000" dirty="0"/>
              <a:t>그리고 도시에서 가장 주거환경이 나쁜 도심지역의 주택들은 버려지게 된다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주택여과이론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(Housing Filtering Theory) : Lowry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이러한 </a:t>
            </a:r>
            <a:r>
              <a:rPr lang="ko-KR" altLang="en-US" sz="2000" dirty="0"/>
              <a:t>순환과정은 미국 도시에 있어서 도심에 살던 중산층 이상의 가구들이 교외에 새로 건축되는 주택으로 이주하고 도심의 주거지역에는 저소득계층의 가구들이 밀집하거나 사람이 살지 않아 점차 쇠퇴해 가는 현상을 잘 나타내어 주고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이는 마치 형제가 많은 경우 형제간에 낡은 옷을 </a:t>
            </a:r>
            <a:r>
              <a:rPr lang="ko-KR" altLang="en-US" sz="2000" dirty="0" err="1"/>
              <a:t>대물림하여</a:t>
            </a:r>
            <a:r>
              <a:rPr lang="ko-KR" altLang="en-US" sz="2000" dirty="0"/>
              <a:t> 입는 것과 같은 현상이다</a:t>
            </a:r>
            <a:r>
              <a:rPr lang="en-US" altLang="ko-KR" sz="2000" dirty="0"/>
              <a:t>. </a:t>
            </a:r>
            <a:r>
              <a:rPr lang="ko-KR" altLang="en-US" sz="2000" dirty="0"/>
              <a:t>그러나 주택의 </a:t>
            </a:r>
            <a:r>
              <a:rPr lang="ko-KR" altLang="en-US" sz="2000" dirty="0" err="1"/>
              <a:t>필터링은</a:t>
            </a:r>
            <a:r>
              <a:rPr lang="ko-KR" altLang="en-US" sz="2000" dirty="0"/>
              <a:t> 반드시 새로운 주택이 건설되는 경우에만 적용되는 것이 아니고 소득분배구조의 변화</a:t>
            </a:r>
            <a:r>
              <a:rPr lang="en-US" altLang="ko-KR" sz="2000" dirty="0"/>
              <a:t>, </a:t>
            </a:r>
            <a:r>
              <a:rPr lang="ko-KR" altLang="en-US" sz="2000" dirty="0"/>
              <a:t>저소득계층의 유입 등에 의해서도 발생할 수 있다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순환과정의 진전속도는 주택을 유지</a:t>
            </a:r>
            <a:r>
              <a:rPr lang="en-US" altLang="ko-KR" sz="2000" dirty="0"/>
              <a:t>․</a:t>
            </a:r>
            <a:r>
              <a:rPr lang="ko-KR" altLang="en-US" sz="2000" dirty="0"/>
              <a:t>관리하는 주민들의 노력 정도에 의해서도 영향을 받는다</a:t>
            </a:r>
            <a:r>
              <a:rPr lang="en-US" altLang="ko-KR" sz="2000" dirty="0"/>
              <a:t>. </a:t>
            </a:r>
            <a:r>
              <a:rPr lang="ko-KR" altLang="en-US" sz="2000" dirty="0"/>
              <a:t>그러나 앞의 경우와는 반대로 시간이 지남에 따라 주택의 가격이 상승하거나 수득이 증가함에 따라 상향적 여과과정 </a:t>
            </a:r>
            <a:r>
              <a:rPr lang="en-US" altLang="ko-KR" sz="2000" dirty="0"/>
              <a:t>(filter-up process)</a:t>
            </a:r>
            <a:r>
              <a:rPr lang="ko-KR" altLang="en-US" sz="2000" dirty="0"/>
              <a:t>을 보이는 경우도 있다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40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Bell(1973)</a:t>
            </a:r>
            <a:r>
              <a:rPr lang="ko-KR" altLang="en-US" sz="2000" dirty="0"/>
              <a:t>이 그의 저서 ‘</a:t>
            </a:r>
            <a:r>
              <a:rPr lang="en-US" altLang="ko-KR" sz="2000" dirty="0"/>
              <a:t>The Coming of Post-Industrial Society’</a:t>
            </a:r>
            <a:r>
              <a:rPr lang="ko-KR" altLang="en-US" sz="2000" dirty="0"/>
              <a:t>에서 제시한 이론으로 경제가 선진화되면 제조업 부문의 고용이 정체되면서 정보기반</a:t>
            </a:r>
            <a:r>
              <a:rPr lang="en-US" altLang="ko-KR" sz="2000" dirty="0"/>
              <a:t>(information-led)</a:t>
            </a:r>
            <a:r>
              <a:rPr lang="ko-KR" altLang="en-US" sz="2000" dirty="0"/>
              <a:t>산업과 서비스 지향적</a:t>
            </a:r>
            <a:r>
              <a:rPr lang="en-US" altLang="ko-KR" sz="2000" dirty="0"/>
              <a:t>(service-oriented) </a:t>
            </a:r>
            <a:r>
              <a:rPr lang="ko-KR" altLang="en-US" sz="2000" dirty="0"/>
              <a:t>산업이 사회 성장의 동력이 되는 후기산업화 사회에 진입한다는 것이다</a:t>
            </a:r>
            <a:r>
              <a:rPr lang="en-US" altLang="ko-KR" sz="2000" dirty="0"/>
              <a:t>. </a:t>
            </a:r>
            <a:r>
              <a:rPr lang="ko-KR" altLang="en-US" sz="2000" dirty="0"/>
              <a:t>그가 이 이론을 제시한 이후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각 국이 거쳐야 할 당연한 발전 단계인 것으로 여겨져 왔다</a:t>
            </a:r>
            <a:r>
              <a:rPr lang="en-US" altLang="ko-KR" sz="2000" dirty="0"/>
              <a:t>(</a:t>
            </a:r>
            <a:r>
              <a:rPr lang="ko-KR" altLang="en-US" sz="2000" dirty="0"/>
              <a:t>서민재</a:t>
            </a:r>
            <a:r>
              <a:rPr lang="en-US" altLang="ko-KR" sz="2000" dirty="0"/>
              <a:t>, 2012).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그의 </a:t>
            </a:r>
            <a:r>
              <a:rPr lang="ko-KR" altLang="en-US" sz="2000" dirty="0"/>
              <a:t>개념에 있어서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공업화에 대응되는 개념이다</a:t>
            </a:r>
            <a:r>
              <a:rPr lang="en-US" altLang="ko-KR" sz="2000" dirty="0"/>
              <a:t>, </a:t>
            </a:r>
            <a:r>
              <a:rPr lang="ko-KR" altLang="en-US" sz="2000" dirty="0"/>
              <a:t>여기서 공업화는 </a:t>
            </a:r>
            <a:r>
              <a:rPr lang="en-US" altLang="ko-KR" sz="2000" dirty="0"/>
              <a:t>2</a:t>
            </a:r>
            <a:r>
              <a:rPr lang="ko-KR" altLang="en-US" sz="2000" dirty="0"/>
              <a:t>차 산업의 비중이 높으며</a:t>
            </a:r>
            <a:r>
              <a:rPr lang="en-US" altLang="ko-KR" sz="2000" dirty="0"/>
              <a:t>, </a:t>
            </a:r>
            <a:r>
              <a:rPr lang="ko-KR" altLang="en-US" sz="2000" dirty="0"/>
              <a:t>생산의 기계화와 </a:t>
            </a:r>
            <a:r>
              <a:rPr lang="ko-KR" altLang="en-US" sz="2000" dirty="0" err="1"/>
              <a:t>상품화율이</a:t>
            </a:r>
            <a:r>
              <a:rPr lang="ko-KR" altLang="en-US" sz="2000" dirty="0"/>
              <a:t> 높은 상태를 말한다</a:t>
            </a:r>
            <a:r>
              <a:rPr lang="en-US" altLang="ko-KR" sz="2000" dirty="0"/>
              <a:t>. </a:t>
            </a:r>
            <a:r>
              <a:rPr lang="ko-KR" altLang="en-US" sz="2000" dirty="0" err="1" smtClean="0"/>
              <a:t>산업화단계에서는</a:t>
            </a:r>
            <a:r>
              <a:rPr lang="ko-KR" altLang="en-US" sz="2000" dirty="0" smtClean="0"/>
              <a:t> 노동 </a:t>
            </a:r>
            <a:r>
              <a:rPr lang="ko-KR" altLang="en-US" sz="2000" dirty="0"/>
              <a:t>집약적인 경공업에서 자본 집약적인 중화학 공업으로의 공업 구조 변화가 나타나며</a:t>
            </a:r>
            <a:r>
              <a:rPr lang="en-US" altLang="ko-KR" sz="2000" dirty="0"/>
              <a:t>, </a:t>
            </a:r>
            <a:r>
              <a:rPr lang="ko-KR" altLang="en-US" sz="2000" dirty="0"/>
              <a:t>이 단계에서는 사회 기반 시설의 확충과 함께 도시화가 급속히 진행되어 도시와 농촌간의 불균형적 분포 및 소득 격차가 심화된다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의의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탈산업화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사회는 후기 산업화 단계에서 나타나는 현상으로 </a:t>
            </a:r>
            <a:r>
              <a:rPr lang="en-US" altLang="ko-KR" sz="2000" dirty="0"/>
              <a:t>3</a:t>
            </a:r>
            <a:r>
              <a:rPr lang="ko-KR" altLang="en-US" sz="2000" dirty="0"/>
              <a:t>차 산업의 발달이 활발하게 이루어져</a:t>
            </a:r>
            <a:r>
              <a:rPr lang="en-US" altLang="ko-KR" sz="2000" dirty="0"/>
              <a:t>, </a:t>
            </a:r>
            <a:r>
              <a:rPr lang="ko-KR" altLang="en-US" sz="2000" dirty="0"/>
              <a:t>고도의 전문 서비스업이나 지식</a:t>
            </a:r>
            <a:r>
              <a:rPr lang="en-US" altLang="ko-KR" sz="2000" dirty="0"/>
              <a:t>·</a:t>
            </a:r>
            <a:r>
              <a:rPr lang="ko-KR" altLang="en-US" sz="2000" dirty="0"/>
              <a:t>기술 집약형 첨단 산업</a:t>
            </a:r>
            <a:r>
              <a:rPr lang="en-US" altLang="ko-KR" sz="2000" dirty="0"/>
              <a:t>, </a:t>
            </a:r>
            <a:r>
              <a:rPr lang="ko-KR" altLang="en-US" sz="2000" dirty="0"/>
              <a:t>정보</a:t>
            </a:r>
            <a:r>
              <a:rPr lang="en-US" altLang="ko-KR" sz="2000" dirty="0"/>
              <a:t>·</a:t>
            </a:r>
            <a:r>
              <a:rPr lang="ko-KR" altLang="en-US" sz="2000" dirty="0"/>
              <a:t>통신 산업 등이 중심 산업으로 등장하게 되는 사회이다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탈공업</a:t>
            </a:r>
            <a:r>
              <a:rPr lang="ko-KR" altLang="en-US" sz="2000" dirty="0"/>
              <a:t> 사회에는 다양한 직업 및 직종의 출현과 더불어 사회가 전체적으로 기술 사회</a:t>
            </a:r>
            <a:r>
              <a:rPr lang="en-US" altLang="ko-KR" sz="2000" dirty="0"/>
              <a:t>·</a:t>
            </a:r>
            <a:r>
              <a:rPr lang="ko-KR" altLang="en-US" sz="2000" dirty="0"/>
              <a:t>지식 사회</a:t>
            </a:r>
            <a:r>
              <a:rPr lang="en-US" altLang="ko-KR" sz="2000" dirty="0"/>
              <a:t>·</a:t>
            </a:r>
            <a:r>
              <a:rPr lang="ko-KR" altLang="en-US" sz="2000" dirty="0"/>
              <a:t>고학력 사회의 색채가 현저하며 다변화</a:t>
            </a:r>
            <a:r>
              <a:rPr lang="en-US" altLang="ko-KR" sz="2000" dirty="0"/>
              <a:t>·</a:t>
            </a:r>
            <a:r>
              <a:rPr lang="ko-KR" altLang="en-US" sz="2000" dirty="0"/>
              <a:t>전문화</a:t>
            </a:r>
            <a:r>
              <a:rPr lang="en-US" altLang="ko-KR" sz="2000" dirty="0"/>
              <a:t>·</a:t>
            </a:r>
            <a:r>
              <a:rPr lang="ko-KR" altLang="en-US" sz="2000" dirty="0"/>
              <a:t>세분화의 특징을 보이게 된다</a:t>
            </a:r>
            <a:r>
              <a:rPr lang="en-US" altLang="ko-KR" sz="2000" dirty="0"/>
              <a:t>. </a:t>
            </a:r>
            <a:r>
              <a:rPr lang="ko-KR" altLang="en-US" sz="2000" dirty="0"/>
              <a:t>오늘날의 선진국들은 이러한 </a:t>
            </a:r>
            <a:r>
              <a:rPr lang="ko-KR" altLang="en-US" sz="2000" dirty="0" err="1"/>
              <a:t>탈산업화</a:t>
            </a:r>
            <a:r>
              <a:rPr lang="ko-KR" altLang="en-US" sz="2000" dirty="0"/>
              <a:t> 단계에 진입한 것으로 여겨진다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236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첫째</a:t>
            </a:r>
            <a:r>
              <a:rPr lang="en-US" altLang="ko-KR" sz="2000" dirty="0"/>
              <a:t>, </a:t>
            </a:r>
            <a:r>
              <a:rPr lang="ko-KR" altLang="en-US" sz="2000" dirty="0"/>
              <a:t>국민소득 증가에 따른 서비스수요의 증대</a:t>
            </a:r>
            <a:r>
              <a:rPr lang="en-US" altLang="ko-KR" sz="2000" dirty="0"/>
              <a:t>(</a:t>
            </a:r>
            <a:r>
              <a:rPr lang="ko-KR" altLang="en-US" sz="2000" dirty="0"/>
              <a:t>서비스경제화</a:t>
            </a:r>
            <a:r>
              <a:rPr lang="en-US" altLang="ko-KR" sz="2000" dirty="0"/>
              <a:t>)</a:t>
            </a:r>
            <a:r>
              <a:rPr lang="ko-KR" altLang="en-US" sz="2000" dirty="0"/>
              <a:t>를 들 수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일반적으로 서비스 수요의 소득 탄력성은 제조업 제품보다 크므로 소득이 향상되면서 서비스수요가 상대적으로 증가하여 서비스산업의 비중이 확대된다</a:t>
            </a:r>
            <a:r>
              <a:rPr lang="en-US" altLang="ko-KR" sz="2000" dirty="0"/>
              <a:t>. </a:t>
            </a:r>
            <a:r>
              <a:rPr lang="ko-KR" altLang="en-US" sz="2000" dirty="0"/>
              <a:t>선진국의 경우 국민 소득이 증가하면서 제조업의 비중이 축소되어 가는 현상은 주로 이와 같은 요인에 의한 것으로 설명할 수 있다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 typeface="Arial" pitchFamily="34" charset="0"/>
              <a:buChar char="•"/>
            </a:pPr>
            <a:r>
              <a:rPr lang="ko-KR" altLang="en-US" sz="1600" b="0" dirty="0"/>
              <a:t>이 분야 연구의 선구자인 </a:t>
            </a:r>
            <a:r>
              <a:rPr lang="en-US" altLang="ko-KR" sz="1600" b="0" dirty="0"/>
              <a:t>Clark(1957)</a:t>
            </a:r>
            <a:r>
              <a:rPr lang="ko-KR" altLang="en-US" sz="1600" b="0" dirty="0"/>
              <a:t>은 </a:t>
            </a:r>
            <a:r>
              <a:rPr lang="ko-KR" altLang="en-US" sz="1600" b="0" dirty="0" err="1"/>
              <a:t>엥겔의</a:t>
            </a:r>
            <a:r>
              <a:rPr lang="ko-KR" altLang="en-US" sz="1600" b="0" dirty="0"/>
              <a:t> 법칙을 기초로 소득수준이 상승함에 따라 서비스에 대한 수요가 제조업에 수요에 비해 상대적으로 큰 폭으로 증가하고</a:t>
            </a:r>
            <a:r>
              <a:rPr lang="en-US" altLang="ko-KR" sz="1600" b="0" dirty="0"/>
              <a:t>, </a:t>
            </a:r>
            <a:r>
              <a:rPr lang="ko-KR" altLang="en-US" sz="1600" b="0" dirty="0"/>
              <a:t>이에 따라 제조업의 비중이 하락한다고 주장하였다</a:t>
            </a:r>
            <a:r>
              <a:rPr lang="en-US" altLang="ko-KR" sz="1600" b="0" dirty="0"/>
              <a:t>. </a:t>
            </a:r>
            <a:endParaRPr lang="ko-KR" altLang="en-US" sz="1600" b="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요인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99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둘째</a:t>
            </a:r>
            <a:r>
              <a:rPr lang="en-US" altLang="ko-KR" sz="2000" dirty="0"/>
              <a:t>, Clark</a:t>
            </a:r>
            <a:r>
              <a:rPr lang="ko-KR" altLang="en-US" sz="2000" dirty="0"/>
              <a:t>의 주장과는 달리 </a:t>
            </a:r>
            <a:r>
              <a:rPr lang="ko-KR" altLang="en-US" sz="2000" dirty="0" err="1"/>
              <a:t>탈산업화의</a:t>
            </a:r>
            <a:r>
              <a:rPr lang="ko-KR" altLang="en-US" sz="2000" dirty="0"/>
              <a:t> 원인이 제조업과 서비스업의 생산성 격차에서 온다는 주장이 있다</a:t>
            </a:r>
            <a:r>
              <a:rPr lang="en-US" altLang="ko-KR" sz="2000" dirty="0"/>
              <a:t>(</a:t>
            </a:r>
            <a:r>
              <a:rPr lang="en-US" altLang="ko-KR" sz="2000" dirty="0" err="1"/>
              <a:t>Rowthorn</a:t>
            </a:r>
            <a:r>
              <a:rPr lang="en-US" altLang="ko-KR" sz="2000" dirty="0"/>
              <a:t> and Wells, 1987; </a:t>
            </a:r>
            <a:r>
              <a:rPr lang="en-US" altLang="ko-KR" sz="2000" dirty="0" err="1"/>
              <a:t>Baumol</a:t>
            </a:r>
            <a:r>
              <a:rPr lang="en-US" altLang="ko-KR" sz="2000" dirty="0"/>
              <a:t> et al., 1985).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제조업의 생산성이 서비스산업의 생산성보다 빠르게 향상되어 제조업 제품의 가격이 서비스의 가격보다 느리게 상승함으로써 명목 기준으로 생산액 및 </a:t>
            </a:r>
            <a:r>
              <a:rPr lang="ko-KR" altLang="en-US" sz="2000" dirty="0" err="1"/>
              <a:t>부가가치액을</a:t>
            </a:r>
            <a:r>
              <a:rPr lang="ko-KR" altLang="en-US" sz="2000" dirty="0"/>
              <a:t> 평가할 경우 제조업의 비중이 저하된다는 것이다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주장은 제조업의 노동생산성이 서비스업의 노동생산성보다 상대적으로 빠르게 증가하지만 두 산업의 </a:t>
            </a:r>
            <a:r>
              <a:rPr lang="ko-KR" altLang="en-US" sz="2000" dirty="0" err="1"/>
              <a:t>총산출량은</a:t>
            </a:r>
            <a:r>
              <a:rPr lang="ko-KR" altLang="en-US" sz="2000" dirty="0"/>
              <a:t> 크게 변하지 않는다는 사실에 근거하고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다시 말해서 두 산업의 안정된 </a:t>
            </a:r>
            <a:r>
              <a:rPr lang="ko-KR" altLang="en-US" sz="2000" dirty="0" err="1"/>
              <a:t>총생산량</a:t>
            </a:r>
            <a:r>
              <a:rPr lang="ko-KR" altLang="en-US" sz="2000" dirty="0"/>
              <a:t> 비중에 대하여 생산성 증가율이 상대적으로 낮은 서비스업에서의 노동력 흡수율이 커지게 됨으로써 서비스업에서의 노동력 비중이 제조업보다 높아지게 되고 이는 결국 </a:t>
            </a:r>
            <a:r>
              <a:rPr lang="ko-KR" altLang="en-US" sz="2000" dirty="0" err="1"/>
              <a:t>탈산업화</a:t>
            </a:r>
            <a:r>
              <a:rPr lang="ko-KR" altLang="en-US" sz="2000" dirty="0"/>
              <a:t> 현상으로 나타나게 된다는 것이다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981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국제분업 등의 대외경쟁력 등의 요인을 </a:t>
            </a:r>
            <a:r>
              <a:rPr lang="ko-KR" altLang="en-US" sz="2000" dirty="0"/>
              <a:t>들 수 있다</a:t>
            </a:r>
            <a:r>
              <a:rPr lang="en-US" altLang="ko-KR" sz="2000" dirty="0"/>
              <a:t>(Lawrence, 1983; Lawrence and Slaughter, 1993). </a:t>
            </a:r>
            <a:r>
              <a:rPr lang="ko-KR" altLang="en-US" sz="2000" dirty="0" smtClean="0"/>
              <a:t>먼저 국제분업으로 </a:t>
            </a:r>
            <a:r>
              <a:rPr lang="ko-KR" altLang="en-US" sz="2000" dirty="0"/>
              <a:t>인하여 상품 및 산업구조의 고도화가 야기되면서 나타나는 것이 대표적인 경우이다</a:t>
            </a:r>
            <a:r>
              <a:rPr lang="en-US" altLang="ko-KR" sz="2000" dirty="0"/>
              <a:t>. 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경</a:t>
            </a:r>
            <a:r>
              <a:rPr lang="ko-KR" altLang="en-US" sz="2000" dirty="0" smtClean="0"/>
              <a:t>우에 따라 </a:t>
            </a:r>
            <a:r>
              <a:rPr lang="ko-KR" altLang="en-US" sz="2000" dirty="0"/>
              <a:t>제조업의 국제경쟁력이 추세적으로 약화되면서 특정 국가의 경제 내에서 제조업의 비중이 하락하는 경우도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수입품의 </a:t>
            </a:r>
            <a:r>
              <a:rPr lang="ko-KR" altLang="en-US" sz="2000" dirty="0"/>
              <a:t>시장침투나 </a:t>
            </a:r>
            <a:r>
              <a:rPr lang="ko-KR" altLang="en-US" sz="2000" dirty="0" smtClean="0"/>
              <a:t>생산기지의 </a:t>
            </a:r>
            <a:r>
              <a:rPr lang="ko-KR" altLang="en-US" sz="2000" dirty="0"/>
              <a:t>해외이전 등으로 제조업의 생산 비중이 저하되는 경우이다</a:t>
            </a:r>
            <a:r>
              <a:rPr lang="en-US" altLang="ko-KR" sz="2000" dirty="0"/>
              <a:t>. </a:t>
            </a:r>
            <a:r>
              <a:rPr lang="ko-KR" altLang="en-US" sz="2000" dirty="0"/>
              <a:t>이 경우 일국 경제 내에서의 생산활동이 경쟁력을 상실함을 의미함으로 외국인 직접투자의 유입도 기대하기가 곤란하게 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5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국가와 도시에 걸쳐 선택적으로 진행된다</a:t>
            </a:r>
            <a:r>
              <a:rPr lang="en-US" altLang="ko-KR" sz="2000" dirty="0"/>
              <a:t>. </a:t>
            </a:r>
            <a:r>
              <a:rPr lang="ko-KR" altLang="en-US" sz="2000" dirty="0"/>
              <a:t>국내기업환경의 악화로 국내투자를 기피하고 생산시설을 해외로 이전하는 경우는 국내 제조업의 공동화를 유발하는 것으로 생각할 수 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그리고 새로운 산업활동이 창출되지 않고 고부가가치 활동의 이전이 진행된다면 국내경제의 공동화를 가속화된다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지역적으로 </a:t>
            </a:r>
            <a:r>
              <a:rPr lang="ko-KR" altLang="en-US" sz="2000" dirty="0"/>
              <a:t>볼</a:t>
            </a:r>
            <a:r>
              <a:rPr lang="ko-KR" altLang="en-US" sz="2000" dirty="0" smtClean="0"/>
              <a:t> 때 </a:t>
            </a:r>
            <a:r>
              <a:rPr lang="ko-KR" altLang="en-US" sz="2000" dirty="0"/>
              <a:t>전통적인 공업이 주도적인 산업으로 자리잡고 있는 도시는 직접적인 영향을 받아 공업이 급격히 쇠퇴하게 되고 따라서 도시인구의 감소와 쇠퇴를 초래하게 된다</a:t>
            </a:r>
            <a:r>
              <a:rPr lang="en-US" altLang="ko-KR" sz="2000" dirty="0"/>
              <a:t>. </a:t>
            </a:r>
            <a:r>
              <a:rPr lang="ko-KR" altLang="en-US" sz="2000" dirty="0"/>
              <a:t>반면 지식기반 첨단산업과 서비스산업이 특화된 도시는 인구성장을 경험하게 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결과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4867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쇠퇴한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도심부에</a:t>
            </a:r>
            <a:r>
              <a:rPr lang="ko-KR" altLang="en-US" sz="2000" dirty="0" smtClean="0"/>
              <a:t>  환경개선이 이루어지면서 주택재고가 증가하고 생활편의시설이 늘어남으로써 중산층 이상의 젊은 연령계층의 인구가 유입되고 부동산가치의 상승과 함께 자본투자가 진행되는 현상을 의미한다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저소득계층이 거주할 수 있는 주택이 감소하고 임대료가 상승하여 저소득계층이 지역사회에서 밀려나는 부작용이 야기되는 경우가 많이 발생한다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2)  </a:t>
            </a:r>
            <a:r>
              <a:rPr lang="ko-KR" altLang="en-US" sz="2000" dirty="0" err="1" smtClean="0"/>
              <a:t>젠트리피케이션</a:t>
            </a:r>
            <a:r>
              <a:rPr lang="en-US" altLang="ko-KR" sz="2000" dirty="0" smtClean="0"/>
              <a:t>(gentrification)</a:t>
            </a:r>
            <a:endParaRPr lang="ko-KR" altLang="en-US" sz="2000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527175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의의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6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</a:t>
            </a:r>
            <a:r>
              <a:rPr lang="ko-KR" altLang="en-US" sz="2000" dirty="0"/>
              <a:t>인구</a:t>
            </a:r>
            <a:r>
              <a:rPr lang="en-US" altLang="ko-KR" sz="2000" dirty="0"/>
              <a:t>-</a:t>
            </a:r>
            <a:r>
              <a:rPr lang="ko-KR" altLang="en-US" sz="2000" dirty="0"/>
              <a:t>생태이론</a:t>
            </a:r>
            <a:r>
              <a:rPr lang="en-US" altLang="ko-KR" sz="2000" dirty="0"/>
              <a:t>(Demographic-Ecological Theory)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인구통계</a:t>
            </a:r>
            <a:r>
              <a:rPr lang="en-US" altLang="ko-KR" sz="2000" dirty="0"/>
              <a:t>(demographics)</a:t>
            </a:r>
            <a:r>
              <a:rPr lang="ko-KR" altLang="en-US" sz="2000" dirty="0"/>
              <a:t>의 요소라고 할 수 있는 인구</a:t>
            </a:r>
            <a:r>
              <a:rPr lang="en-US" altLang="ko-KR" sz="2000" dirty="0"/>
              <a:t>(population), </a:t>
            </a:r>
            <a:r>
              <a:rPr lang="ko-KR" altLang="en-US" sz="2000" dirty="0"/>
              <a:t>사회조직</a:t>
            </a:r>
            <a:r>
              <a:rPr lang="en-US" altLang="ko-KR" sz="2000" dirty="0"/>
              <a:t>(social organization), </a:t>
            </a:r>
            <a:r>
              <a:rPr lang="ko-KR" altLang="en-US" sz="2000" dirty="0"/>
              <a:t>환경</a:t>
            </a:r>
            <a:r>
              <a:rPr lang="en-US" altLang="ko-KR" sz="2000" dirty="0"/>
              <a:t>(environment), </a:t>
            </a:r>
            <a:r>
              <a:rPr lang="ko-KR" altLang="en-US" sz="2000" dirty="0"/>
              <a:t>기술</a:t>
            </a:r>
            <a:r>
              <a:rPr lang="en-US" altLang="ko-KR" sz="2000" dirty="0"/>
              <a:t>(technology)</a:t>
            </a:r>
            <a:r>
              <a:rPr lang="ko-KR" altLang="en-US" sz="2000" dirty="0"/>
              <a:t>의 분석을 통하여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현상을 설명하는 이론을 의미한다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ko-KR" altLang="en-US" sz="2000" dirty="0" err="1"/>
              <a:t>베이붐</a:t>
            </a:r>
            <a:r>
              <a:rPr lang="ko-KR" altLang="en-US" sz="2000" dirty="0"/>
              <a:t> 세대인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</a:t>
            </a:r>
            <a:r>
              <a:rPr lang="en-US" altLang="ko-KR" sz="2000" dirty="0"/>
              <a:t>25</a:t>
            </a:r>
            <a:r>
              <a:rPr lang="ko-KR" altLang="en-US" sz="2000" dirty="0"/>
              <a:t>세</a:t>
            </a:r>
            <a:r>
              <a:rPr lang="en-US" altLang="ko-KR" sz="2000" dirty="0"/>
              <a:t>~35</a:t>
            </a:r>
            <a:r>
              <a:rPr lang="ko-KR" altLang="en-US" sz="2000" dirty="0"/>
              <a:t>세 인구의 숫자가 급격히 증가한 것이 원인이라 주장하고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세대의 인구증가 때문에 주택에 대한 수요도 증가하였는데 공급이 증가된 수요를 충족시켜주지 못하였기 때문에 수요를 충족하기 위하여 기존주택지가 재활용되었다</a:t>
            </a:r>
            <a:r>
              <a:rPr lang="en-US" altLang="ko-KR" sz="2000" dirty="0"/>
              <a:t>(recycled)</a:t>
            </a:r>
            <a:r>
              <a:rPr lang="ko-KR" altLang="en-US" sz="2000" dirty="0"/>
              <a:t>는 주장이다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268760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957263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사회</a:t>
            </a:r>
            <a:r>
              <a:rPr lang="en-US" altLang="ko-KR" sz="2400" b="1" kern="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지리학적 이론</a:t>
            </a:r>
          </a:p>
        </p:txBody>
      </p:sp>
      <p:sp>
        <p:nvSpPr>
          <p:cNvPr id="10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8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31640" y="1484780"/>
          <a:ext cx="6336705" cy="3672410"/>
        </p:xfrm>
        <a:graphic>
          <a:graphicData uri="http://schemas.openxmlformats.org/drawingml/2006/table">
            <a:tbl>
              <a:tblPr/>
              <a:tblGrid>
                <a:gridCol w="1267341"/>
                <a:gridCol w="1267341"/>
                <a:gridCol w="1267341"/>
                <a:gridCol w="1267341"/>
                <a:gridCol w="1267341"/>
              </a:tblGrid>
              <a:tr h="367241"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                                 지표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단계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인구변화의 특징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2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중심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교외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도시전체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도시화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절대집중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상대집중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교외화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반도시화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재도시화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상대분산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절대분산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75341" y="5348064"/>
            <a:ext cx="453681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+, ++, +++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인구증가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-, -- ,---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인구감소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자료 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: Berg and </a:t>
            </a:r>
            <a:r>
              <a:rPr kumimoji="1" lang="en-US" altLang="ko-K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Klaassen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(1987), p.28. “The Contagiousness of Urban Decline,"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Berg, Leo van den, et al.(eds.), Spatial Cycle(Hants : Gower),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84-99.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정환용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(2006), </a:t>
            </a:r>
            <a:r>
              <a:rPr kumimoji="1" lang="ko-KR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도시계획학원론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제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3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판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), 153.</a:t>
            </a:r>
            <a:endParaRPr kumimoji="1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72230" y="980728"/>
            <a:ext cx="24449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동태적 도시성장모형</a:t>
            </a: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96047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베이붐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세대의 주택 수요는 그 전 세대와 비교할 때 인구학적으로 매우 다른 특성이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조금 더 나이가 들어 결혼하고 더 적은 자녀를 가졌으며 여성들은 기혼이든 미혼이든 그 </a:t>
            </a:r>
            <a:r>
              <a:rPr lang="ko-KR" altLang="en-US" sz="2000" dirty="0" smtClean="0"/>
              <a:t>전 세대보다 </a:t>
            </a:r>
            <a:r>
              <a:rPr lang="ko-KR" altLang="en-US" sz="2000" dirty="0"/>
              <a:t>노동시장에 더 많이 참여하여 맞벌이 하는 경향이 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이러한 가구들은 자녀들이 적은 반면 더 젊고 부유하게 </a:t>
            </a:r>
            <a:r>
              <a:rPr lang="ko-KR" altLang="en-US" sz="2000" dirty="0" smtClean="0"/>
              <a:t>되었다</a:t>
            </a:r>
            <a:r>
              <a:rPr lang="en-US" altLang="ko-KR" sz="2000" dirty="0" smtClean="0"/>
              <a:t>(DINK). </a:t>
            </a:r>
            <a:r>
              <a:rPr lang="ko-KR" altLang="en-US" sz="2000" dirty="0"/>
              <a:t>그들은 육아의무가 없기 때문에 학교나 놀이터에 대한 걱정을 할 필요가 없게 되었다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그들은 직장이 가까운 내부도시</a:t>
            </a:r>
            <a:r>
              <a:rPr lang="en-US" altLang="ko-KR" sz="2000" dirty="0"/>
              <a:t>(inner city)</a:t>
            </a:r>
            <a:r>
              <a:rPr lang="ko-KR" altLang="en-US" sz="2000" dirty="0"/>
              <a:t>에 거주하게 된다</a:t>
            </a:r>
            <a:r>
              <a:rPr lang="en-US" altLang="ko-KR" sz="2000" dirty="0"/>
              <a:t>. </a:t>
            </a: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도심의 </a:t>
            </a:r>
            <a:r>
              <a:rPr lang="ko-KR" altLang="en-US" sz="2000" dirty="0" err="1" smtClean="0"/>
              <a:t>어메니티</a:t>
            </a:r>
            <a:r>
              <a:rPr lang="en-US" altLang="ko-KR" sz="2000" dirty="0" smtClean="0"/>
              <a:t>(amenity) </a:t>
            </a:r>
            <a:r>
              <a:rPr lang="ko-KR" altLang="en-US" sz="2000" dirty="0" smtClean="0"/>
              <a:t>는 이들을 도심으로 유인하는 요인으로 작용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박물관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공연장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레스토랑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프로 스포츠 구장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744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② 행동주의이론</a:t>
            </a:r>
            <a:r>
              <a:rPr lang="en-US" altLang="ko-KR" sz="2000" dirty="0"/>
              <a:t>(Behavioral Theory) </a:t>
            </a:r>
            <a:r>
              <a:rPr lang="ko-KR" altLang="en-US" sz="2000" dirty="0"/>
              <a:t>또는 </a:t>
            </a:r>
            <a:r>
              <a:rPr lang="en-US" altLang="ko-KR" sz="2000" dirty="0"/>
              <a:t>Sociocultural Theory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인구학적 </a:t>
            </a:r>
            <a:r>
              <a:rPr lang="ko-KR" altLang="en-US" sz="2000" dirty="0"/>
              <a:t>요소</a:t>
            </a:r>
            <a:r>
              <a:rPr lang="en-US" altLang="ko-KR" sz="2000" dirty="0"/>
              <a:t>(demographics) </a:t>
            </a:r>
            <a:r>
              <a:rPr lang="ko-KR" altLang="en-US" sz="2000" dirty="0"/>
              <a:t>또는 구조적 분석단위</a:t>
            </a:r>
            <a:r>
              <a:rPr lang="en-US" altLang="ko-KR" sz="2000" dirty="0"/>
              <a:t>(structural units of analysis: i.e., characteristics of populations) </a:t>
            </a:r>
            <a:r>
              <a:rPr lang="ko-KR" altLang="en-US" sz="2000" dirty="0"/>
              <a:t>보다는 개인의 가치</a:t>
            </a:r>
            <a:r>
              <a:rPr lang="en-US" altLang="ko-KR" sz="2000" dirty="0"/>
              <a:t>(values), </a:t>
            </a:r>
            <a:r>
              <a:rPr lang="ko-KR" altLang="en-US" sz="2000" dirty="0"/>
              <a:t>감정</a:t>
            </a:r>
            <a:r>
              <a:rPr lang="en-US" altLang="ko-KR" sz="2000" dirty="0"/>
              <a:t>(sentiments), </a:t>
            </a:r>
            <a:r>
              <a:rPr lang="ko-KR" altLang="en-US" sz="2000" dirty="0"/>
              <a:t>태도</a:t>
            </a:r>
            <a:r>
              <a:rPr lang="en-US" altLang="ko-KR" sz="2000" dirty="0"/>
              <a:t>(attitudes), </a:t>
            </a:r>
            <a:r>
              <a:rPr lang="ko-KR" altLang="en-US" sz="2000" dirty="0"/>
              <a:t>생각</a:t>
            </a:r>
            <a:r>
              <a:rPr lang="en-US" altLang="ko-KR" sz="2000" dirty="0"/>
              <a:t>(ideas), </a:t>
            </a:r>
            <a:r>
              <a:rPr lang="ko-KR" altLang="en-US" sz="2000" dirty="0"/>
              <a:t>신념</a:t>
            </a:r>
            <a:r>
              <a:rPr lang="en-US" altLang="ko-KR" sz="2000" dirty="0"/>
              <a:t>(beliefs), </a:t>
            </a:r>
            <a:r>
              <a:rPr lang="ko-KR" altLang="en-US" sz="2000" dirty="0"/>
              <a:t>선택</a:t>
            </a:r>
            <a:r>
              <a:rPr lang="en-US" altLang="ko-KR" sz="2000" dirty="0"/>
              <a:t>(choices) </a:t>
            </a:r>
            <a:r>
              <a:rPr lang="ko-KR" altLang="en-US" sz="2000" dirty="0"/>
              <a:t>등이 인간행동을 예측하는데 이용되어야 한다는 주장을 의미한다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이 이론은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중산층</a:t>
            </a:r>
            <a:r>
              <a:rPr lang="en-US" altLang="ko-KR" sz="2000" dirty="0"/>
              <a:t>(middle class)</a:t>
            </a:r>
            <a:r>
              <a:rPr lang="ko-KR" altLang="en-US" sz="2000" dirty="0"/>
              <a:t>과 </a:t>
            </a:r>
            <a:r>
              <a:rPr lang="ko-KR" altLang="en-US" sz="2000" dirty="0" err="1"/>
              <a:t>중상위계층</a:t>
            </a:r>
            <a:r>
              <a:rPr lang="en-US" altLang="ko-KR" sz="2000" dirty="0"/>
              <a:t>(upper-middle class)</a:t>
            </a:r>
            <a:r>
              <a:rPr lang="ko-KR" altLang="en-US" sz="2000" dirty="0"/>
              <a:t>의 변화하는 태도</a:t>
            </a:r>
            <a:r>
              <a:rPr lang="en-US" altLang="ko-KR" sz="2000" dirty="0"/>
              <a:t>, </a:t>
            </a:r>
            <a:r>
              <a:rPr lang="ko-KR" altLang="en-US" sz="2000" dirty="0"/>
              <a:t>라이프스타일</a:t>
            </a:r>
            <a:r>
              <a:rPr lang="en-US" altLang="ko-KR" sz="2000" dirty="0"/>
              <a:t>, </a:t>
            </a:r>
            <a:r>
              <a:rPr lang="ko-KR" altLang="en-US" sz="2000" dirty="0"/>
              <a:t>가치를 강조하고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그들은 그 전보다 더 도시친화적인</a:t>
            </a:r>
            <a:r>
              <a:rPr lang="en-US" altLang="ko-KR" sz="2000" dirty="0"/>
              <a:t>(pro-urban) </a:t>
            </a:r>
            <a:r>
              <a:rPr lang="ko-KR" altLang="en-US" sz="2000" dirty="0"/>
              <a:t>경향을 보여 더 이상 농촌이나 교외지역 조차도 거주하기 싫어하여 점점 더 도시로 이동하는 경향을 보이고 있다는 </a:t>
            </a:r>
            <a:r>
              <a:rPr lang="ko-KR" altLang="en-US" sz="2000" dirty="0" smtClean="0"/>
              <a:t>것이다</a:t>
            </a: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023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2000" dirty="0" smtClean="0"/>
              <a:t>London </a:t>
            </a:r>
            <a:r>
              <a:rPr lang="en-US" altLang="ko-KR" sz="2000" dirty="0"/>
              <a:t>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(1984)</a:t>
            </a:r>
            <a:r>
              <a:rPr lang="ko-KR" altLang="en-US" sz="2000" dirty="0"/>
              <a:t>은 이와 같이 도시내부로 침입하는 사람들을 도시개척자</a:t>
            </a:r>
            <a:r>
              <a:rPr lang="en-US" altLang="ko-KR" sz="2000" dirty="0"/>
              <a:t>(urban pioneers)</a:t>
            </a:r>
            <a:r>
              <a:rPr lang="ko-KR" altLang="en-US" sz="2000" dirty="0"/>
              <a:t>라고 불렀다</a:t>
            </a:r>
            <a:r>
              <a:rPr lang="en-US" altLang="ko-KR" sz="2000" dirty="0"/>
              <a:t>. </a:t>
            </a:r>
            <a:r>
              <a:rPr lang="ko-KR" altLang="en-US" sz="2000" dirty="0"/>
              <a:t>이 도시개척자들은 도심</a:t>
            </a:r>
            <a:r>
              <a:rPr lang="en-US" altLang="ko-KR" sz="2000" dirty="0"/>
              <a:t>(inner-city)</a:t>
            </a:r>
            <a:r>
              <a:rPr lang="ko-KR" altLang="en-US" sz="2000" dirty="0"/>
              <a:t>이 생활하기에 적절하고 생존이 가능한 </a:t>
            </a:r>
            <a:r>
              <a:rPr lang="en-US" altLang="ko-KR" sz="2000" dirty="0"/>
              <a:t>(viable) </a:t>
            </a:r>
            <a:r>
              <a:rPr lang="ko-KR" altLang="en-US" sz="2000" dirty="0"/>
              <a:t>장소라고 생각하여 도심부의 멋</a:t>
            </a:r>
            <a:r>
              <a:rPr lang="en-US" altLang="ko-KR" sz="2000" dirty="0"/>
              <a:t>(inner city chic)</a:t>
            </a:r>
            <a:r>
              <a:rPr lang="ko-KR" altLang="en-US" sz="2000" dirty="0"/>
              <a:t>이라고 생각하게 되었다 </a:t>
            </a:r>
            <a:r>
              <a:rPr lang="en-US" altLang="ko-KR" sz="2000" dirty="0"/>
              <a:t>(London 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, 1984).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한편 </a:t>
            </a:r>
            <a:r>
              <a:rPr lang="ko-KR" altLang="en-US" sz="2000" dirty="0"/>
              <a:t>일부 학자들은 변화된 가치가 아니라 복고적인 미국적인 가치가 그것을 회복하기 위하여 갱생된 지역에 </a:t>
            </a:r>
            <a:r>
              <a:rPr lang="ko-KR" altLang="en-US" sz="2000" dirty="0" err="1"/>
              <a:t>거주하기을</a:t>
            </a:r>
            <a:r>
              <a:rPr lang="ko-KR" altLang="en-US" sz="2000" dirty="0"/>
              <a:t> 원한다는 주장을 하기도 한다</a:t>
            </a:r>
            <a:r>
              <a:rPr lang="en-US" altLang="ko-KR" sz="2000" dirty="0"/>
              <a:t>. </a:t>
            </a:r>
            <a:r>
              <a:rPr lang="ko-KR" altLang="en-US" sz="2000" dirty="0"/>
              <a:t>왜냐하면 회복은 오래된 가치를 실현할 수 있는 새로운 방법이기 때문이라는 것이다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9024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824" y="1340768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③ 정치</a:t>
            </a:r>
            <a:r>
              <a:rPr lang="en-US" altLang="ko-KR" sz="2000" dirty="0"/>
              <a:t>-</a:t>
            </a:r>
            <a:r>
              <a:rPr lang="ko-KR" altLang="en-US" sz="2000" dirty="0"/>
              <a:t>경제이론</a:t>
            </a:r>
            <a:r>
              <a:rPr lang="en-US" altLang="ko-KR" sz="2000" dirty="0"/>
              <a:t>(Political-Economical Theory)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세 </a:t>
            </a:r>
            <a:r>
              <a:rPr lang="ko-KR" altLang="en-US" sz="2000" dirty="0"/>
              <a:t>번째의 설명은 정치경제학적 접근인데 이 이론도 크게 두 가지 접근으로 구분된다</a:t>
            </a:r>
            <a:r>
              <a:rPr lang="en-US" altLang="ko-KR" sz="2000" dirty="0"/>
              <a:t>: traditional and Marxist.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전통적인 </a:t>
            </a:r>
            <a:r>
              <a:rPr lang="ko-KR" altLang="en-US" sz="2000" dirty="0"/>
              <a:t>정치경제이론</a:t>
            </a:r>
            <a:r>
              <a:rPr lang="en-US" altLang="ko-KR" sz="2000" dirty="0"/>
              <a:t>(The traditional approach)</a:t>
            </a:r>
            <a:r>
              <a:rPr lang="ko-KR" altLang="en-US" sz="2000" dirty="0"/>
              <a:t>는 경제 및 정치적 요인이 도심부의 침입을 초래하였다고 주장한다</a:t>
            </a:r>
            <a:r>
              <a:rPr lang="en-US" altLang="ko-KR" sz="2000" dirty="0"/>
              <a:t>. 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1950</a:t>
            </a:r>
            <a:r>
              <a:rPr lang="ko-KR" altLang="en-US" sz="2000" dirty="0"/>
              <a:t>년 및 </a:t>
            </a:r>
            <a:r>
              <a:rPr lang="en-US" altLang="ko-KR" sz="2000" dirty="0"/>
              <a:t>60</a:t>
            </a:r>
            <a:r>
              <a:rPr lang="ko-KR" altLang="en-US" sz="2000" dirty="0"/>
              <a:t>년대는 새로운 시민권 입법</a:t>
            </a:r>
            <a:r>
              <a:rPr lang="en-US" altLang="ko-KR" sz="2000" dirty="0"/>
              <a:t>, </a:t>
            </a:r>
            <a:r>
              <a:rPr lang="ko-KR" altLang="en-US" sz="2000" dirty="0"/>
              <a:t>주택 및 고용에서의 차별금지법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인종차별금지법 제정 등으로 정치</a:t>
            </a:r>
            <a:r>
              <a:rPr lang="en-US" altLang="ko-KR" sz="2000" dirty="0"/>
              <a:t>, </a:t>
            </a:r>
            <a:r>
              <a:rPr lang="ko-KR" altLang="en-US" sz="2000" dirty="0"/>
              <a:t>법적인 환경이 급변하게 되었는데 이들이 근린의 </a:t>
            </a:r>
            <a:r>
              <a:rPr lang="ko-KR" altLang="en-US" sz="2000" dirty="0" err="1"/>
              <a:t>젠트리피케이션에</a:t>
            </a:r>
            <a:r>
              <a:rPr lang="ko-KR" altLang="en-US" sz="2000" dirty="0"/>
              <a:t> 기대하지 않았던 영향을 미치게 되었다는 것이다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흑인들에 </a:t>
            </a:r>
            <a:r>
              <a:rPr lang="ko-KR" altLang="en-US" sz="2000" dirty="0"/>
              <a:t>대한 편견의 감소는 더 많은 흑인들로 하여금 교외로 이주하게 하는 계기가 되었고 백인들도 도심으로 이주하는 것을 꺼려하지 않게 되었다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교외 </a:t>
            </a:r>
            <a:r>
              <a:rPr lang="ko-KR" altLang="en-US" sz="2000" dirty="0" smtClean="0"/>
              <a:t>가용토지의 </a:t>
            </a:r>
            <a:r>
              <a:rPr lang="ko-KR" altLang="en-US" sz="2000" dirty="0"/>
              <a:t>감소와 교외 주택비 증가는 도심으로의 침입을 촉발하게 되었다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3283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556792"/>
            <a:ext cx="8229600" cy="4176464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마르크스 </a:t>
            </a:r>
            <a:r>
              <a:rPr lang="ko-KR" altLang="en-US" sz="2000" dirty="0"/>
              <a:t>접근법</a:t>
            </a:r>
            <a:r>
              <a:rPr lang="en-US" altLang="ko-KR" sz="2000" dirty="0"/>
              <a:t>(The Marxist approach)</a:t>
            </a:r>
            <a:r>
              <a:rPr lang="ko-KR" altLang="en-US" sz="2000" dirty="0"/>
              <a:t>은 이러한 정치경제적인 영향이 </a:t>
            </a:r>
            <a:r>
              <a:rPr lang="ko-KR" altLang="en-US" sz="2000" dirty="0" smtClean="0"/>
              <a:t>의도적인 </a:t>
            </a:r>
            <a:r>
              <a:rPr lang="ko-KR" altLang="en-US" sz="2000" dirty="0"/>
              <a:t>것이라 주장한다</a:t>
            </a:r>
            <a:r>
              <a:rPr lang="en-US" altLang="ko-KR" sz="2000" dirty="0"/>
              <a:t>. </a:t>
            </a:r>
            <a:r>
              <a:rPr lang="ko-KR" altLang="en-US" sz="2000" dirty="0"/>
              <a:t>이 이론은 강력한 이익집단이 </a:t>
            </a:r>
            <a:r>
              <a:rPr lang="ko-KR" altLang="en-US" sz="2000" dirty="0" smtClean="0"/>
              <a:t>도심의 </a:t>
            </a:r>
            <a:r>
              <a:rPr lang="ko-KR" altLang="en-US" sz="2000" dirty="0"/>
              <a:t>가치를 제고하여 개발이익이 극대화될 때까지 도심을 그대로 방치하였다는 것이다</a:t>
            </a:r>
            <a:r>
              <a:rPr lang="en-US" altLang="ko-KR" sz="2000" dirty="0"/>
              <a:t>. </a:t>
            </a:r>
            <a:r>
              <a:rPr lang="ko-KR" altLang="en-US" sz="2000" dirty="0"/>
              <a:t>일단 도심이 수입원천이 되면 힘없는 주민들은 힘있는 계층으로 대체되게 된다는 </a:t>
            </a:r>
            <a:r>
              <a:rPr lang="ko-KR" altLang="en-US" sz="2000" dirty="0" smtClean="0"/>
              <a:t>것이다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이들은 쇠퇴지역의 싼 주택과 토지를 매입하여 부동산 개발을 </a:t>
            </a:r>
            <a:r>
              <a:rPr lang="ko-KR" altLang="en-US" sz="2000" dirty="0" smtClean="0"/>
              <a:t>추진하고 이를 통하여 막대한 이익을 얻게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그리고 시 정부도 이 개발과정을 통하여 세원을 확대하고 세수를 증가 시킬 수 있었기 때문에 이를 장려하는 정책을 추진하였다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→ 성장동맹 </a:t>
            </a:r>
            <a:r>
              <a:rPr lang="en-US" altLang="ko-KR" sz="2000" dirty="0" smtClean="0"/>
              <a:t>(growth coalition)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en-US" altLang="ko-KR" sz="2000" dirty="0" smtClean="0"/>
              <a:t> 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53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④ </a:t>
            </a:r>
            <a:r>
              <a:rPr lang="ko-KR" altLang="en-US" sz="2000" dirty="0" smtClean="0"/>
              <a:t>사회운동이론</a:t>
            </a:r>
            <a:r>
              <a:rPr lang="en-US" altLang="ko-KR" sz="2000" dirty="0" smtClean="0"/>
              <a:t>(Social Movements Theory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접근법은 리더</a:t>
            </a:r>
            <a:r>
              <a:rPr lang="en-US" altLang="ko-KR" sz="2000" dirty="0"/>
              <a:t>-</a:t>
            </a:r>
            <a:r>
              <a:rPr lang="ko-KR" altLang="en-US" sz="2000" dirty="0"/>
              <a:t>추종자의 틀 속에서 사회운동분석에 관심을 갖는다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옹호론자들은 지도자들에 의하여 지지를 받는다</a:t>
            </a:r>
            <a:r>
              <a:rPr lang="en-US" altLang="ko-KR" sz="2000" dirty="0"/>
              <a:t>. </a:t>
            </a:r>
            <a:r>
              <a:rPr lang="ko-KR" altLang="en-US" sz="2000" dirty="0"/>
              <a:t>이 분야의 지도자들은 성공적인 도시개척자</a:t>
            </a:r>
            <a:r>
              <a:rPr lang="en-US" altLang="ko-KR" sz="2000" dirty="0"/>
              <a:t>, </a:t>
            </a:r>
            <a:r>
              <a:rPr lang="ko-KR" altLang="en-US" sz="2000" dirty="0"/>
              <a:t>정치경제 엘리트</a:t>
            </a:r>
            <a:r>
              <a:rPr lang="en-US" altLang="ko-KR" sz="2000" dirty="0"/>
              <a:t>, </a:t>
            </a:r>
            <a:r>
              <a:rPr lang="ko-KR" altLang="en-US" sz="2000" dirty="0"/>
              <a:t>부동산 개발업자</a:t>
            </a:r>
            <a:r>
              <a:rPr lang="en-US" altLang="ko-KR" sz="2000" dirty="0"/>
              <a:t>, </a:t>
            </a:r>
            <a:r>
              <a:rPr lang="ko-KR" altLang="en-US" sz="2000" dirty="0"/>
              <a:t>금융기관</a:t>
            </a:r>
            <a:r>
              <a:rPr lang="en-US" altLang="ko-KR" sz="2000" dirty="0"/>
              <a:t>, </a:t>
            </a:r>
            <a:r>
              <a:rPr lang="ko-KR" altLang="en-US" sz="2000" dirty="0"/>
              <a:t>일부 연방정부 등이 포함된다</a:t>
            </a:r>
            <a:r>
              <a:rPr lang="en-US" altLang="ko-KR" sz="2000" dirty="0"/>
              <a:t>. </a:t>
            </a:r>
            <a:r>
              <a:rPr lang="ko-KR" altLang="en-US" sz="2000" dirty="0"/>
              <a:t>반대편이 있는 사람들은 </a:t>
            </a:r>
            <a:r>
              <a:rPr lang="ko-KR" altLang="en-US" sz="2000" dirty="0" err="1"/>
              <a:t>노후된</a:t>
            </a:r>
            <a:r>
              <a:rPr lang="ko-KR" altLang="en-US" sz="2000" dirty="0"/>
              <a:t> 지역에 거주하는 주민들로서 그들은 엘리트의 침입에 대항하여 그들의 주거지를 보호하기 위하여 필요한 힘을 얻기 위하여 노력한다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반대운동은 대체로 성공하기 어려운 경우가 많다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20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660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생산중심이론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인문지리학자인 </a:t>
            </a:r>
            <a:r>
              <a:rPr lang="en-US" altLang="ko-KR" sz="2000" dirty="0"/>
              <a:t>Neil Smith</a:t>
            </a:r>
            <a:r>
              <a:rPr lang="ko-KR" altLang="en-US" sz="2000" dirty="0"/>
              <a:t>가 주장한 생산중심이론은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자본투자와 도시공간의 생산에 관계로부터 야기되는 경제적 과정으로 설명한다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그는 현시대 </a:t>
            </a:r>
            <a:r>
              <a:rPr lang="ko-KR" altLang="en-US" sz="2000" dirty="0"/>
              <a:t>자본주의 </a:t>
            </a:r>
            <a:r>
              <a:rPr lang="ko-KR" altLang="en-US" sz="2000" dirty="0" smtClean="0"/>
              <a:t>경제체제의 구조변화가 사회적</a:t>
            </a:r>
            <a:r>
              <a:rPr lang="en-US" altLang="ko-KR" sz="2000" dirty="0"/>
              <a:t>, </a:t>
            </a:r>
            <a:r>
              <a:rPr lang="ko-KR" altLang="en-US" sz="2000" dirty="0"/>
              <a:t>경제적</a:t>
            </a:r>
            <a:r>
              <a:rPr lang="en-US" altLang="ko-KR" sz="2000" dirty="0"/>
              <a:t>, </a:t>
            </a:r>
            <a:r>
              <a:rPr lang="ko-KR" altLang="en-US" sz="2000" dirty="0"/>
              <a:t>공간적인 재편의 가시적인 </a:t>
            </a:r>
            <a:r>
              <a:rPr lang="ko-KR" altLang="en-US" sz="2000" dirty="0" smtClean="0"/>
              <a:t>원인이라고  주장하였다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 smtClean="0"/>
              <a:t> </a:t>
            </a:r>
            <a:r>
              <a:rPr lang="en-US" altLang="ko-KR" sz="2000" dirty="0"/>
              <a:t>Smith</a:t>
            </a:r>
            <a:r>
              <a:rPr lang="ko-KR" altLang="en-US" sz="2000" dirty="0"/>
              <a:t>는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다섯 가지의 </a:t>
            </a:r>
            <a:r>
              <a:rPr lang="ko-KR" altLang="en-US" sz="2000" dirty="0" smtClean="0"/>
              <a:t>과정에 의하여 발생된다고 주장하였다 </a:t>
            </a:r>
            <a:r>
              <a:rPr lang="en-US" altLang="ko-KR" sz="2000" dirty="0"/>
              <a:t>: </a:t>
            </a:r>
            <a:r>
              <a:rPr lang="ko-KR" altLang="en-US" sz="2000" dirty="0"/>
              <a:t>교외화와 </a:t>
            </a:r>
            <a:r>
              <a:rPr lang="ko-KR" altLang="en-US" sz="2000" dirty="0" err="1"/>
              <a:t>렌트</a:t>
            </a:r>
            <a:r>
              <a:rPr lang="ko-KR" altLang="en-US" sz="2000" dirty="0"/>
              <a:t> 갭</a:t>
            </a:r>
            <a:r>
              <a:rPr lang="en-US" altLang="ko-KR" sz="2000" dirty="0"/>
              <a:t>(rent gap), </a:t>
            </a:r>
            <a:r>
              <a:rPr lang="ko-KR" altLang="en-US" sz="2000" dirty="0" err="1"/>
              <a:t>탈산업화</a:t>
            </a:r>
            <a:r>
              <a:rPr lang="en-US" altLang="ko-KR" sz="2000" dirty="0"/>
              <a:t>, </a:t>
            </a:r>
            <a:r>
              <a:rPr lang="ko-KR" altLang="en-US" sz="2000" dirty="0"/>
              <a:t>자본의 공간적 집중과 분산</a:t>
            </a:r>
            <a:r>
              <a:rPr lang="en-US" altLang="ko-KR" sz="2000" dirty="0"/>
              <a:t>, </a:t>
            </a:r>
            <a:r>
              <a:rPr lang="ko-KR" altLang="en-US" sz="2000" dirty="0"/>
              <a:t>이윤의 </a:t>
            </a:r>
            <a:r>
              <a:rPr lang="ko-KR" altLang="en-US" sz="2000"/>
              <a:t>감소와 </a:t>
            </a:r>
            <a:r>
              <a:rPr lang="ko-KR" altLang="en-US" sz="2000" dirty="0" err="1"/>
              <a:t>자</a:t>
            </a:r>
            <a:r>
              <a:rPr lang="ko-KR" altLang="en-US" sz="2000" smtClean="0"/>
              <a:t>본의 </a:t>
            </a:r>
            <a:r>
              <a:rPr lang="ko-KR" altLang="en-US" sz="2000" dirty="0"/>
              <a:t>주기적 이동</a:t>
            </a:r>
            <a:r>
              <a:rPr lang="en-US" altLang="ko-KR" sz="2000" dirty="0"/>
              <a:t>, </a:t>
            </a:r>
            <a:r>
              <a:rPr lang="ko-KR" altLang="en-US" sz="2000" dirty="0"/>
              <a:t>인구통계 및 소비패턴의 변화 등으로 본다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ko-KR" altLang="en-US" sz="24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경제학적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6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Suburbanization and rent </a:t>
            </a: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gap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err="1" smtClean="0"/>
              <a:t>교외화는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도시의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외곽팽창을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의미한다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팽창은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때때로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교외의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저렴한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개발이윤을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추구한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결과이다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가격하락을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초래하고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다시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건물의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유지관리를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소홀히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수리를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포기하는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결과를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야기하게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된다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따라서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쇠퇴지역은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원래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가지고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입지적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비하여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지나치게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낮은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토지가격을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보이게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된다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잠재적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현실적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차이인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지대차이</a:t>
            </a:r>
            <a:r>
              <a:rPr lang="en-US" altLang="ko-KR" sz="2000" dirty="0"/>
              <a:t>(rent gap)가 </a:t>
            </a:r>
            <a:r>
              <a:rPr lang="en-US" altLang="ko-KR" sz="2000" dirty="0" err="1"/>
              <a:t>커지면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재개발을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극대화할</a:t>
            </a:r>
            <a:r>
              <a:rPr lang="en-US" altLang="ko-KR" sz="2000" dirty="0"/>
              <a:t> 수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가능성이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커지게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결국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젠트리피케이션을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야기하게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된다는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것이다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err="1" smtClean="0">
                <a:solidFill>
                  <a:schemeClr val="tx1">
                    <a:lumMod val="50000"/>
                  </a:schemeClr>
                </a:solidFill>
              </a:rPr>
              <a:t>Deindustrilization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탈산업화가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도심의 지가를 하락시키고 이것이 지대차이</a:t>
            </a:r>
            <a:r>
              <a:rPr lang="en-US" altLang="ko-KR" sz="2000" dirty="0"/>
              <a:t>(rent gap)</a:t>
            </a:r>
            <a:r>
              <a:rPr lang="ko-KR" altLang="en-US" sz="2000" dirty="0"/>
              <a:t>를 확대시키면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발생할 가능성이 커진다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446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Spatial </a:t>
            </a: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centralization and decentralization of capital</a:t>
            </a:r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자본의 공간적 분화를 촉진시킨다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많은 자본은 교외로 이동하지만 일부 자본은 도심에 입지하는데 대표적인 사례는 기업의 본사와 의사결정 주체이다</a:t>
            </a:r>
            <a:r>
              <a:rPr lang="en-US" altLang="ko-KR" sz="2000" dirty="0"/>
              <a:t>, </a:t>
            </a:r>
            <a:r>
              <a:rPr lang="ko-KR" altLang="en-US" sz="2000" dirty="0"/>
              <a:t>이들은 빠른 정보의 획득과 의사결정이 요구되기 때문에 도심에 입지하는 경향이 있다</a:t>
            </a:r>
            <a:r>
              <a:rPr lang="en-US" altLang="ko-KR" sz="2000" dirty="0"/>
              <a:t>. </a:t>
            </a:r>
            <a:r>
              <a:rPr lang="ko-KR" altLang="en-US" sz="2000" dirty="0"/>
              <a:t>특히 이와 같은 기관들은 공간적으로 집중하는 경향이 있다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자본은 집중과 분산이 공존하게 되는데 도심에 있는 기관들의 직원들은 자연적으로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야기하는 요인이 된다는 것이다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1041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6288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②</a:t>
            </a:r>
            <a:r>
              <a:rPr lang="ko-KR" altLang="en-US" sz="2000" dirty="0" smtClean="0"/>
              <a:t> 소비중심이</a:t>
            </a:r>
            <a:r>
              <a:rPr lang="ko-KR" altLang="en-US" sz="2000" dirty="0"/>
              <a:t>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en-US" altLang="ko-KR" sz="2000" dirty="0" err="1"/>
              <a:t>gentrifiers</a:t>
            </a:r>
            <a:r>
              <a:rPr lang="ko-KR" altLang="en-US" sz="2000" dirty="0"/>
              <a:t>의 사회문화적 특성과 동기가 가장 중요한 요인이라고 주장한다</a:t>
            </a:r>
            <a:r>
              <a:rPr lang="en-US" altLang="ko-KR" sz="2000" dirty="0"/>
              <a:t>. </a:t>
            </a:r>
            <a:r>
              <a:rPr lang="ko-KR" altLang="en-US" sz="2000" dirty="0"/>
              <a:t>후기산업사회의 특성은 공업으로부터 서비스산업으로의 일대 변화이고 이와 관련된 </a:t>
            </a:r>
            <a:r>
              <a:rPr lang="ko-KR" altLang="en-US" sz="2000" dirty="0" err="1"/>
              <a:t>신중산층</a:t>
            </a:r>
            <a:r>
              <a:rPr lang="en-US" altLang="ko-KR" sz="2000" dirty="0"/>
              <a:t>(new middle class)</a:t>
            </a:r>
            <a:r>
              <a:rPr lang="ko-KR" altLang="en-US" sz="2000" dirty="0"/>
              <a:t>의 대두이다</a:t>
            </a:r>
            <a:r>
              <a:rPr lang="en-US" altLang="ko-KR" sz="2000" dirty="0"/>
              <a:t>. </a:t>
            </a:r>
            <a:r>
              <a:rPr lang="ko-KR" altLang="en-US" sz="2000" dirty="0"/>
              <a:t>특히 베이비 붐 세대인 이 </a:t>
            </a:r>
            <a:r>
              <a:rPr lang="ko-KR" altLang="en-US" sz="2000" dirty="0" err="1"/>
              <a:t>신중산층은</a:t>
            </a:r>
            <a:r>
              <a:rPr lang="ko-KR" altLang="en-US" sz="2000" dirty="0"/>
              <a:t> 과거에 비하여 훨씬 큰 구매력을 보유하게 되었을 뿐만 아니라 </a:t>
            </a:r>
            <a:r>
              <a:rPr lang="en-US" altLang="ko-KR" sz="2000" dirty="0"/>
              <a:t>1960</a:t>
            </a:r>
            <a:r>
              <a:rPr lang="ko-KR" altLang="en-US" sz="2000" dirty="0"/>
              <a:t>년대 진보적이고 도시친화적인 사회문화적인 사조에 큰 영향을 받게 되는데 이들이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야기하게 되는 가장 중요한 요인이라는 것이다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41318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도시화 단계는 인구와 산업이 도시에 집중하는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단계도 절대집중 단계와 상대집중 단계로 구분되는 데 대도시의 경우 상대집중 단계인 경우가 많음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단계는 도시화가 어느 정도 진행된 후 나타나는 현상으로 중심도시의 인구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서비스 기능 등이 광역화하는 현상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즉 교외로 이전하는 현상을 의미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교외화는 미국의 경우 많이 볼 수 있는 현상인 데 우리나라의 경우 미국과 같이 매우 뚜렷하지 않지만 도시권에 따라 상당한 진행이 이루어지고 있는 경우가 있음 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과정에서 중요한 도시문제는 중심도시의 쇠퇴문제와 중심도시와 교외지역 간에 발생하는 다량의 교통량을 처리하는 문제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인근지역의 산업수용대책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환경오염 방지대책 등이 중요한 과제임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FontTx/>
              <a:buChar char="-"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0151" y="1052736"/>
            <a:ext cx="394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dirty="0" smtClean="0"/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젠트리피케이션의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효과 </a:t>
            </a:r>
            <a:r>
              <a:rPr lang="en-US" altLang="ko-KR" sz="2000" smtClean="0">
                <a:latin typeface="HY견고딕" pitchFamily="18" charset="-127"/>
                <a:ea typeface="HY견고딕" pitchFamily="18" charset="-127"/>
              </a:rPr>
              <a:t>(p.58)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9262" y="1052736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87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64531"/>
            <a:ext cx="8229600" cy="5176837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반도시화는 교외화가 더 진행된 단계로 인구와 산업이 도시외곽지역을 떠나 농촌지역으로 이동하는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교외화 단계보다 더 광역화 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경우 중심도시와 인근지역의 인구는 절대적으로 감소하게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미국의 경우 이 단계에 진입한 도시들이 많이 있으나 우리나라의 도시에는 이와 같은 단계에 진입한 도시를 찾아보기 어렵다고 할 수 있음 </a:t>
            </a:r>
          </a:p>
          <a:p>
            <a:pPr>
              <a:buNone/>
            </a:pPr>
            <a:r>
              <a:rPr lang="en-US" altLang="ko-KR" sz="2000" dirty="0" smtClean="0"/>
              <a:t> -</a:t>
            </a: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단계는 교외 또는 먼 농촌에서 도시로 다시 인구와 산업이 집중함으로써 도시화가 재개되는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일본 동경의 경우 이미 이 단계에 진입하였고 우리나라의 경우 서울이 이 단계 초기에 진입한 것으로 평가됨</a:t>
            </a:r>
            <a:r>
              <a:rPr lang="en-US" altLang="ko-KR" sz="2000" dirty="0" smtClean="0"/>
              <a:t> </a:t>
            </a:r>
            <a:endParaRPr lang="ko-KR" altLang="en-US" dirty="0"/>
          </a:p>
        </p:txBody>
      </p:sp>
      <p:sp>
        <p:nvSpPr>
          <p:cNvPr id="6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중심도시 또는 도심의 인구를 비롯하여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업무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등의 기능이 인근 교외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지역으로 이동하여 도시권이 외연적으로 확산되는 현상으로 특히 미국에서  현저한 현상</a:t>
            </a:r>
            <a:r>
              <a:rPr lang="en-US" altLang="ko-KR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교외화에 따라 중심도시의 인구와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공공시설이 교외 지역으로 빠져나감으로써 중심도시는 쇠퇴하는 반년 교외지역은 성장하는 이중 구조발생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교외지역에 다양한 자치정부가 발생하고 주민들의 거주 선택의 폭이 </a:t>
            </a:r>
            <a:r>
              <a:rPr lang="ko-KR" altLang="en-US" sz="2000" dirty="0" err="1" smtClean="0"/>
              <a:t>커짐으로서</a:t>
            </a:r>
            <a:r>
              <a:rPr lang="ko-KR" altLang="en-US" sz="2000" dirty="0" smtClean="0"/>
              <a:t> 보다 효율적인 도시체제가 될 수 있는 반면 시가지의 외연적 확산으로 중심도시로의 통근</a:t>
            </a:r>
            <a:r>
              <a:rPr lang="en-US" altLang="ko-KR" sz="2000" dirty="0" smtClean="0"/>
              <a:t>․</a:t>
            </a:r>
            <a:r>
              <a:rPr lang="ko-KR" altLang="en-US" sz="2000" dirty="0" smtClean="0"/>
              <a:t>통학의 의한 교통혼잡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인근지역의 환경악화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에너지 과소비 등의 문제점도 발생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이론은 교외화의 원인과  효과를 설명하는 이론으로 다양한 이론이 있으나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생태학적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경제학적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행동주의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정치경제학적 이론 등이 있음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028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교외화의 의의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교외화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14422"/>
            <a:ext cx="8229600" cy="5176837"/>
          </a:xfrm>
        </p:spPr>
        <p:txBody>
          <a:bodyPr/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01" name="_x72858432" descr="EMB0000063c06f8"/>
          <p:cNvPicPr>
            <a:picLocks noChangeAspect="1" noChangeArrowheads="1"/>
          </p:cNvPicPr>
          <p:nvPr/>
        </p:nvPicPr>
        <p:blipFill>
          <a:blip r:embed="rId2"/>
          <a:srcRect l="19440" t="11337" r="6525" b="10565"/>
          <a:stretch>
            <a:fillRect/>
          </a:stretch>
        </p:blipFill>
        <p:spPr bwMode="auto">
          <a:xfrm>
            <a:off x="1187624" y="1562917"/>
            <a:ext cx="6840760" cy="4434761"/>
          </a:xfrm>
          <a:prstGeom prst="rect">
            <a:avLst/>
          </a:prstGeom>
          <a:noFill/>
        </p:spPr>
      </p:pic>
      <p:sp>
        <p:nvSpPr>
          <p:cNvPr id="6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49289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경제학적 </a:t>
            </a:r>
            <a:r>
              <a:rPr lang="ko-KR" altLang="en-US" sz="2000" dirty="0"/>
              <a:t>설명으로 주민들의 실질소득의 증가가 교외화의 진행에 큰 영향을 미쳤다고 할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일부 주민들은 실질소득이 증가함에 따라 넓은 택지의 수요가 증가하게 되었는데 이 택지는 교외에서 구입할 수밖에 없었고 따라서 인구의 교외이동을 촉진하게 되었는데 이를 소득증가의 소비효과</a:t>
            </a:r>
            <a:r>
              <a:rPr lang="en-US" altLang="ko-KR" sz="2000" dirty="0"/>
              <a:t>(consumption effects)</a:t>
            </a:r>
            <a:r>
              <a:rPr lang="ko-KR" altLang="en-US" sz="2000" dirty="0"/>
              <a:t>라고 </a:t>
            </a:r>
            <a:r>
              <a:rPr lang="ko-KR" altLang="en-US" sz="2000" dirty="0" smtClean="0"/>
              <a:t>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그리고 </a:t>
            </a:r>
            <a:r>
              <a:rPr lang="ko-KR" altLang="en-US" sz="2000" dirty="0"/>
              <a:t>자동차 교통의 발달에 따른 교통비의 감소로 사람들이 </a:t>
            </a:r>
            <a:r>
              <a:rPr lang="ko-KR" altLang="en-US" sz="2000" dirty="0" err="1"/>
              <a:t>도심부</a:t>
            </a:r>
            <a:r>
              <a:rPr lang="ko-KR" altLang="en-US" sz="2000" dirty="0"/>
              <a:t> 가까이 입지할 필요가 없어졌음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 먼 지역에 거주하더라도 도심으로 쉽게 출퇴근이 가능하게 되었기 때문임 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 또한 </a:t>
            </a:r>
            <a:r>
              <a:rPr lang="ko-KR" altLang="en-US" sz="2000" dirty="0"/>
              <a:t>뒤에서 언급하는 바와 같이 공업의 교외이전은 인구의 교외이동을 촉진하는 중요한 요인이 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196752"/>
            <a:ext cx="2149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경제학적 이론</a:t>
            </a: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96752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1892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생태학적 </a:t>
            </a:r>
            <a:r>
              <a:rPr lang="ko-KR" altLang="en-US" sz="2000" dirty="0"/>
              <a:t>이론으로 중심도시에는 여러 가지 문제가 있는 바 </a:t>
            </a:r>
            <a:r>
              <a:rPr lang="ko-KR" altLang="en-US" sz="2000" dirty="0" smtClean="0"/>
              <a:t>이것이 </a:t>
            </a:r>
            <a:r>
              <a:rPr lang="ko-KR" altLang="en-US" sz="2000" dirty="0"/>
              <a:t>인구의 교외화를 촉진하는 요인이 되었다고 주장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중심도시가 </a:t>
            </a:r>
            <a:r>
              <a:rPr lang="ko-KR" altLang="en-US" sz="2000" dirty="0"/>
              <a:t>안고 있는 문제에는 먼저 주택의 노후문제가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가장 먼저 개발이 이루어진 곳이므로 중심도시의 주택은 낡아 새로운 주택을 선호하고 이를 구입할 수 있는 능력을 갖춘 계층의 주민들은 자연히 교외의 새로운 주택을 구입하여 이동하게 되었음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인종문제와 저소득계층의 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</a:t>
            </a:r>
            <a:r>
              <a:rPr lang="ko-KR" altLang="en-US" sz="2000" dirty="0" smtClean="0"/>
              <a:t>중심도시에는 </a:t>
            </a:r>
            <a:r>
              <a:rPr lang="ko-KR" altLang="en-US" sz="2000" dirty="0"/>
              <a:t>흑인과 외국의 이민자들이 많이 거주하고 있음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중심도시에 저소득계층 유색인종 유입에 따라 중산층 </a:t>
            </a:r>
            <a:r>
              <a:rPr lang="ko-KR" altLang="en-US" sz="2000" dirty="0"/>
              <a:t>이상의 백인이 교외로 </a:t>
            </a:r>
            <a:r>
              <a:rPr lang="ko-KR" altLang="en-US" sz="2000" dirty="0" smtClean="0"/>
              <a:t>이동하는 </a:t>
            </a:r>
            <a:r>
              <a:rPr lang="ko-KR" altLang="en-US" sz="2000" dirty="0" err="1" smtClean="0"/>
              <a:t>요인이되었음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범죄문제임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도심의 </a:t>
            </a:r>
            <a:r>
              <a:rPr lang="ko-KR" altLang="en-US" sz="2000" dirty="0" err="1"/>
              <a:t>범죄율은</a:t>
            </a:r>
            <a:r>
              <a:rPr lang="ko-KR" altLang="en-US" sz="2000" dirty="0"/>
              <a:t> 교외지역에 비하여 매우 높은 실정임</a:t>
            </a:r>
            <a:r>
              <a:rPr lang="en-US" altLang="ko-KR" sz="2000" dirty="0"/>
              <a:t>. </a:t>
            </a:r>
            <a:r>
              <a:rPr lang="ko-KR" altLang="en-US" sz="2000" dirty="0"/>
              <a:t>특히 </a:t>
            </a:r>
            <a:r>
              <a:rPr lang="ko-KR" altLang="en-US" sz="2000" dirty="0" smtClean="0"/>
              <a:t>야간에는 강도</a:t>
            </a:r>
            <a:r>
              <a:rPr lang="en-US" altLang="ko-KR" sz="2000" dirty="0"/>
              <a:t>, </a:t>
            </a:r>
            <a:r>
              <a:rPr lang="ko-KR" altLang="en-US" sz="2000" dirty="0"/>
              <a:t>폭행</a:t>
            </a:r>
            <a:r>
              <a:rPr lang="en-US" altLang="ko-KR" sz="2000" dirty="0"/>
              <a:t>, </a:t>
            </a:r>
            <a:r>
              <a:rPr lang="ko-KR" altLang="en-US" sz="2000" dirty="0"/>
              <a:t>들치기 등의 범죄를 당할 가능성이 매우 </a:t>
            </a:r>
            <a:r>
              <a:rPr lang="ko-KR" altLang="en-US" sz="2000" dirty="0" smtClean="0"/>
              <a:t>높음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이와 같은 중심도시의 범죄발생 가능성은 주민들로 하여금 교외화를 촉진시키는 한 </a:t>
            </a:r>
            <a:r>
              <a:rPr lang="ko-KR" altLang="en-US" sz="2000" dirty="0" smtClean="0"/>
              <a:t>원인임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836712"/>
            <a:ext cx="2149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생태학적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이론</a:t>
            </a: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91627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7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:p14="http://schemas.microsoft.com/office/powerpoint/2010/main" val="27311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글로벌_경쟁력_투자환경_조성_방안스타일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글로벌_경쟁력_투자환경_조성_방안스타일</Template>
  <TotalTime>3391</TotalTime>
  <Words>3690</Words>
  <Application>Microsoft Office PowerPoint</Application>
  <PresentationFormat>화면 슬라이드 쇼(4:3)</PresentationFormat>
  <Paragraphs>264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글로벌_경쟁력_투자환경_조성_방안스타일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 교외화 이론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주택여과이론(Housing Filtering Theory) : Lowry</vt:lpstr>
      <vt:lpstr>PowerPoint 프레젠테이션</vt:lpstr>
      <vt:lpstr> 탈산업화 이론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</vt:lpstr>
      <vt:lpstr>PowerPoint 프레젠테이션</vt:lpstr>
      <vt:lpstr>PowerPoint 프레젠테이션</vt:lpstr>
      <vt:lpstr> </vt:lpstr>
      <vt:lpstr>PowerPoint 프레젠테이션</vt:lpstr>
      <vt:lpstr> </vt:lpstr>
      <vt:lpstr> </vt:lpstr>
      <vt:lpstr> </vt:lpstr>
      <vt:lpstr> </vt:lpstr>
      <vt:lpstr> </vt:lpstr>
      <vt:lpstr> </vt:lpstr>
      <vt:lpstr>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주제발표 제목 기입</dc:title>
  <dc:creator>user</dc:creator>
  <cp:lastModifiedBy>user</cp:lastModifiedBy>
  <cp:revision>297</cp:revision>
  <cp:lastPrinted>2014-05-09T01:31:35Z</cp:lastPrinted>
  <dcterms:created xsi:type="dcterms:W3CDTF">2009-08-12T08:35:31Z</dcterms:created>
  <dcterms:modified xsi:type="dcterms:W3CDTF">2017-03-20T00:51:13Z</dcterms:modified>
</cp:coreProperties>
</file>