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3" r:id="rId2"/>
    <p:sldId id="336" r:id="rId3"/>
    <p:sldId id="363" r:id="rId4"/>
    <p:sldId id="364" r:id="rId5"/>
    <p:sldId id="365" r:id="rId6"/>
    <p:sldId id="367" r:id="rId7"/>
    <p:sldId id="368" r:id="rId8"/>
    <p:sldId id="369" r:id="rId9"/>
    <p:sldId id="370" r:id="rId10"/>
    <p:sldId id="371" r:id="rId11"/>
    <p:sldId id="372" r:id="rId12"/>
    <p:sldId id="366" r:id="rId13"/>
    <p:sldId id="375" r:id="rId14"/>
    <p:sldId id="376" r:id="rId15"/>
    <p:sldId id="362" r:id="rId16"/>
    <p:sldId id="377" r:id="rId1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9" autoAdjust="0"/>
    <p:restoredTop sz="94626" autoAdjust="0"/>
  </p:normalViewPr>
  <p:slideViewPr>
    <p:cSldViewPr>
      <p:cViewPr>
        <p:scale>
          <a:sx n="100" d="100"/>
          <a:sy n="100" d="100"/>
        </p:scale>
        <p:origin x="-196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A16E3C5-71A4-4E6A-BC9A-83EADD9DCF07}" type="datetimeFigureOut">
              <a:rPr lang="ko-KR" altLang="en-US"/>
              <a:pPr>
                <a:defRPr/>
              </a:pPr>
              <a:t>2015-05-26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09985D7-C257-4B08-AA64-3FCE92CA2CA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8708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3D1305-2FC4-46A7-AE31-D2947A78AD56}" type="datetimeFigureOut">
              <a:rPr lang="ko-KR" altLang="en-US"/>
              <a:pPr>
                <a:defRPr/>
              </a:pPr>
              <a:t>2015-05-26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ED123F5-6432-415E-89C7-A87C77A4767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9688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AFF7-78AF-4A5F-B3C5-A4FABDFFF8C9}" type="datetime1">
              <a:rPr lang="ko-KR" altLang="en-US"/>
              <a:pPr>
                <a:defRPr/>
              </a:pPr>
              <a:t>2015-05-26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37B8-4D3A-41DE-9AC9-5451535631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49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FE4A-F0E1-4FFC-BB85-32F70E1CF423}" type="datetime1">
              <a:rPr lang="ko-KR" altLang="en-US"/>
              <a:pPr>
                <a:defRPr/>
              </a:pPr>
              <a:t>2015-05-26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3E949-6DCD-45AE-9615-0E9D4FB2F8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48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C8B7B-DA0E-4D03-9626-3004E3DB4D3D}" type="datetime1">
              <a:rPr lang="ko-KR" altLang="en-US"/>
              <a:pPr>
                <a:defRPr/>
              </a:pPr>
              <a:t>2015-05-26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AFA0-89C4-4631-B0CB-6AD40FC46E6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51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027E-FFC5-4E7A-91E2-0BFCC92C0547}" type="datetime1">
              <a:rPr lang="ko-KR" altLang="en-US"/>
              <a:pPr>
                <a:defRPr/>
              </a:pPr>
              <a:t>2015-05-26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3F51-FD6E-44DD-9035-46FED9B4329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95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225B8-BDCB-4094-972C-1537FC43EF20}" type="datetime1">
              <a:rPr lang="ko-KR" altLang="en-US"/>
              <a:pPr>
                <a:defRPr/>
              </a:pPr>
              <a:t>2015-05-26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5948-8DE4-43F6-B22A-B61C9B19E32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00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DA4A4-7990-4773-8408-0AF2446B221E}" type="datetime1">
              <a:rPr lang="ko-KR" altLang="en-US"/>
              <a:pPr>
                <a:defRPr/>
              </a:pPr>
              <a:t>2015-05-26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71DA-7AC2-4630-89E4-DBAF9F6B45C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40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D4146-9D4D-4AAD-AB70-D5E9F6F2F214}" type="datetime1">
              <a:rPr lang="ko-KR" altLang="en-US"/>
              <a:pPr>
                <a:defRPr/>
              </a:pPr>
              <a:t>2015-05-26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9124-17BC-4EBD-9692-57A953614BC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2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B76E-180C-42E6-87CF-8AA63BA2E881}" type="datetime1">
              <a:rPr lang="ko-KR" altLang="en-US"/>
              <a:pPr>
                <a:defRPr/>
              </a:pPr>
              <a:t>2015-05-26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753C-9A0B-44AB-9F2A-B5304B3A66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23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CF4DA-CAE1-40E9-9641-A56580C4D475}" type="datetime1">
              <a:rPr lang="ko-KR" altLang="en-US"/>
              <a:pPr>
                <a:defRPr/>
              </a:pPr>
              <a:t>2015-05-26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92BA9-FB20-4FF0-9593-B54E0B6954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52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18F09-5488-4487-AE4E-C708A1021C06}" type="datetime1">
              <a:rPr lang="ko-KR" altLang="en-US"/>
              <a:pPr>
                <a:defRPr/>
              </a:pPr>
              <a:t>2015-05-26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BBB35-5620-4DCF-86D0-1AEB7CEA21A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52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D0A5-5298-4B24-BA76-5D3388FC7DB9}" type="datetime1">
              <a:rPr lang="ko-KR" altLang="en-US"/>
              <a:pPr>
                <a:defRPr/>
              </a:pPr>
              <a:t>2015-05-26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1F8A-E93E-4741-8365-9A9D006920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85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D13CED0-AE4E-4B31-A07C-787B15D2A443}" type="datetime1">
              <a:rPr lang="ko-KR" altLang="en-US"/>
              <a:pPr>
                <a:defRPr/>
              </a:pPr>
              <a:t>2015-05-26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221C24D-A7F6-4360-A5A4-0F4C2D1278D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K:\도시재생과제\나가하마 관광지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04813"/>
            <a:ext cx="848836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모서리가 둥근 직사각형 12"/>
          <p:cNvSpPr/>
          <p:nvPr/>
        </p:nvSpPr>
        <p:spPr>
          <a:xfrm>
            <a:off x="1835150" y="2349500"/>
            <a:ext cx="7308850" cy="1800225"/>
          </a:xfrm>
          <a:prstGeom prst="roundRect">
            <a:avLst>
              <a:gd name="adj" fmla="val 0"/>
            </a:avLst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979613" y="2989263"/>
            <a:ext cx="20510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pc="-100" dirty="0">
                <a:solidFill>
                  <a:schemeClr val="bg1"/>
                </a:solidFill>
                <a:latin typeface="+mn-lt"/>
                <a:ea typeface="+mn-ea"/>
              </a:rPr>
              <a:t>일본 </a:t>
            </a:r>
            <a:r>
              <a:rPr kumimoji="0" lang="ko-KR" altLang="en-US" sz="2400" b="1" spc="-100" dirty="0" err="1">
                <a:solidFill>
                  <a:schemeClr val="bg1"/>
                </a:solidFill>
                <a:latin typeface="+mn-lt"/>
                <a:ea typeface="+mn-ea"/>
              </a:rPr>
              <a:t>나가하마</a:t>
            </a:r>
            <a:endParaRPr kumimoji="0" lang="ko-KR" altLang="en-US" sz="2400" b="1" spc="-1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3813" y="3368675"/>
            <a:ext cx="10715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spc="-100" dirty="0">
                <a:solidFill>
                  <a:schemeClr val="bg1"/>
                </a:solidFill>
                <a:latin typeface="+mn-lt"/>
                <a:ea typeface="+mn-ea"/>
              </a:rPr>
              <a:t>도시재생 사례</a:t>
            </a:r>
          </a:p>
        </p:txBody>
      </p:sp>
      <p:sp>
        <p:nvSpPr>
          <p:cNvPr id="18" name="직사각형 17"/>
          <p:cNvSpPr/>
          <p:nvPr/>
        </p:nvSpPr>
        <p:spPr>
          <a:xfrm flipH="1">
            <a:off x="6300788" y="2852738"/>
            <a:ext cx="44450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25082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908050"/>
            <a:ext cx="1835150" cy="7207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1628775"/>
            <a:ext cx="1835150" cy="71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58750" y="1825625"/>
            <a:ext cx="13430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대상지 소개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325" y="25558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rgbClr val="00B050"/>
                </a:solidFill>
                <a:latin typeface="+mn-ea"/>
                <a:ea typeface="+mn-ea"/>
              </a:rPr>
              <a:t>추진현황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325" y="3325813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문제점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325" y="41179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개선방안</a:t>
            </a:r>
          </a:p>
        </p:txBody>
      </p:sp>
      <p:sp>
        <p:nvSpPr>
          <p:cNvPr id="11275" name="TextBox 1"/>
          <p:cNvSpPr txBox="1">
            <a:spLocks noChangeArrowheads="1"/>
          </p:cNvSpPr>
          <p:nvPr/>
        </p:nvSpPr>
        <p:spPr bwMode="auto">
          <a:xfrm>
            <a:off x="827584" y="1196975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플라티나 플라자</a:t>
            </a:r>
          </a:p>
        </p:txBody>
      </p:sp>
      <p:sp>
        <p:nvSpPr>
          <p:cNvPr id="11276" name="TextBox 24"/>
          <p:cNvSpPr txBox="1">
            <a:spLocks noChangeArrowheads="1"/>
          </p:cNvSpPr>
          <p:nvPr/>
        </p:nvSpPr>
        <p:spPr bwMode="auto">
          <a:xfrm>
            <a:off x="827584" y="2060575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고령자가 </a:t>
            </a:r>
            <a:r>
              <a:rPr lang="ko-KR" altLang="en-US" sz="1800" dirty="0" smtClean="0">
                <a:ea typeface="굴림" charset="-127"/>
              </a:rPr>
              <a:t>운영</a:t>
            </a:r>
            <a:endParaRPr lang="ko-KR" altLang="en-US" sz="1800" dirty="0">
              <a:ea typeface="굴림" charset="-127"/>
            </a:endParaRPr>
          </a:p>
        </p:txBody>
      </p:sp>
      <p:sp>
        <p:nvSpPr>
          <p:cNvPr id="11277" name="TextBox 26"/>
          <p:cNvSpPr txBox="1">
            <a:spLocks noChangeArrowheads="1"/>
          </p:cNvSpPr>
          <p:nvPr/>
        </p:nvSpPr>
        <p:spPr bwMode="auto">
          <a:xfrm>
            <a:off x="970459" y="2771775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야채공방과 과자공방</a:t>
            </a:r>
            <a:r>
              <a:rPr lang="en-US" altLang="ko-KR" sz="1800">
                <a:ea typeface="굴림" charset="-127"/>
              </a:rPr>
              <a:t>, </a:t>
            </a:r>
            <a:r>
              <a:rPr lang="ko-KR" altLang="en-US" sz="1800">
                <a:ea typeface="굴림" charset="-127"/>
              </a:rPr>
              <a:t>재활용공방</a:t>
            </a:r>
            <a:r>
              <a:rPr lang="en-US" altLang="ko-KR" sz="1800">
                <a:ea typeface="굴림" charset="-127"/>
              </a:rPr>
              <a:t>, </a:t>
            </a:r>
            <a:r>
              <a:rPr lang="ko-KR" altLang="en-US" sz="1800">
                <a:ea typeface="굴림" charset="-127"/>
              </a:rPr>
              <a:t>찻집</a:t>
            </a:r>
          </a:p>
        </p:txBody>
      </p:sp>
      <p:sp>
        <p:nvSpPr>
          <p:cNvPr id="11278" name="TextBox 28"/>
          <p:cNvSpPr txBox="1">
            <a:spLocks noChangeArrowheads="1"/>
          </p:cNvSpPr>
          <p:nvPr/>
        </p:nvSpPr>
        <p:spPr bwMode="auto">
          <a:xfrm>
            <a:off x="827584" y="3573463"/>
            <a:ext cx="568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67</a:t>
            </a:r>
            <a:r>
              <a:rPr lang="ko-KR" altLang="en-US" sz="1800">
                <a:ea typeface="굴림" charset="-127"/>
              </a:rPr>
              <a:t>세 고령자들이 각</a:t>
            </a:r>
            <a:r>
              <a:rPr lang="en-US" altLang="ko-KR" sz="1800">
                <a:ea typeface="굴림" charset="-127"/>
              </a:rPr>
              <a:t>5</a:t>
            </a:r>
            <a:r>
              <a:rPr lang="ko-KR" altLang="en-US" sz="1800">
                <a:ea typeface="굴림" charset="-127"/>
              </a:rPr>
              <a:t>만엔 씩 출자 경영</a:t>
            </a:r>
            <a:endParaRPr lang="en-US" altLang="ko-KR" sz="1800">
              <a:ea typeface="굴림" charset="-127"/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3492996" y="1665288"/>
            <a:ext cx="21590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>
            <a:off x="3492996" y="3213100"/>
            <a:ext cx="21590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281" name="TextBox 26"/>
          <p:cNvSpPr txBox="1">
            <a:spLocks noChangeArrowheads="1"/>
          </p:cNvSpPr>
          <p:nvPr/>
        </p:nvSpPr>
        <p:spPr bwMode="auto">
          <a:xfrm>
            <a:off x="827584" y="5075238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고령자에게 일자리 제공</a:t>
            </a:r>
          </a:p>
        </p:txBody>
      </p:sp>
      <p:sp>
        <p:nvSpPr>
          <p:cNvPr id="21" name="아래쪽 화살표 20"/>
          <p:cNvSpPr/>
          <p:nvPr/>
        </p:nvSpPr>
        <p:spPr>
          <a:xfrm>
            <a:off x="3492996" y="2465388"/>
            <a:ext cx="215900" cy="315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아래쪽 화살표 18"/>
          <p:cNvSpPr/>
          <p:nvPr/>
        </p:nvSpPr>
        <p:spPr>
          <a:xfrm>
            <a:off x="3492996" y="4797425"/>
            <a:ext cx="21590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아래쪽 화살표 21"/>
          <p:cNvSpPr/>
          <p:nvPr/>
        </p:nvSpPr>
        <p:spPr>
          <a:xfrm>
            <a:off x="3492996" y="3933825"/>
            <a:ext cx="21590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285" name="TextBox 26"/>
          <p:cNvSpPr txBox="1">
            <a:spLocks noChangeArrowheads="1"/>
          </p:cNvSpPr>
          <p:nvPr/>
        </p:nvSpPr>
        <p:spPr bwMode="auto">
          <a:xfrm>
            <a:off x="827584" y="4292600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독립채산체로 운영되며</a:t>
            </a:r>
            <a:r>
              <a:rPr lang="en-US" altLang="ko-KR" sz="1800">
                <a:ea typeface="굴림" charset="-127"/>
              </a:rPr>
              <a:t>, </a:t>
            </a:r>
            <a:r>
              <a:rPr lang="ko-KR" altLang="en-US" sz="1800">
                <a:ea typeface="굴림" charset="-127"/>
              </a:rPr>
              <a:t>급여를 나누어 지급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8750" y="1033463"/>
            <a:ext cx="1721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err="1" smtClean="0">
                <a:latin typeface="+mn-lt"/>
              </a:rPr>
              <a:t>Nagahama</a:t>
            </a:r>
            <a:r>
              <a:rPr lang="en-US" altLang="ko-KR" sz="1600" dirty="0" smtClean="0">
                <a:latin typeface="+mn-lt"/>
              </a:rPr>
              <a:t>, </a:t>
            </a:r>
            <a:r>
              <a:rPr lang="ko-KR" altLang="en-US" sz="1600" dirty="0" smtClean="0">
                <a:latin typeface="+mn-lt"/>
              </a:rPr>
              <a:t>長浜</a:t>
            </a:r>
            <a:endParaRPr kumimoji="0" lang="ko-KR" altLang="en-US" sz="1600" b="1" spc="-1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4098" name="Picture 2" descr="J:\도시재생과제\플라티나플라자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3"/>
            <a:ext cx="2610049" cy="28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25082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908050"/>
            <a:ext cx="1835150" cy="7207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1628775"/>
            <a:ext cx="1835150" cy="71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58750" y="1825625"/>
            <a:ext cx="13430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대상지 소개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325" y="25558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rgbClr val="00B050"/>
                </a:solidFill>
                <a:latin typeface="+mn-lt"/>
                <a:ea typeface="+mn-ea"/>
              </a:rPr>
              <a:t>추진현황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325" y="3325813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문제점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325" y="41179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개선방안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2124075" y="908050"/>
            <a:ext cx="6048375" cy="46815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323" name="TextBox 1"/>
          <p:cNvSpPr txBox="1">
            <a:spLocks noChangeArrowheads="1"/>
          </p:cNvSpPr>
          <p:nvPr/>
        </p:nvSpPr>
        <p:spPr bwMode="auto">
          <a:xfrm>
            <a:off x="2411413" y="2132856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ea typeface="굴림" charset="-127"/>
              </a:rPr>
              <a:t>1. </a:t>
            </a:r>
            <a:r>
              <a:rPr lang="ko-KR" altLang="en-US" sz="1800" dirty="0">
                <a:ea typeface="굴림" charset="-127"/>
              </a:rPr>
              <a:t>시가지 정비 및 개선사업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13324" name="TextBox 24"/>
          <p:cNvSpPr txBox="1">
            <a:spLocks noChangeArrowheads="1"/>
          </p:cNvSpPr>
          <p:nvPr/>
        </p:nvSpPr>
        <p:spPr bwMode="auto">
          <a:xfrm>
            <a:off x="2411413" y="1268413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중심시가지 활성화 사업</a:t>
            </a:r>
          </a:p>
        </p:txBody>
      </p:sp>
      <p:sp>
        <p:nvSpPr>
          <p:cNvPr id="13325" name="TextBox 1"/>
          <p:cNvSpPr txBox="1">
            <a:spLocks noChangeArrowheads="1"/>
          </p:cNvSpPr>
          <p:nvPr/>
        </p:nvSpPr>
        <p:spPr bwMode="auto">
          <a:xfrm>
            <a:off x="2411413" y="2700660"/>
            <a:ext cx="568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ea typeface="굴림" charset="-127"/>
              </a:rPr>
              <a:t>2. </a:t>
            </a:r>
            <a:r>
              <a:rPr lang="ko-KR" altLang="en-US" sz="1800" dirty="0">
                <a:ea typeface="굴림" charset="-127"/>
              </a:rPr>
              <a:t>도시 복리시설 정비사업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13326" name="TextBox 1"/>
          <p:cNvSpPr txBox="1">
            <a:spLocks noChangeArrowheads="1"/>
          </p:cNvSpPr>
          <p:nvPr/>
        </p:nvSpPr>
        <p:spPr bwMode="auto">
          <a:xfrm>
            <a:off x="2411413" y="3275136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ea typeface="굴림" charset="-127"/>
              </a:rPr>
              <a:t>3. </a:t>
            </a:r>
            <a:r>
              <a:rPr lang="ko-KR" altLang="en-US" sz="1800" dirty="0">
                <a:ea typeface="굴림" charset="-127"/>
              </a:rPr>
              <a:t>거주환경 개선사업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13327" name="TextBox 1"/>
          <p:cNvSpPr txBox="1">
            <a:spLocks noChangeArrowheads="1"/>
          </p:cNvSpPr>
          <p:nvPr/>
        </p:nvSpPr>
        <p:spPr bwMode="auto">
          <a:xfrm>
            <a:off x="2411413" y="3852788"/>
            <a:ext cx="568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ea typeface="굴림" charset="-127"/>
              </a:rPr>
              <a:t>4. </a:t>
            </a:r>
            <a:r>
              <a:rPr lang="ko-KR" altLang="en-US" sz="1800" dirty="0">
                <a:ea typeface="굴림" charset="-127"/>
              </a:rPr>
              <a:t>상업 </a:t>
            </a:r>
            <a:r>
              <a:rPr lang="ko-KR" altLang="en-US" sz="1800" dirty="0" err="1">
                <a:ea typeface="굴림" charset="-127"/>
              </a:rPr>
              <a:t>활성화사업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13328" name="TextBox 1"/>
          <p:cNvSpPr txBox="1">
            <a:spLocks noChangeArrowheads="1"/>
          </p:cNvSpPr>
          <p:nvPr/>
        </p:nvSpPr>
        <p:spPr bwMode="auto">
          <a:xfrm>
            <a:off x="2411413" y="4427265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ea typeface="굴림" charset="-127"/>
              </a:rPr>
              <a:t>5. </a:t>
            </a:r>
            <a:r>
              <a:rPr lang="ko-KR" altLang="en-US" sz="1800" dirty="0">
                <a:ea typeface="굴림" charset="-127"/>
              </a:rPr>
              <a:t>대중교통 편익 증진사업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750" y="1033463"/>
            <a:ext cx="1721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err="1" smtClean="0">
                <a:latin typeface="+mn-lt"/>
              </a:rPr>
              <a:t>Nagahama</a:t>
            </a:r>
            <a:r>
              <a:rPr lang="en-US" altLang="ko-KR" sz="1600" dirty="0" smtClean="0">
                <a:latin typeface="+mn-lt"/>
              </a:rPr>
              <a:t>, </a:t>
            </a:r>
            <a:r>
              <a:rPr lang="ko-KR" altLang="en-US" sz="1600" dirty="0" smtClean="0">
                <a:latin typeface="+mn-lt"/>
              </a:rPr>
              <a:t>長浜</a:t>
            </a:r>
            <a:endParaRPr kumimoji="0" lang="ko-KR" altLang="en-US" sz="1600" b="1" spc="-1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5" grpId="0"/>
      <p:bldP spid="13326" grpId="0"/>
      <p:bldP spid="13327" grpId="0"/>
      <p:bldP spid="133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25082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908050"/>
            <a:ext cx="1835150" cy="7207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1628775"/>
            <a:ext cx="1835150" cy="71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58750" y="1825625"/>
            <a:ext cx="13430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대상지 소개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325" y="25558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rgbClr val="00B050"/>
                </a:solidFill>
                <a:latin typeface="+mn-lt"/>
                <a:ea typeface="+mn-ea"/>
              </a:rPr>
              <a:t>추진현황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325" y="3325813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문제점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325" y="41179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개선방안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2124075" y="908050"/>
            <a:ext cx="6048375" cy="46815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2299" name="TextBox 1"/>
          <p:cNvSpPr txBox="1">
            <a:spLocks noChangeArrowheads="1"/>
          </p:cNvSpPr>
          <p:nvPr/>
        </p:nvSpPr>
        <p:spPr bwMode="auto">
          <a:xfrm>
            <a:off x="2411413" y="2001838"/>
            <a:ext cx="568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제</a:t>
            </a:r>
            <a:r>
              <a:rPr lang="en-US" altLang="ko-KR" sz="1800" dirty="0">
                <a:ea typeface="굴림" charset="-127"/>
              </a:rPr>
              <a:t>3</a:t>
            </a:r>
            <a:r>
              <a:rPr lang="ko-KR" altLang="en-US" sz="1800" dirty="0">
                <a:ea typeface="굴림" charset="-127"/>
              </a:rPr>
              <a:t>섹터 혹은 지역주민이 출자한 주식회사 형태의 </a:t>
            </a:r>
            <a:endParaRPr lang="en-US" altLang="ko-KR" sz="1800" dirty="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다양한 추진 주체들이 시기와 역할을 달리하면서 </a:t>
            </a:r>
            <a:endParaRPr lang="en-US" altLang="ko-KR" sz="1800" dirty="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 err="1">
                <a:ea typeface="굴림" charset="-127"/>
              </a:rPr>
              <a:t>마치츠쿠리를</a:t>
            </a:r>
            <a:r>
              <a:rPr lang="ko-KR" altLang="en-US" sz="1800" dirty="0">
                <a:ea typeface="굴림" charset="-127"/>
              </a:rPr>
              <a:t> 주도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12300" name="TextBox 30"/>
          <p:cNvSpPr txBox="1">
            <a:spLocks noChangeArrowheads="1"/>
          </p:cNvSpPr>
          <p:nvPr/>
        </p:nvSpPr>
        <p:spPr bwMode="auto">
          <a:xfrm>
            <a:off x="2411413" y="3740150"/>
            <a:ext cx="5689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굴림" charset="-127"/>
                <a:ea typeface="굴림" charset="-127"/>
              </a:rPr>
              <a:t>다양한 추진 조직은 </a:t>
            </a:r>
            <a:r>
              <a:rPr lang="en-US" altLang="ko-KR" sz="1800" dirty="0">
                <a:latin typeface="굴림" charset="-127"/>
                <a:ea typeface="굴림" charset="-127"/>
              </a:rPr>
              <a:t>(</a:t>
            </a:r>
            <a:r>
              <a:rPr lang="ko-KR" altLang="en-US" sz="1800" dirty="0">
                <a:latin typeface="굴림" charset="-127"/>
                <a:ea typeface="굴림" charset="-127"/>
              </a:rPr>
              <a:t>주</a:t>
            </a:r>
            <a:r>
              <a:rPr lang="en-US" altLang="ko-KR" sz="1800" dirty="0">
                <a:latin typeface="굴림" charset="-127"/>
                <a:ea typeface="굴림" charset="-127"/>
              </a:rPr>
              <a:t>) </a:t>
            </a:r>
            <a:r>
              <a:rPr lang="ko-KR" altLang="en-US" sz="1800" dirty="0" err="1">
                <a:latin typeface="굴림" charset="-127"/>
                <a:ea typeface="굴림" charset="-127"/>
              </a:rPr>
              <a:t>구로카베를</a:t>
            </a:r>
            <a:r>
              <a:rPr lang="ko-KR" altLang="en-US" sz="1800" dirty="0">
                <a:latin typeface="굴림" charset="-127"/>
                <a:ea typeface="굴림" charset="-127"/>
              </a:rPr>
              <a:t> 중심으로 </a:t>
            </a:r>
            <a:endParaRPr lang="en-US" altLang="ko-KR" sz="1800" dirty="0">
              <a:latin typeface="굴림" charset="-127"/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굴림" charset="-127"/>
                <a:ea typeface="굴림" charset="-127"/>
              </a:rPr>
              <a:t>상호출자와 보증</a:t>
            </a:r>
            <a:r>
              <a:rPr lang="en-US" altLang="ko-KR" sz="1800" dirty="0">
                <a:latin typeface="굴림" charset="-127"/>
                <a:ea typeface="굴림" charset="-127"/>
              </a:rPr>
              <a:t>, </a:t>
            </a:r>
            <a:r>
              <a:rPr lang="ko-KR" altLang="en-US" sz="1800" dirty="0">
                <a:latin typeface="굴림" charset="-127"/>
                <a:ea typeface="굴림" charset="-127"/>
              </a:rPr>
              <a:t>운영</a:t>
            </a:r>
            <a:r>
              <a:rPr lang="en-US" altLang="ko-KR" sz="1800" dirty="0">
                <a:latin typeface="굴림" charset="-127"/>
                <a:ea typeface="굴림" charset="-127"/>
              </a:rPr>
              <a:t>·</a:t>
            </a:r>
            <a:r>
              <a:rPr lang="ko-KR" altLang="en-US" sz="1800" dirty="0">
                <a:latin typeface="굴림" charset="-127"/>
                <a:ea typeface="굴림" charset="-127"/>
              </a:rPr>
              <a:t>관리 및 활동 지원</a:t>
            </a:r>
            <a:r>
              <a:rPr lang="en-US" altLang="ko-KR" sz="1800" dirty="0">
                <a:latin typeface="굴림" charset="-127"/>
                <a:ea typeface="굴림" charset="-127"/>
              </a:rPr>
              <a:t>, </a:t>
            </a:r>
            <a:r>
              <a:rPr lang="ko-KR" altLang="en-US" sz="1800" dirty="0">
                <a:latin typeface="굴림" charset="-127"/>
                <a:ea typeface="굴림" charset="-127"/>
              </a:rPr>
              <a:t>업무 위탁 및 파견 등의 긴밀한 관계를 맺으면서 </a:t>
            </a:r>
            <a:r>
              <a:rPr lang="ko-KR" altLang="en-US" sz="1800" dirty="0" err="1">
                <a:latin typeface="굴림" charset="-127"/>
                <a:ea typeface="굴림" charset="-127"/>
              </a:rPr>
              <a:t>마치츠쿠리</a:t>
            </a:r>
            <a:r>
              <a:rPr lang="ko-KR" altLang="en-US" sz="1800" dirty="0">
                <a:latin typeface="굴림" charset="-127"/>
                <a:ea typeface="굴림" charset="-127"/>
              </a:rPr>
              <a:t> </a:t>
            </a:r>
            <a:endParaRPr lang="en-US" altLang="ko-KR" sz="1800" dirty="0">
              <a:latin typeface="굴림" charset="-127"/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굴림" charset="-127"/>
                <a:ea typeface="굴림" charset="-127"/>
              </a:rPr>
              <a:t>사업을 전개했음</a:t>
            </a:r>
            <a:endParaRPr lang="en-US" altLang="ko-KR" sz="1800" dirty="0">
              <a:latin typeface="굴림" charset="-127"/>
              <a:ea typeface="굴림" charset="-127"/>
            </a:endParaRPr>
          </a:p>
        </p:txBody>
      </p:sp>
      <p:sp>
        <p:nvSpPr>
          <p:cNvPr id="12301" name="TextBox 24"/>
          <p:cNvSpPr txBox="1">
            <a:spLocks noChangeArrowheads="1"/>
          </p:cNvSpPr>
          <p:nvPr/>
        </p:nvSpPr>
        <p:spPr bwMode="auto">
          <a:xfrm>
            <a:off x="2411413" y="1201738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 err="1" smtClean="0">
                <a:ea typeface="굴림" charset="-127"/>
              </a:rPr>
              <a:t>나가하마</a:t>
            </a:r>
            <a:r>
              <a:rPr lang="ko-KR" altLang="en-US" sz="1800" dirty="0" smtClean="0">
                <a:ea typeface="굴림" charset="-127"/>
              </a:rPr>
              <a:t> 도시재생 특징</a:t>
            </a:r>
            <a:endParaRPr lang="ko-KR" altLang="en-US" sz="1800" dirty="0">
              <a:ea typeface="굴림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50" y="1033463"/>
            <a:ext cx="1721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err="1" smtClean="0">
                <a:latin typeface="+mn-lt"/>
              </a:rPr>
              <a:t>Nagahama</a:t>
            </a:r>
            <a:r>
              <a:rPr lang="en-US" altLang="ko-KR" sz="1600" dirty="0" smtClean="0">
                <a:latin typeface="+mn-lt"/>
              </a:rPr>
              <a:t>, </a:t>
            </a:r>
            <a:r>
              <a:rPr lang="ko-KR" altLang="en-US" sz="1600" dirty="0" smtClean="0">
                <a:latin typeface="+mn-lt"/>
              </a:rPr>
              <a:t>長浜</a:t>
            </a:r>
            <a:endParaRPr kumimoji="0" lang="ko-KR" altLang="en-US" sz="1600" b="1" spc="-1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25082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908050"/>
            <a:ext cx="1835150" cy="7207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1628775"/>
            <a:ext cx="1835150" cy="71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58750" y="1825625"/>
            <a:ext cx="13430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대상지 소개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325" y="25558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추진현황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325" y="3325813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rgbClr val="00B050"/>
                </a:solidFill>
                <a:latin typeface="+mn-lt"/>
                <a:ea typeface="+mn-ea"/>
              </a:rPr>
              <a:t>문제점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325" y="41179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개선방안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124075" y="908050"/>
            <a:ext cx="6048375" cy="46815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6395" name="TextBox 1"/>
          <p:cNvSpPr txBox="1">
            <a:spLocks noChangeArrowheads="1"/>
          </p:cNvSpPr>
          <p:nvPr/>
        </p:nvSpPr>
        <p:spPr bwMode="auto">
          <a:xfrm>
            <a:off x="2411413" y="1412875"/>
            <a:ext cx="6049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상업 진흥책에 치우쳐 중심시가지에 대한 </a:t>
            </a:r>
            <a:endParaRPr lang="en-US" altLang="ko-KR" sz="1800" dirty="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거주 촉진 책이 미약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2411413" y="2349500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많은 외부인으로 인해 생활하는 주민들은 불편함</a:t>
            </a:r>
            <a:endParaRPr lang="en-US" altLang="ko-KR" sz="1800">
              <a:ea typeface="굴림" charset="-127"/>
            </a:endParaRPr>
          </a:p>
        </p:txBody>
      </p:sp>
      <p:sp>
        <p:nvSpPr>
          <p:cNvPr id="16397" name="TextBox 1"/>
          <p:cNvSpPr txBox="1">
            <a:spLocks noChangeArrowheads="1"/>
          </p:cNvSpPr>
          <p:nvPr/>
        </p:nvSpPr>
        <p:spPr bwMode="auto">
          <a:xfrm>
            <a:off x="2411413" y="3059113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최근 관람객이 많이 줄어 들고 있다</a:t>
            </a:r>
            <a:endParaRPr lang="en-US" altLang="ko-KR" sz="1800">
              <a:ea typeface="굴림" charset="-127"/>
            </a:endParaRPr>
          </a:p>
        </p:txBody>
      </p:sp>
      <p:sp>
        <p:nvSpPr>
          <p:cNvPr id="16398" name="TextBox 1"/>
          <p:cNvSpPr txBox="1">
            <a:spLocks noChangeArrowheads="1"/>
          </p:cNvSpPr>
          <p:nvPr/>
        </p:nvSpPr>
        <p:spPr bwMode="auto">
          <a:xfrm>
            <a:off x="2411413" y="3716338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프로그램과 기반시설의 질적인 개선 필요</a:t>
            </a:r>
            <a:endParaRPr lang="en-US" altLang="ko-KR" sz="1800">
              <a:ea typeface="굴림" charset="-127"/>
            </a:endParaRPr>
          </a:p>
        </p:txBody>
      </p:sp>
      <p:sp>
        <p:nvSpPr>
          <p:cNvPr id="16399" name="TextBox 1"/>
          <p:cNvSpPr txBox="1">
            <a:spLocks noChangeArrowheads="1"/>
          </p:cNvSpPr>
          <p:nvPr/>
        </p:nvSpPr>
        <p:spPr bwMode="auto">
          <a:xfrm>
            <a:off x="2411413" y="4356100"/>
            <a:ext cx="568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마치츠쿠리를 위한 동기부여가 필요</a:t>
            </a:r>
            <a:endParaRPr lang="en-US" altLang="ko-KR" sz="1800">
              <a:ea typeface="굴림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750" y="1033463"/>
            <a:ext cx="1721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err="1" smtClean="0">
                <a:latin typeface="+mn-lt"/>
              </a:rPr>
              <a:t>Nagahama</a:t>
            </a:r>
            <a:r>
              <a:rPr lang="en-US" altLang="ko-KR" sz="1600" dirty="0" smtClean="0">
                <a:latin typeface="+mn-lt"/>
              </a:rPr>
              <a:t>, </a:t>
            </a:r>
            <a:r>
              <a:rPr lang="ko-KR" altLang="en-US" sz="1600" dirty="0" smtClean="0">
                <a:latin typeface="+mn-lt"/>
              </a:rPr>
              <a:t>長浜</a:t>
            </a:r>
            <a:endParaRPr kumimoji="0" lang="ko-KR" altLang="en-US" sz="1600" b="1" spc="-1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25082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908050"/>
            <a:ext cx="1835150" cy="7207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1628775"/>
            <a:ext cx="1835150" cy="71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58750" y="1825625"/>
            <a:ext cx="13430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대상지 소개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325" y="25558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추진현황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325" y="3325813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문제점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325" y="41179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rgbClr val="00B050"/>
                </a:solidFill>
                <a:latin typeface="+mn-lt"/>
                <a:ea typeface="+mn-ea"/>
              </a:rPr>
              <a:t>개선방안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124075" y="908050"/>
            <a:ext cx="6048375" cy="46815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7419" name="TextBox 1"/>
          <p:cNvSpPr txBox="1">
            <a:spLocks noChangeArrowheads="1"/>
          </p:cNvSpPr>
          <p:nvPr/>
        </p:nvSpPr>
        <p:spPr bwMode="auto">
          <a:xfrm>
            <a:off x="2339752" y="1412875"/>
            <a:ext cx="6049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관광객을 위한 </a:t>
            </a:r>
            <a:r>
              <a:rPr lang="ko-KR" altLang="en-US" sz="1800" dirty="0" err="1">
                <a:ea typeface="굴림" charset="-127"/>
              </a:rPr>
              <a:t>마치츠쿠리는</a:t>
            </a:r>
            <a:r>
              <a:rPr lang="ko-KR" altLang="en-US" sz="1800" dirty="0">
                <a:ea typeface="굴림" charset="-127"/>
              </a:rPr>
              <a:t> 성공했지만</a:t>
            </a:r>
            <a:r>
              <a:rPr lang="en-US" altLang="ko-KR" sz="1800" dirty="0">
                <a:ea typeface="굴림" charset="-127"/>
              </a:rPr>
              <a:t>, </a:t>
            </a:r>
            <a:r>
              <a:rPr lang="ko-KR" altLang="en-US" sz="1800" dirty="0">
                <a:ea typeface="굴림" charset="-127"/>
              </a:rPr>
              <a:t>거주하는 생활자를 위한 주거환경을 </a:t>
            </a:r>
            <a:r>
              <a:rPr lang="ko-KR" altLang="en-US" sz="1800" dirty="0" smtClean="0">
                <a:ea typeface="굴림" charset="-127"/>
              </a:rPr>
              <a:t>조성해야 된다</a:t>
            </a:r>
            <a:r>
              <a:rPr lang="en-US" altLang="ko-KR" sz="1800" dirty="0">
                <a:ea typeface="굴림" charset="-127"/>
              </a:rPr>
              <a:t>.</a:t>
            </a:r>
          </a:p>
        </p:txBody>
      </p:sp>
      <p:sp>
        <p:nvSpPr>
          <p:cNvPr id="17420" name="TextBox 1"/>
          <p:cNvSpPr txBox="1">
            <a:spLocks noChangeArrowheads="1"/>
          </p:cNvSpPr>
          <p:nvPr/>
        </p:nvSpPr>
        <p:spPr bwMode="auto">
          <a:xfrm>
            <a:off x="2339752" y="2349500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경기가 침체함에 따라 새로운 명소를 발굴해서 </a:t>
            </a:r>
            <a:endParaRPr lang="en-US" altLang="ko-KR" sz="1800" dirty="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관광객을 늘려야 한다</a:t>
            </a:r>
            <a:r>
              <a:rPr lang="en-US" altLang="ko-KR" sz="1800" dirty="0">
                <a:ea typeface="굴림" charset="-127"/>
              </a:rPr>
              <a:t>.</a:t>
            </a:r>
          </a:p>
        </p:txBody>
      </p:sp>
      <p:sp>
        <p:nvSpPr>
          <p:cNvPr id="17421" name="TextBox 1"/>
          <p:cNvSpPr txBox="1">
            <a:spLocks noChangeArrowheads="1"/>
          </p:cNvSpPr>
          <p:nvPr/>
        </p:nvSpPr>
        <p:spPr bwMode="auto">
          <a:xfrm>
            <a:off x="2339752" y="320357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머무는 관광으로 유도하기 위한 호텔유치</a:t>
            </a:r>
            <a:r>
              <a:rPr lang="en-US" altLang="ko-KR" sz="1800" dirty="0">
                <a:ea typeface="굴림" charset="-127"/>
              </a:rPr>
              <a:t>, </a:t>
            </a:r>
            <a:r>
              <a:rPr lang="ko-KR" altLang="en-US" sz="1800" dirty="0">
                <a:ea typeface="굴림" charset="-127"/>
              </a:rPr>
              <a:t>주변관광지와 연계한 관광 루트 개발 필요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17422" name="TextBox 1"/>
          <p:cNvSpPr txBox="1">
            <a:spLocks noChangeArrowheads="1"/>
          </p:cNvSpPr>
          <p:nvPr/>
        </p:nvSpPr>
        <p:spPr bwMode="auto">
          <a:xfrm>
            <a:off x="2339752" y="4140200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물리적인 환경개선 뿐만 아니라 주민복지적 측면을 </a:t>
            </a:r>
            <a:r>
              <a:rPr lang="ko-KR" altLang="en-US" sz="1800" dirty="0" smtClean="0">
                <a:ea typeface="굴림" charset="-127"/>
              </a:rPr>
              <a:t>통합 </a:t>
            </a:r>
            <a:r>
              <a:rPr lang="ko-KR" altLang="en-US" sz="1800" dirty="0" err="1" smtClean="0">
                <a:ea typeface="굴림" charset="-127"/>
              </a:rPr>
              <a:t>할수</a:t>
            </a:r>
            <a:r>
              <a:rPr lang="ko-KR" altLang="en-US" sz="1800" dirty="0" smtClean="0">
                <a:ea typeface="굴림" charset="-127"/>
              </a:rPr>
              <a:t> </a:t>
            </a:r>
            <a:r>
              <a:rPr lang="ko-KR" altLang="en-US" sz="1800" dirty="0">
                <a:ea typeface="굴림" charset="-127"/>
              </a:rPr>
              <a:t>있는 지원 정책이 필요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750" y="1033463"/>
            <a:ext cx="1721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err="1" smtClean="0">
                <a:latin typeface="+mn-lt"/>
              </a:rPr>
              <a:t>Nagahama</a:t>
            </a:r>
            <a:r>
              <a:rPr lang="en-US" altLang="ko-KR" sz="1600" dirty="0" smtClean="0">
                <a:latin typeface="+mn-lt"/>
              </a:rPr>
              <a:t>, </a:t>
            </a:r>
            <a:r>
              <a:rPr lang="ko-KR" altLang="en-US" sz="1600" dirty="0" smtClean="0">
                <a:latin typeface="+mn-lt"/>
              </a:rPr>
              <a:t>長浜</a:t>
            </a:r>
            <a:endParaRPr kumimoji="0" lang="ko-KR" altLang="en-US" sz="1600" b="1" spc="-1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179512" y="332656"/>
            <a:ext cx="50403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3000" dirty="0" smtClean="0">
                <a:solidFill>
                  <a:srgbClr val="92D050"/>
                </a:solidFill>
              </a:rPr>
              <a:t>출</a:t>
            </a:r>
            <a:r>
              <a:rPr kumimoji="0" lang="ko-KR" altLang="en-US" sz="3000" dirty="0">
                <a:solidFill>
                  <a:srgbClr val="92D050"/>
                </a:solidFill>
              </a:rPr>
              <a:t>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886693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「도시재생 추진을 위한 사회적 경제법인 육성 마스터플랜 연구」 해외사례조사 </a:t>
            </a:r>
            <a:r>
              <a:rPr lang="ko-KR" altLang="en-US" dirty="0" smtClean="0"/>
              <a:t>결과보고서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국토연구원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지역거점시장으로서의 공설시장 활용방안에 관한 </a:t>
            </a:r>
            <a:r>
              <a:rPr lang="ko-KR" altLang="en-US" dirty="0" smtClean="0"/>
              <a:t>연구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김수암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역사와 문화를 활용한 도시재생 이야기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세계의 역사 문화 도시재생 사례 </a:t>
            </a:r>
            <a:r>
              <a:rPr lang="en-US" altLang="ko-KR" dirty="0" smtClean="0"/>
              <a:t>– </a:t>
            </a:r>
            <a:r>
              <a:rPr lang="ko-KR" altLang="en-US" smtClean="0"/>
              <a:t>도시재생 사업단</a:t>
            </a:r>
            <a:endParaRPr lang="en-US" altLang="ko-KR" dirty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도시재생과제\나가하마전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41" y="1225550"/>
            <a:ext cx="75723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2195513" y="2852738"/>
            <a:ext cx="50403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ko-KR" sz="3000">
                <a:solidFill>
                  <a:srgbClr val="92D050"/>
                </a:solidFill>
              </a:rPr>
              <a:t>END</a:t>
            </a:r>
            <a:endParaRPr kumimoji="0" lang="ko-KR" altLang="en-US" sz="300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도시재생과제\나가하마 돔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39" y="1860322"/>
            <a:ext cx="6696744" cy="3872934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  <a:reflection stA="50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직선 연결선 19"/>
          <p:cNvCxnSpPr/>
          <p:nvPr/>
        </p:nvCxnSpPr>
        <p:spPr>
          <a:xfrm>
            <a:off x="25082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908050"/>
            <a:ext cx="1835150" cy="7207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1628775"/>
            <a:ext cx="1835150" cy="71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58750" y="969963"/>
            <a:ext cx="10620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-100" dirty="0">
                <a:solidFill>
                  <a:schemeClr val="bg1"/>
                </a:solidFill>
                <a:latin typeface="+mn-lt"/>
                <a:ea typeface="+mn-ea"/>
              </a:rPr>
              <a:t>INDEX</a:t>
            </a:r>
            <a:endParaRPr kumimoji="0" lang="ko-KR" altLang="en-US" sz="2400" b="1" spc="-1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813" y="1279525"/>
            <a:ext cx="4667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spc="-100" dirty="0">
                <a:solidFill>
                  <a:schemeClr val="bg1"/>
                </a:solidFill>
                <a:latin typeface="+mn-lt"/>
                <a:ea typeface="+mn-ea"/>
              </a:rPr>
              <a:t>목차</a:t>
            </a:r>
          </a:p>
        </p:txBody>
      </p:sp>
      <p:sp>
        <p:nvSpPr>
          <p:cNvPr id="521" name="TextBox 520"/>
          <p:cNvSpPr txBox="1"/>
          <p:nvPr/>
        </p:nvSpPr>
        <p:spPr>
          <a:xfrm>
            <a:off x="3923928" y="1916832"/>
            <a:ext cx="14125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latin typeface="+mn-lt"/>
                <a:ea typeface="+mn-ea"/>
              </a:rPr>
              <a:t>대상지 소개 </a:t>
            </a:r>
          </a:p>
        </p:txBody>
      </p:sp>
      <p:sp>
        <p:nvSpPr>
          <p:cNvPr id="522" name="TextBox 521"/>
          <p:cNvSpPr txBox="1"/>
          <p:nvPr/>
        </p:nvSpPr>
        <p:spPr>
          <a:xfrm>
            <a:off x="4100300" y="5219908"/>
            <a:ext cx="10567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latin typeface="+mn-lt"/>
                <a:ea typeface="+mn-ea"/>
              </a:rPr>
              <a:t>개선방향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4169133" y="4139788"/>
            <a:ext cx="978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latin typeface="+mn-lt"/>
                <a:ea typeface="+mn-ea"/>
              </a:rPr>
              <a:t>문제점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4100300" y="2924944"/>
            <a:ext cx="10567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latin typeface="+mn-lt"/>
                <a:ea typeface="+mn-ea"/>
              </a:rPr>
              <a:t>추진현황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K:\도시재생과제\나가하마성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54" y="932656"/>
            <a:ext cx="4333403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직선 연결선 19"/>
          <p:cNvCxnSpPr/>
          <p:nvPr/>
        </p:nvCxnSpPr>
        <p:spPr>
          <a:xfrm>
            <a:off x="25082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908050"/>
            <a:ext cx="1835150" cy="7207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1628775"/>
            <a:ext cx="1835150" cy="71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58750" y="1033463"/>
            <a:ext cx="1721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err="1" smtClean="0">
                <a:latin typeface="+mn-lt"/>
              </a:rPr>
              <a:t>Nagahama</a:t>
            </a:r>
            <a:r>
              <a:rPr lang="en-US" altLang="ko-KR" sz="1600" dirty="0" smtClean="0">
                <a:latin typeface="+mn-lt"/>
              </a:rPr>
              <a:t>, </a:t>
            </a:r>
            <a:r>
              <a:rPr lang="ko-KR" altLang="en-US" sz="1600" dirty="0" smtClean="0">
                <a:latin typeface="+mn-lt"/>
              </a:rPr>
              <a:t>長浜</a:t>
            </a:r>
            <a:endParaRPr kumimoji="0" lang="ko-KR" altLang="en-US" sz="1600" b="1" spc="-1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8750" y="1825625"/>
            <a:ext cx="13430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rgbClr val="00B050"/>
                </a:solidFill>
                <a:latin typeface="+mn-lt"/>
                <a:ea typeface="+mn-ea"/>
              </a:rPr>
              <a:t>대상지 소개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325" y="25558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추진현황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325" y="3325813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문제점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325" y="41179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개선방안</a:t>
            </a:r>
          </a:p>
        </p:txBody>
      </p:sp>
      <p:sp>
        <p:nvSpPr>
          <p:cNvPr id="4109" name="TextBox 2"/>
          <p:cNvSpPr txBox="1">
            <a:spLocks noChangeArrowheads="1"/>
          </p:cNvSpPr>
          <p:nvPr/>
        </p:nvSpPr>
        <p:spPr bwMode="auto">
          <a:xfrm>
            <a:off x="2080654" y="3624263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위치</a:t>
            </a:r>
          </a:p>
        </p:txBody>
      </p:sp>
      <p:sp>
        <p:nvSpPr>
          <p:cNvPr id="4110" name="TextBox 15"/>
          <p:cNvSpPr txBox="1">
            <a:spLocks noChangeArrowheads="1"/>
          </p:cNvSpPr>
          <p:nvPr/>
        </p:nvSpPr>
        <p:spPr bwMode="auto">
          <a:xfrm>
            <a:off x="2080654" y="4117976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면적</a:t>
            </a:r>
          </a:p>
        </p:txBody>
      </p:sp>
      <p:sp>
        <p:nvSpPr>
          <p:cNvPr id="4111" name="TextBox 16"/>
          <p:cNvSpPr txBox="1">
            <a:spLocks noChangeArrowheads="1"/>
          </p:cNvSpPr>
          <p:nvPr/>
        </p:nvSpPr>
        <p:spPr bwMode="auto">
          <a:xfrm>
            <a:off x="2080654" y="4622801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인구</a:t>
            </a:r>
          </a:p>
        </p:txBody>
      </p:sp>
      <p:sp>
        <p:nvSpPr>
          <p:cNvPr id="4112" name="TextBox 17"/>
          <p:cNvSpPr txBox="1">
            <a:spLocks noChangeArrowheads="1"/>
          </p:cNvSpPr>
          <p:nvPr/>
        </p:nvSpPr>
        <p:spPr bwMode="auto">
          <a:xfrm>
            <a:off x="2872817" y="3624263"/>
            <a:ext cx="259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일본 </a:t>
            </a:r>
            <a:r>
              <a:rPr lang="ko-KR" altLang="en-US" sz="1800" dirty="0" err="1">
                <a:ea typeface="굴림" charset="-127"/>
              </a:rPr>
              <a:t>시가현</a:t>
            </a:r>
            <a:r>
              <a:rPr lang="ko-KR" altLang="en-US" sz="1800" dirty="0">
                <a:ea typeface="굴림" charset="-127"/>
              </a:rPr>
              <a:t> 동북부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2817" y="4117976"/>
            <a:ext cx="13684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latin typeface="+mj-lt"/>
              </a:rPr>
              <a:t>540</a:t>
            </a:r>
            <a:r>
              <a:rPr lang="ko-KR" altLang="en-US" dirty="0">
                <a:latin typeface="+mj-lt"/>
              </a:rPr>
              <a:t>㎢</a:t>
            </a: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2872817" y="4621213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dirty="0">
                <a:ea typeface="굴림" charset="-127"/>
              </a:rPr>
              <a:t>12</a:t>
            </a:r>
            <a:r>
              <a:rPr lang="ko-KR" altLang="en-US" sz="1800" dirty="0">
                <a:ea typeface="굴림" charset="-127"/>
              </a:rPr>
              <a:t>만</a:t>
            </a:r>
            <a:r>
              <a:rPr lang="en-US" altLang="ko-KR" sz="1800" dirty="0">
                <a:ea typeface="굴림" charset="-127"/>
              </a:rPr>
              <a:t>4000</a:t>
            </a:r>
            <a:r>
              <a:rPr lang="ko-KR" altLang="en-US" sz="1800" dirty="0">
                <a:ea typeface="굴림" charset="-127"/>
              </a:rPr>
              <a:t>명</a:t>
            </a:r>
          </a:p>
        </p:txBody>
      </p:sp>
      <p:sp>
        <p:nvSpPr>
          <p:cNvPr id="4115" name="TextBox 23"/>
          <p:cNvSpPr txBox="1">
            <a:spLocks noChangeArrowheads="1"/>
          </p:cNvSpPr>
          <p:nvPr/>
        </p:nvSpPr>
        <p:spPr bwMode="auto">
          <a:xfrm>
            <a:off x="2080654" y="5148932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관광객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72817" y="5147345"/>
            <a:ext cx="1368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latin typeface="+mj-lt"/>
              </a:rPr>
              <a:t>200</a:t>
            </a:r>
            <a:r>
              <a:rPr lang="ko-KR" altLang="en-US" dirty="0" err="1">
                <a:latin typeface="+mj-lt"/>
              </a:rPr>
              <a:t>만명</a:t>
            </a:r>
            <a:endParaRPr lang="ko-KR" altLang="en-US" dirty="0">
              <a:latin typeface="+mj-lt"/>
            </a:endParaRPr>
          </a:p>
        </p:txBody>
      </p:sp>
      <p:pic>
        <p:nvPicPr>
          <p:cNvPr id="2050" name="Picture 2" descr="J:\도시재생과제\852643_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45" y="3502868"/>
            <a:ext cx="3810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25082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908050"/>
            <a:ext cx="1835150" cy="7207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1628775"/>
            <a:ext cx="1835150" cy="71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58750" y="1825625"/>
            <a:ext cx="13430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rgbClr val="00B050"/>
                </a:solidFill>
                <a:latin typeface="+mn-lt"/>
                <a:ea typeface="+mn-ea"/>
              </a:rPr>
              <a:t>대상지 소개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325" y="25558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추진현황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325" y="3325813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문제점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325" y="41179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개선방안</a:t>
            </a:r>
          </a:p>
        </p:txBody>
      </p:sp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3131840" y="2843485"/>
            <a:ext cx="4824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/>
              <a:t>1975</a:t>
            </a:r>
            <a:r>
              <a:rPr lang="ko-KR" altLang="en-US"/>
              <a:t>년 나가하마 교외에 대형쇼핑센터 건립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5327352" y="3232422"/>
            <a:ext cx="107950" cy="331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133" name="TextBox 4"/>
          <p:cNvSpPr txBox="1">
            <a:spLocks noChangeArrowheads="1"/>
          </p:cNvSpPr>
          <p:nvPr/>
        </p:nvSpPr>
        <p:spPr bwMode="auto">
          <a:xfrm>
            <a:off x="3779540" y="3564210"/>
            <a:ext cx="3671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/>
              <a:t>700</a:t>
            </a:r>
            <a:r>
              <a:rPr lang="ko-KR" altLang="en-US"/>
              <a:t>여개 점포중 </a:t>
            </a:r>
            <a:r>
              <a:rPr lang="en-US" altLang="ko-KR"/>
              <a:t>150</a:t>
            </a:r>
            <a:r>
              <a:rPr lang="ko-KR" altLang="en-US"/>
              <a:t>개만 남음</a:t>
            </a:r>
          </a:p>
        </p:txBody>
      </p:sp>
      <p:sp>
        <p:nvSpPr>
          <p:cNvPr id="27" name="아래쪽 화살표 26"/>
          <p:cNvSpPr/>
          <p:nvPr/>
        </p:nvSpPr>
        <p:spPr>
          <a:xfrm>
            <a:off x="5327352" y="4067447"/>
            <a:ext cx="107950" cy="331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135" name="TextBox 28"/>
          <p:cNvSpPr txBox="1">
            <a:spLocks noChangeArrowheads="1"/>
          </p:cNvSpPr>
          <p:nvPr/>
        </p:nvSpPr>
        <p:spPr bwMode="auto">
          <a:xfrm>
            <a:off x="3779540" y="4491310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ko-KR" altLang="en-US" dirty="0"/>
              <a:t>중심시가지 급격히 쇠퇴</a:t>
            </a:r>
          </a:p>
        </p:txBody>
      </p:sp>
      <p:sp>
        <p:nvSpPr>
          <p:cNvPr id="31" name="아래쪽 화살표 30"/>
          <p:cNvSpPr/>
          <p:nvPr/>
        </p:nvSpPr>
        <p:spPr>
          <a:xfrm>
            <a:off x="5327352" y="5004072"/>
            <a:ext cx="107950" cy="331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137" name="TextBox 32"/>
          <p:cNvSpPr txBox="1">
            <a:spLocks noChangeArrowheads="1"/>
          </p:cNvSpPr>
          <p:nvPr/>
        </p:nvSpPr>
        <p:spPr bwMode="auto">
          <a:xfrm>
            <a:off x="3779540" y="5426347"/>
            <a:ext cx="324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ko-KR" altLang="en-US"/>
              <a:t>중심시가지 인구 감소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914303"/>
              </p:ext>
            </p:extLst>
          </p:nvPr>
        </p:nvGraphicFramePr>
        <p:xfrm>
          <a:off x="7019625" y="5164410"/>
          <a:ext cx="1656160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80"/>
                <a:gridCol w="828080"/>
              </a:tblGrid>
              <a:tr h="3706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/>
                        <a:t>1970</a:t>
                      </a:r>
                      <a:endParaRPr lang="ko-KR" altLang="en-US" sz="17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/>
                        <a:t>1985</a:t>
                      </a:r>
                      <a:endParaRPr lang="ko-KR" altLang="en-US" sz="1700" dirty="0"/>
                    </a:p>
                  </a:txBody>
                  <a:tcPr marL="91437" marR="91437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/>
                        <a:t>17,000</a:t>
                      </a:r>
                      <a:endParaRPr lang="ko-KR" altLang="en-US" sz="17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dirty="0" smtClean="0"/>
                        <a:t>12,000</a:t>
                      </a:r>
                      <a:endParaRPr lang="ko-KR" altLang="en-US" sz="1700" dirty="0"/>
                    </a:p>
                  </a:txBody>
                  <a:tcPr marL="91437" marR="91437" marT="45700" marB="45700"/>
                </a:tc>
              </a:tr>
            </a:tbl>
          </a:graphicData>
        </a:graphic>
      </p:graphicFrame>
      <p:sp>
        <p:nvSpPr>
          <p:cNvPr id="34" name="아래쪽 화살표 33"/>
          <p:cNvSpPr/>
          <p:nvPr/>
        </p:nvSpPr>
        <p:spPr>
          <a:xfrm>
            <a:off x="5327352" y="5896247"/>
            <a:ext cx="107950" cy="331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150" name="TextBox 34"/>
          <p:cNvSpPr txBox="1">
            <a:spLocks noChangeArrowheads="1"/>
          </p:cNvSpPr>
          <p:nvPr/>
        </p:nvSpPr>
        <p:spPr bwMode="auto">
          <a:xfrm>
            <a:off x="3779540" y="6299472"/>
            <a:ext cx="324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ko-KR" altLang="en-US" dirty="0"/>
              <a:t>중심시가지 재생 필요성 증가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8750" y="1033463"/>
            <a:ext cx="1721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err="1" smtClean="0">
                <a:latin typeface="+mn-lt"/>
              </a:rPr>
              <a:t>Nagahama</a:t>
            </a:r>
            <a:r>
              <a:rPr lang="en-US" altLang="ko-KR" sz="1600" dirty="0" smtClean="0">
                <a:latin typeface="+mn-lt"/>
              </a:rPr>
              <a:t>, </a:t>
            </a:r>
            <a:r>
              <a:rPr lang="ko-KR" altLang="en-US" sz="1600" dirty="0" smtClean="0">
                <a:latin typeface="+mn-lt"/>
              </a:rPr>
              <a:t>長浜</a:t>
            </a:r>
            <a:endParaRPr kumimoji="0" lang="ko-KR" altLang="en-US" sz="1600" b="1" spc="-1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050" name="Picture 2" descr="J:\도시재생과제\나가하마 상권변화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18" y="372741"/>
            <a:ext cx="4438030" cy="204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25082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908050"/>
            <a:ext cx="1835150" cy="7207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1628775"/>
            <a:ext cx="1835150" cy="71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58750" y="1825625"/>
            <a:ext cx="13430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대상지 소개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325" y="25558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rgbClr val="00B050"/>
                </a:solidFill>
                <a:latin typeface="+mn-ea"/>
                <a:ea typeface="+mn-ea"/>
              </a:rPr>
              <a:t>추진현황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325" y="3325813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문제점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325" y="41179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개선방안</a:t>
            </a:r>
          </a:p>
        </p:txBody>
      </p:sp>
      <p:sp>
        <p:nvSpPr>
          <p:cNvPr id="6155" name="TextBox 1"/>
          <p:cNvSpPr txBox="1">
            <a:spLocks noChangeArrowheads="1"/>
          </p:cNvSpPr>
          <p:nvPr/>
        </p:nvSpPr>
        <p:spPr bwMode="auto">
          <a:xfrm>
            <a:off x="2554288" y="1268413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1"/>
                </a:solidFill>
                <a:ea typeface="굴림" charset="-127"/>
              </a:rPr>
              <a:t>Concept. </a:t>
            </a:r>
            <a:r>
              <a:rPr lang="ko-KR" altLang="en-US" sz="1800">
                <a:solidFill>
                  <a:schemeClr val="bg1"/>
                </a:solidFill>
                <a:ea typeface="굴림" charset="-127"/>
              </a:rPr>
              <a:t>문화</a:t>
            </a:r>
            <a:r>
              <a:rPr lang="en-US" altLang="ko-KR" sz="1800">
                <a:solidFill>
                  <a:schemeClr val="bg1"/>
                </a:solidFill>
                <a:ea typeface="굴림" charset="-127"/>
              </a:rPr>
              <a:t>·</a:t>
            </a:r>
            <a:r>
              <a:rPr lang="ko-KR" altLang="en-US" sz="1800">
                <a:solidFill>
                  <a:schemeClr val="bg1"/>
                </a:solidFill>
                <a:ea typeface="굴림" charset="-127"/>
              </a:rPr>
              <a:t>관광의 도시</a:t>
            </a:r>
            <a:r>
              <a:rPr lang="en-US" altLang="ko-KR" sz="1800">
                <a:solidFill>
                  <a:schemeClr val="bg1"/>
                </a:solidFill>
                <a:ea typeface="굴림" charset="-127"/>
              </a:rPr>
              <a:t>, </a:t>
            </a:r>
            <a:r>
              <a:rPr lang="ko-KR" altLang="en-US" sz="1800">
                <a:solidFill>
                  <a:schemeClr val="bg1"/>
                </a:solidFill>
                <a:ea typeface="굴림" charset="-127"/>
              </a:rPr>
              <a:t>사업하기 편리한 도시</a:t>
            </a:r>
          </a:p>
        </p:txBody>
      </p:sp>
      <p:sp>
        <p:nvSpPr>
          <p:cNvPr id="6156" name="TextBox 1"/>
          <p:cNvSpPr txBox="1">
            <a:spLocks noChangeArrowheads="1"/>
          </p:cNvSpPr>
          <p:nvPr/>
        </p:nvSpPr>
        <p:spPr bwMode="auto">
          <a:xfrm>
            <a:off x="3059113" y="1033463"/>
            <a:ext cx="3960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/>
              <a:t>1982</a:t>
            </a:r>
            <a:r>
              <a:rPr lang="ko-KR" altLang="en-US"/>
              <a:t>년 나가하마 </a:t>
            </a:r>
            <a:r>
              <a:rPr lang="en-US" altLang="ko-KR"/>
              <a:t>21 </a:t>
            </a:r>
            <a:r>
              <a:rPr lang="ko-KR" altLang="en-US"/>
              <a:t>시민회의 조직</a:t>
            </a:r>
          </a:p>
        </p:txBody>
      </p:sp>
      <p:cxnSp>
        <p:nvCxnSpPr>
          <p:cNvPr id="4" name="직선 화살표 연결선 3"/>
          <p:cNvCxnSpPr/>
          <p:nvPr/>
        </p:nvCxnSpPr>
        <p:spPr>
          <a:xfrm flipH="1">
            <a:off x="3635375" y="1484313"/>
            <a:ext cx="360363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4288" y="2009775"/>
            <a:ext cx="180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/>
              <a:t>청년회의소 </a:t>
            </a:r>
            <a:r>
              <a:rPr lang="en-US" altLang="ko-KR"/>
              <a:t>OB</a:t>
            </a:r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6156325" y="1484313"/>
            <a:ext cx="431800" cy="350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62575" y="1989138"/>
            <a:ext cx="2665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/>
              <a:t>지역인사 </a:t>
            </a:r>
            <a:r>
              <a:rPr lang="en-US" altLang="ko-KR"/>
              <a:t>400~600</a:t>
            </a:r>
            <a:r>
              <a:rPr lang="ko-KR" altLang="en-US"/>
              <a:t>명</a:t>
            </a:r>
            <a:endParaRPr lang="en-US" altLang="ko-KR"/>
          </a:p>
        </p:txBody>
      </p:sp>
      <p:sp>
        <p:nvSpPr>
          <p:cNvPr id="13" name="아래쪽 화살표 12"/>
          <p:cNvSpPr/>
          <p:nvPr/>
        </p:nvSpPr>
        <p:spPr>
          <a:xfrm>
            <a:off x="4932363" y="3051175"/>
            <a:ext cx="179387" cy="58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2554288" y="1916113"/>
            <a:ext cx="1801812" cy="504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5362575" y="1916113"/>
            <a:ext cx="2305050" cy="504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51275" y="3708400"/>
            <a:ext cx="2449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ko-KR" altLang="en-US" dirty="0"/>
              <a:t>시민 헌장을 제정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851275" y="4130675"/>
            <a:ext cx="244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/>
              <a:t>JR </a:t>
            </a:r>
            <a:r>
              <a:rPr lang="ko-KR" altLang="en-US"/>
              <a:t>직류화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51275" y="4500563"/>
            <a:ext cx="2449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ko-KR" altLang="en-US" dirty="0" err="1"/>
              <a:t>돔구장</a:t>
            </a:r>
            <a:r>
              <a:rPr lang="ko-KR" altLang="en-US" dirty="0"/>
              <a:t> 건설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51275" y="4859338"/>
            <a:ext cx="2449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ko-KR" altLang="en-US"/>
              <a:t>대학유치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51275" y="2636838"/>
            <a:ext cx="2449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ko-KR" altLang="en-US"/>
              <a:t>활성화 방안 제시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8750" y="1033463"/>
            <a:ext cx="1721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err="1" smtClean="0">
                <a:latin typeface="+mn-lt"/>
              </a:rPr>
              <a:t>Nagahama</a:t>
            </a:r>
            <a:r>
              <a:rPr lang="en-US" altLang="ko-KR" sz="1600" dirty="0" smtClean="0">
                <a:latin typeface="+mn-lt"/>
              </a:rPr>
              <a:t>, </a:t>
            </a:r>
            <a:r>
              <a:rPr lang="ko-KR" altLang="en-US" sz="1600" dirty="0" smtClean="0">
                <a:latin typeface="+mn-lt"/>
              </a:rPr>
              <a:t>長浜</a:t>
            </a:r>
            <a:endParaRPr kumimoji="0" lang="ko-KR" altLang="en-US" sz="1600" b="1" spc="-1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13" grpId="0" animBg="1"/>
      <p:bldP spid="14" grpId="0" animBg="1"/>
      <p:bldP spid="15" grpId="0" animBg="1"/>
      <p:bldP spid="16" grpId="0"/>
      <p:bldP spid="27" grpId="0"/>
      <p:bldP spid="29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25082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908050"/>
            <a:ext cx="1835150" cy="7207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1628775"/>
            <a:ext cx="1835150" cy="71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58750" y="1825625"/>
            <a:ext cx="13430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대상지 소개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325" y="25558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rgbClr val="00B050"/>
                </a:solidFill>
                <a:latin typeface="+mn-ea"/>
                <a:ea typeface="+mn-ea"/>
              </a:rPr>
              <a:t>추진현황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325" y="3325813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문제점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325" y="41179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개선방안</a:t>
            </a:r>
          </a:p>
        </p:txBody>
      </p:sp>
      <p:sp>
        <p:nvSpPr>
          <p:cNvPr id="7179" name="TextBox 1"/>
          <p:cNvSpPr txBox="1">
            <a:spLocks noChangeArrowheads="1"/>
          </p:cNvSpPr>
          <p:nvPr/>
        </p:nvSpPr>
        <p:spPr bwMode="auto">
          <a:xfrm>
            <a:off x="2411413" y="908720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1983</a:t>
            </a:r>
            <a:r>
              <a:rPr lang="ko-KR" altLang="en-US" sz="1800">
                <a:ea typeface="굴림" charset="-127"/>
              </a:rPr>
              <a:t>년 시정 </a:t>
            </a:r>
            <a:r>
              <a:rPr lang="en-US" altLang="ko-KR" sz="1800">
                <a:ea typeface="굴림" charset="-127"/>
              </a:rPr>
              <a:t>40</a:t>
            </a:r>
            <a:r>
              <a:rPr lang="ko-KR" altLang="en-US" sz="1800">
                <a:ea typeface="굴림" charset="-127"/>
              </a:rPr>
              <a:t>주년 시민의 기부로 나가하마 성 재건</a:t>
            </a:r>
          </a:p>
        </p:txBody>
      </p:sp>
      <p:sp>
        <p:nvSpPr>
          <p:cNvPr id="7180" name="TextBox 24"/>
          <p:cNvSpPr txBox="1">
            <a:spLocks noChangeArrowheads="1"/>
          </p:cNvSpPr>
          <p:nvPr/>
        </p:nvSpPr>
        <p:spPr bwMode="auto">
          <a:xfrm>
            <a:off x="2411413" y="1772320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중심시가지 활성화 마치츠꾸리 시작</a:t>
            </a:r>
          </a:p>
        </p:txBody>
      </p:sp>
      <p:sp>
        <p:nvSpPr>
          <p:cNvPr id="7181" name="TextBox 26"/>
          <p:cNvSpPr txBox="1">
            <a:spLocks noChangeArrowheads="1"/>
          </p:cNvSpPr>
          <p:nvPr/>
        </p:nvSpPr>
        <p:spPr bwMode="auto">
          <a:xfrm>
            <a:off x="2268538" y="2636912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1984</a:t>
            </a:r>
            <a:r>
              <a:rPr lang="ko-KR" altLang="en-US" sz="1800">
                <a:ea typeface="굴림" charset="-127"/>
              </a:rPr>
              <a:t>년 </a:t>
            </a:r>
            <a:r>
              <a:rPr lang="en-US" altLang="ko-KR" sz="1800">
                <a:ea typeface="굴림" charset="-127"/>
              </a:rPr>
              <a:t>‘</a:t>
            </a:r>
            <a:r>
              <a:rPr lang="ko-KR" altLang="en-US" sz="1800">
                <a:ea typeface="굴림" charset="-127"/>
              </a:rPr>
              <a:t>박물관 도시구상</a:t>
            </a:r>
            <a:r>
              <a:rPr lang="en-US" altLang="ko-KR" sz="1800">
                <a:ea typeface="굴림" charset="-127"/>
              </a:rPr>
              <a:t>’ </a:t>
            </a:r>
            <a:r>
              <a:rPr lang="ko-KR" altLang="en-US" sz="1800">
                <a:ea typeface="굴림" charset="-127"/>
              </a:rPr>
              <a:t>수립</a:t>
            </a:r>
          </a:p>
        </p:txBody>
      </p:sp>
      <p:sp>
        <p:nvSpPr>
          <p:cNvPr id="7182" name="TextBox 28"/>
          <p:cNvSpPr txBox="1">
            <a:spLocks noChangeArrowheads="1"/>
          </p:cNvSpPr>
          <p:nvPr/>
        </p:nvSpPr>
        <p:spPr bwMode="auto">
          <a:xfrm>
            <a:off x="2411413" y="3573537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개성이 넘치고 아름답고 살기 좋은 박물관 같은 도시</a:t>
            </a:r>
            <a:endParaRPr lang="en-US" altLang="ko-KR" sz="1800">
              <a:ea typeface="굴림" charset="-127"/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5148263" y="1377033"/>
            <a:ext cx="21590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>
            <a:off x="5076825" y="3149675"/>
            <a:ext cx="215900" cy="315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185" name="TextBox 26"/>
          <p:cNvSpPr txBox="1">
            <a:spLocks noChangeArrowheads="1"/>
          </p:cNvSpPr>
          <p:nvPr/>
        </p:nvSpPr>
        <p:spPr bwMode="auto">
          <a:xfrm>
            <a:off x="2268538" y="4498751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1988</a:t>
            </a:r>
            <a:r>
              <a:rPr lang="ko-KR" altLang="en-US" sz="1800">
                <a:ea typeface="굴림" charset="-127"/>
              </a:rPr>
              <a:t>년 </a:t>
            </a:r>
            <a:r>
              <a:rPr lang="en-US" altLang="ko-KR" sz="1800">
                <a:ea typeface="굴림" charset="-127"/>
              </a:rPr>
              <a:t>(</a:t>
            </a:r>
            <a:r>
              <a:rPr lang="ko-KR" altLang="en-US" sz="1800">
                <a:ea typeface="굴림" charset="-127"/>
              </a:rPr>
              <a:t>주</a:t>
            </a:r>
            <a:r>
              <a:rPr lang="en-US" altLang="ko-KR" sz="1800">
                <a:ea typeface="굴림" charset="-127"/>
              </a:rPr>
              <a:t>)</a:t>
            </a:r>
            <a:r>
              <a:rPr lang="ko-KR" altLang="en-US" sz="1800">
                <a:ea typeface="굴림" charset="-127"/>
              </a:rPr>
              <a:t>구로카베 설립</a:t>
            </a:r>
          </a:p>
        </p:txBody>
      </p:sp>
      <p:sp>
        <p:nvSpPr>
          <p:cNvPr id="7186" name="TextBox 28"/>
          <p:cNvSpPr txBox="1">
            <a:spLocks noChangeArrowheads="1"/>
          </p:cNvSpPr>
          <p:nvPr/>
        </p:nvSpPr>
        <p:spPr bwMode="auto">
          <a:xfrm>
            <a:off x="2411413" y="5435376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 err="1">
                <a:ea typeface="굴림" charset="-127"/>
              </a:rPr>
              <a:t>나가하마</a:t>
            </a:r>
            <a:r>
              <a:rPr lang="ko-KR" altLang="en-US" sz="1800" dirty="0">
                <a:ea typeface="굴림" charset="-127"/>
              </a:rPr>
              <a:t> 중심시가지 상징적 건축물을 보전하는 기구</a:t>
            </a:r>
            <a:endParaRPr lang="en-US" altLang="ko-KR" sz="1800" dirty="0">
              <a:ea typeface="굴림" charset="-127"/>
            </a:endParaRPr>
          </a:p>
        </p:txBody>
      </p:sp>
      <p:sp>
        <p:nvSpPr>
          <p:cNvPr id="19" name="아래쪽 화살표 18"/>
          <p:cNvSpPr/>
          <p:nvPr/>
        </p:nvSpPr>
        <p:spPr>
          <a:xfrm>
            <a:off x="5076825" y="5011514"/>
            <a:ext cx="215900" cy="315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58750" y="1033463"/>
            <a:ext cx="1721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err="1" smtClean="0">
                <a:latin typeface="+mn-lt"/>
              </a:rPr>
              <a:t>Nagahama</a:t>
            </a:r>
            <a:r>
              <a:rPr lang="en-US" altLang="ko-KR" sz="1600" dirty="0" smtClean="0">
                <a:latin typeface="+mn-lt"/>
              </a:rPr>
              <a:t>, </a:t>
            </a:r>
            <a:r>
              <a:rPr lang="ko-KR" altLang="en-US" sz="1600" dirty="0" smtClean="0">
                <a:latin typeface="+mn-lt"/>
              </a:rPr>
              <a:t>長浜</a:t>
            </a:r>
            <a:endParaRPr kumimoji="0" lang="ko-KR" altLang="en-US" sz="1600" b="1" spc="-1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25082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908050"/>
            <a:ext cx="1835150" cy="7207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1628775"/>
            <a:ext cx="1835150" cy="71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58750" y="1825625"/>
            <a:ext cx="13430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대상지 소개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325" y="25558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rgbClr val="00B050"/>
                </a:solidFill>
                <a:latin typeface="+mn-ea"/>
                <a:ea typeface="+mn-ea"/>
              </a:rPr>
              <a:t>추진현황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325" y="3325813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문제점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325" y="41179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개선방안</a:t>
            </a:r>
          </a:p>
        </p:txBody>
      </p:sp>
      <p:sp>
        <p:nvSpPr>
          <p:cNvPr id="8203" name="TextBox 1"/>
          <p:cNvSpPr txBox="1">
            <a:spLocks noChangeArrowheads="1"/>
          </p:cNvSpPr>
          <p:nvPr/>
        </p:nvSpPr>
        <p:spPr bwMode="auto">
          <a:xfrm>
            <a:off x="2411413" y="1052736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메이지 시대의 상징적 건축물 제</a:t>
            </a:r>
            <a:r>
              <a:rPr lang="en-US" altLang="ko-KR" sz="1800" dirty="0">
                <a:ea typeface="굴림" charset="-127"/>
              </a:rPr>
              <a:t>130</a:t>
            </a:r>
            <a:r>
              <a:rPr lang="ko-KR" altLang="en-US" sz="1800" dirty="0">
                <a:ea typeface="굴림" charset="-127"/>
              </a:rPr>
              <a:t>은행 철거위기</a:t>
            </a:r>
          </a:p>
        </p:txBody>
      </p:sp>
      <p:sp>
        <p:nvSpPr>
          <p:cNvPr id="8204" name="TextBox 24"/>
          <p:cNvSpPr txBox="1">
            <a:spLocks noChangeArrowheads="1"/>
          </p:cNvSpPr>
          <p:nvPr/>
        </p:nvSpPr>
        <p:spPr bwMode="auto">
          <a:xfrm>
            <a:off x="2411413" y="2276227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교육청과 학부모회를 중심으로 보전 운동전개</a:t>
            </a:r>
          </a:p>
        </p:txBody>
      </p:sp>
      <p:sp>
        <p:nvSpPr>
          <p:cNvPr id="8205" name="TextBox 26"/>
          <p:cNvSpPr txBox="1">
            <a:spLocks noChangeArrowheads="1"/>
          </p:cNvSpPr>
          <p:nvPr/>
        </p:nvSpPr>
        <p:spPr bwMode="auto">
          <a:xfrm>
            <a:off x="2268538" y="3320405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민간기업과 시에서 </a:t>
            </a:r>
            <a:r>
              <a:rPr lang="en-US" altLang="ko-KR" sz="1800">
                <a:ea typeface="굴림" charset="-127"/>
              </a:rPr>
              <a:t>1</a:t>
            </a:r>
            <a:r>
              <a:rPr lang="ko-KR" altLang="en-US" sz="1800">
                <a:ea typeface="굴림" charset="-127"/>
              </a:rPr>
              <a:t>억</a:t>
            </a:r>
            <a:r>
              <a:rPr lang="en-US" altLang="ko-KR" sz="1800">
                <a:ea typeface="굴림" charset="-127"/>
              </a:rPr>
              <a:t>3</a:t>
            </a:r>
            <a:r>
              <a:rPr lang="ko-KR" altLang="en-US" sz="1800">
                <a:ea typeface="굴림" charset="-127"/>
              </a:rPr>
              <a:t>천만엔 출자</a:t>
            </a:r>
          </a:p>
        </p:txBody>
      </p:sp>
      <p:sp>
        <p:nvSpPr>
          <p:cNvPr id="8206" name="TextBox 28"/>
          <p:cNvSpPr txBox="1">
            <a:spLocks noChangeArrowheads="1"/>
          </p:cNvSpPr>
          <p:nvPr/>
        </p:nvSpPr>
        <p:spPr bwMode="auto">
          <a:xfrm>
            <a:off x="2411413" y="4500860"/>
            <a:ext cx="568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제</a:t>
            </a:r>
            <a:r>
              <a:rPr lang="en-US" altLang="ko-KR" sz="1800">
                <a:ea typeface="굴림" charset="-127"/>
              </a:rPr>
              <a:t>3</a:t>
            </a:r>
            <a:r>
              <a:rPr lang="ko-KR" altLang="en-US" sz="1800">
                <a:ea typeface="굴림" charset="-127"/>
              </a:rPr>
              <a:t>섹터 형태의 </a:t>
            </a:r>
            <a:r>
              <a:rPr lang="en-US" altLang="ko-KR" sz="1800">
                <a:ea typeface="굴림" charset="-127"/>
              </a:rPr>
              <a:t>‘</a:t>
            </a:r>
            <a:r>
              <a:rPr lang="ko-KR" altLang="en-US" sz="1800">
                <a:ea typeface="굴림" charset="-127"/>
              </a:rPr>
              <a:t>주식회사 구로카베</a:t>
            </a:r>
            <a:r>
              <a:rPr lang="en-US" altLang="ko-KR" sz="1800">
                <a:ea typeface="굴림" charset="-127"/>
              </a:rPr>
              <a:t>’ </a:t>
            </a:r>
            <a:r>
              <a:rPr lang="ko-KR" altLang="en-US" sz="1800">
                <a:ea typeface="굴림" charset="-127"/>
              </a:rPr>
              <a:t>설립</a:t>
            </a:r>
            <a:r>
              <a:rPr lang="en-US" altLang="ko-KR" sz="1800">
                <a:ea typeface="굴림" charset="-127"/>
              </a:rPr>
              <a:t>, </a:t>
            </a:r>
            <a:r>
              <a:rPr lang="ko-KR" altLang="en-US" sz="1800">
                <a:ea typeface="굴림" charset="-127"/>
              </a:rPr>
              <a:t>건물매입</a:t>
            </a:r>
            <a:endParaRPr lang="en-US" altLang="ko-KR" sz="1800">
              <a:ea typeface="굴림" charset="-127"/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5076825" y="1519461"/>
            <a:ext cx="215900" cy="315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>
            <a:off x="5076825" y="3833167"/>
            <a:ext cx="215900" cy="315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>
            <a:off x="5076825" y="2681039"/>
            <a:ext cx="215900" cy="315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46082" name="Picture 2" descr="K:\도시재생과제\제130은행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908050"/>
            <a:ext cx="56896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58750" y="1033463"/>
            <a:ext cx="1721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err="1" smtClean="0">
                <a:latin typeface="+mn-lt"/>
              </a:rPr>
              <a:t>Nagahama</a:t>
            </a:r>
            <a:r>
              <a:rPr lang="en-US" altLang="ko-KR" sz="1600" dirty="0" smtClean="0">
                <a:latin typeface="+mn-lt"/>
              </a:rPr>
              <a:t>, </a:t>
            </a:r>
            <a:r>
              <a:rPr lang="ko-KR" altLang="en-US" sz="1600" dirty="0" smtClean="0">
                <a:latin typeface="+mn-lt"/>
              </a:rPr>
              <a:t>長浜</a:t>
            </a:r>
            <a:endParaRPr kumimoji="0" lang="ko-KR" altLang="en-US" sz="1600" b="1" spc="-1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25082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908050"/>
            <a:ext cx="1835150" cy="7207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1628775"/>
            <a:ext cx="1835150" cy="71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58750" y="1825625"/>
            <a:ext cx="13430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대상지 소개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325" y="25558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rgbClr val="00B050"/>
                </a:solidFill>
                <a:latin typeface="+mn-ea"/>
                <a:ea typeface="+mn-ea"/>
              </a:rPr>
              <a:t>추진현황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325" y="3325813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문제점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325" y="41179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개선방안</a:t>
            </a:r>
          </a:p>
        </p:txBody>
      </p:sp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2411413" y="260648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(</a:t>
            </a:r>
            <a:r>
              <a:rPr lang="ko-KR" altLang="en-US" sz="1800">
                <a:ea typeface="굴림" charset="-127"/>
              </a:rPr>
              <a:t>주</a:t>
            </a:r>
            <a:r>
              <a:rPr lang="en-US" altLang="ko-KR" sz="1800">
                <a:ea typeface="굴림" charset="-127"/>
              </a:rPr>
              <a:t>) </a:t>
            </a:r>
            <a:r>
              <a:rPr lang="ko-KR" altLang="en-US" sz="1800">
                <a:ea typeface="굴림" charset="-127"/>
              </a:rPr>
              <a:t>구로카베</a:t>
            </a:r>
          </a:p>
        </p:txBody>
      </p:sp>
      <p:sp>
        <p:nvSpPr>
          <p:cNvPr id="9228" name="TextBox 24"/>
          <p:cNvSpPr txBox="1">
            <a:spLocks noChangeArrowheads="1"/>
          </p:cNvSpPr>
          <p:nvPr/>
        </p:nvSpPr>
        <p:spPr bwMode="auto">
          <a:xfrm>
            <a:off x="2411413" y="1124248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은행과 주변 빈점포나 창고 활용</a:t>
            </a:r>
          </a:p>
        </p:txBody>
      </p:sp>
      <p:sp>
        <p:nvSpPr>
          <p:cNvPr id="9229" name="TextBox 26"/>
          <p:cNvSpPr txBox="1">
            <a:spLocks noChangeArrowheads="1"/>
          </p:cNvSpPr>
          <p:nvPr/>
        </p:nvSpPr>
        <p:spPr bwMode="auto">
          <a:xfrm>
            <a:off x="2554288" y="1835448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ea typeface="굴림" charset="-127"/>
              </a:rPr>
              <a:t>유리공예 관련 점포</a:t>
            </a:r>
            <a:r>
              <a:rPr lang="en-US" altLang="ko-KR" sz="1800" dirty="0">
                <a:ea typeface="굴림" charset="-127"/>
              </a:rPr>
              <a:t>, </a:t>
            </a:r>
            <a:r>
              <a:rPr lang="ko-KR" altLang="en-US" sz="1800" dirty="0">
                <a:ea typeface="굴림" charset="-127"/>
              </a:rPr>
              <a:t>공방</a:t>
            </a:r>
            <a:r>
              <a:rPr lang="en-US" altLang="ko-KR" sz="1800" dirty="0">
                <a:ea typeface="굴림" charset="-127"/>
              </a:rPr>
              <a:t>, </a:t>
            </a:r>
            <a:r>
              <a:rPr lang="ko-KR" altLang="en-US" sz="1800" dirty="0">
                <a:ea typeface="굴림" charset="-127"/>
              </a:rPr>
              <a:t>박물관 등으로 특화</a:t>
            </a:r>
          </a:p>
        </p:txBody>
      </p:sp>
      <p:sp>
        <p:nvSpPr>
          <p:cNvPr id="9230" name="TextBox 28"/>
          <p:cNvSpPr txBox="1">
            <a:spLocks noChangeArrowheads="1"/>
          </p:cNvSpPr>
          <p:nvPr/>
        </p:nvSpPr>
        <p:spPr bwMode="auto">
          <a:xfrm>
            <a:off x="2411413" y="4644156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나가하마의 역사성</a:t>
            </a:r>
            <a:r>
              <a:rPr lang="en-US" altLang="ko-KR" sz="1800">
                <a:ea typeface="굴림" charset="-127"/>
              </a:rPr>
              <a:t>, </a:t>
            </a:r>
            <a:r>
              <a:rPr lang="ko-KR" altLang="en-US" sz="1800">
                <a:ea typeface="굴림" charset="-127"/>
              </a:rPr>
              <a:t>문화</a:t>
            </a:r>
            <a:r>
              <a:rPr lang="en-US" altLang="ko-KR" sz="1800">
                <a:ea typeface="굴림" charset="-127"/>
              </a:rPr>
              <a:t>·</a:t>
            </a:r>
            <a:r>
              <a:rPr lang="ko-KR" altLang="en-US" sz="1800">
                <a:ea typeface="굴림" charset="-127"/>
              </a:rPr>
              <a:t>예술성</a:t>
            </a:r>
            <a:r>
              <a:rPr lang="en-US" altLang="ko-KR" sz="1800">
                <a:ea typeface="굴림" charset="-127"/>
              </a:rPr>
              <a:t>, </a:t>
            </a:r>
            <a:r>
              <a:rPr lang="ko-KR" altLang="en-US" sz="1800">
                <a:ea typeface="굴림" charset="-127"/>
              </a:rPr>
              <a:t>국제성</a:t>
            </a:r>
            <a:endParaRPr lang="en-US" altLang="ko-KR" sz="1800">
              <a:ea typeface="굴림" charset="-127"/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5076825" y="728961"/>
            <a:ext cx="21590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>
            <a:off x="5076825" y="4985469"/>
            <a:ext cx="215900" cy="315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233" name="TextBox 26"/>
          <p:cNvSpPr txBox="1">
            <a:spLocks noChangeArrowheads="1"/>
          </p:cNvSpPr>
          <p:nvPr/>
        </p:nvSpPr>
        <p:spPr bwMode="auto">
          <a:xfrm>
            <a:off x="2268538" y="5290269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비즈니스 품목</a:t>
            </a:r>
            <a:r>
              <a:rPr lang="en-US" altLang="ko-KR" sz="1800">
                <a:ea typeface="굴림" charset="-127"/>
              </a:rPr>
              <a:t> ‘</a:t>
            </a:r>
            <a:r>
              <a:rPr lang="ko-KR" altLang="en-US" sz="1800">
                <a:ea typeface="굴림" charset="-127"/>
              </a:rPr>
              <a:t>유리산업</a:t>
            </a:r>
            <a:r>
              <a:rPr lang="en-US" altLang="ko-KR" sz="1800">
                <a:ea typeface="굴림" charset="-127"/>
              </a:rPr>
              <a:t>’ </a:t>
            </a:r>
            <a:r>
              <a:rPr lang="ko-KR" altLang="en-US" sz="1800">
                <a:ea typeface="굴림" charset="-127"/>
              </a:rPr>
              <a:t>선정</a:t>
            </a:r>
          </a:p>
        </p:txBody>
      </p:sp>
      <p:sp>
        <p:nvSpPr>
          <p:cNvPr id="9234" name="TextBox 28"/>
          <p:cNvSpPr txBox="1">
            <a:spLocks noChangeArrowheads="1"/>
          </p:cNvSpPr>
          <p:nvPr/>
        </p:nvSpPr>
        <p:spPr bwMode="auto">
          <a:xfrm>
            <a:off x="2411413" y="6155456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총</a:t>
            </a:r>
            <a:r>
              <a:rPr lang="en-US" altLang="ko-KR" sz="1800">
                <a:ea typeface="굴림" charset="-127"/>
              </a:rPr>
              <a:t> 39</a:t>
            </a:r>
            <a:r>
              <a:rPr lang="ko-KR" altLang="en-US" sz="1800">
                <a:ea typeface="굴림" charset="-127"/>
              </a:rPr>
              <a:t>개 점포 구로카베 마치즈쿠리 참여</a:t>
            </a:r>
            <a:endParaRPr lang="en-US" altLang="ko-KR" sz="1800">
              <a:ea typeface="굴림" charset="-127"/>
            </a:endParaRPr>
          </a:p>
        </p:txBody>
      </p:sp>
      <p:sp>
        <p:nvSpPr>
          <p:cNvPr id="19" name="아래쪽 화살표 18"/>
          <p:cNvSpPr/>
          <p:nvPr/>
        </p:nvSpPr>
        <p:spPr>
          <a:xfrm>
            <a:off x="5076825" y="5731594"/>
            <a:ext cx="215900" cy="315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>
            <a:off x="5076825" y="1529061"/>
            <a:ext cx="215900" cy="315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58750" y="1033463"/>
            <a:ext cx="1721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err="1" smtClean="0">
                <a:latin typeface="+mn-lt"/>
              </a:rPr>
              <a:t>Nagahama</a:t>
            </a:r>
            <a:r>
              <a:rPr lang="en-US" altLang="ko-KR" sz="1600" dirty="0" smtClean="0">
                <a:latin typeface="+mn-lt"/>
              </a:rPr>
              <a:t>, </a:t>
            </a:r>
            <a:r>
              <a:rPr lang="ko-KR" altLang="en-US" sz="1600" dirty="0" smtClean="0">
                <a:latin typeface="+mn-lt"/>
              </a:rPr>
              <a:t>長浜</a:t>
            </a:r>
            <a:endParaRPr kumimoji="0" lang="ko-KR" altLang="en-US" sz="1600" b="1" spc="-1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1026" name="Picture 2" descr="J:\도시재생과제\유리공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74" y="2265363"/>
            <a:ext cx="3918322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250825" y="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908050"/>
            <a:ext cx="1835150" cy="7207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1628775"/>
            <a:ext cx="1835150" cy="71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58750" y="1825625"/>
            <a:ext cx="13430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대상지 소개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7325" y="25558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rgbClr val="00B050"/>
                </a:solidFill>
                <a:latin typeface="+mn-ea"/>
                <a:ea typeface="+mn-ea"/>
              </a:rPr>
              <a:t>추진현황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325" y="3325813"/>
            <a:ext cx="838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문제점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325" y="4117975"/>
            <a:ext cx="1057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개선방안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2124075" y="908050"/>
            <a:ext cx="6048375" cy="46815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251" name="TextBox 1"/>
          <p:cNvSpPr txBox="1">
            <a:spLocks noChangeArrowheads="1"/>
          </p:cNvSpPr>
          <p:nvPr/>
        </p:nvSpPr>
        <p:spPr bwMode="auto">
          <a:xfrm>
            <a:off x="2411413" y="1196975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1998</a:t>
            </a:r>
            <a:r>
              <a:rPr lang="ko-KR" altLang="en-US" sz="1800">
                <a:ea typeface="굴림" charset="-127"/>
              </a:rPr>
              <a:t>년 마치츠쿠리 </a:t>
            </a:r>
            <a:r>
              <a:rPr lang="en-US" altLang="ko-KR" sz="1800">
                <a:ea typeface="굴림" charset="-127"/>
              </a:rPr>
              <a:t>3</a:t>
            </a:r>
            <a:r>
              <a:rPr lang="ko-KR" altLang="en-US" sz="1800">
                <a:ea typeface="굴림" charset="-127"/>
              </a:rPr>
              <a:t>법 개정</a:t>
            </a:r>
          </a:p>
        </p:txBody>
      </p:sp>
      <p:sp>
        <p:nvSpPr>
          <p:cNvPr id="10252" name="TextBox 24"/>
          <p:cNvSpPr txBox="1">
            <a:spLocks noChangeArrowheads="1"/>
          </p:cNvSpPr>
          <p:nvPr/>
        </p:nvSpPr>
        <p:spPr bwMode="auto">
          <a:xfrm>
            <a:off x="2411413" y="2060575"/>
            <a:ext cx="568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중심시가지 활성화 중앙정부 지원</a:t>
            </a:r>
          </a:p>
        </p:txBody>
      </p:sp>
      <p:sp>
        <p:nvSpPr>
          <p:cNvPr id="10253" name="TextBox 26"/>
          <p:cNvSpPr txBox="1">
            <a:spLocks noChangeArrowheads="1"/>
          </p:cNvSpPr>
          <p:nvPr/>
        </p:nvSpPr>
        <p:spPr bwMode="auto">
          <a:xfrm>
            <a:off x="2554288" y="277177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소프트웨어 담당 </a:t>
            </a:r>
            <a:r>
              <a:rPr lang="en-US" altLang="ko-KR" sz="1800">
                <a:ea typeface="굴림" charset="-127"/>
              </a:rPr>
              <a:t>NPO</a:t>
            </a:r>
            <a:r>
              <a:rPr lang="ko-KR" altLang="en-US" sz="1800">
                <a:ea typeface="굴림" charset="-127"/>
              </a:rPr>
              <a:t>법인 설립</a:t>
            </a:r>
            <a:endParaRPr lang="en-US" altLang="ko-KR" sz="1800">
              <a:ea typeface="굴림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‘</a:t>
            </a:r>
            <a:r>
              <a:rPr lang="ko-KR" altLang="en-US" sz="1800">
                <a:ea typeface="굴림" charset="-127"/>
              </a:rPr>
              <a:t>마치츠쿠리 사무소</a:t>
            </a:r>
            <a:r>
              <a:rPr lang="en-US" altLang="ko-KR" sz="1800">
                <a:ea typeface="굴림" charset="-127"/>
              </a:rPr>
              <a:t>’ </a:t>
            </a:r>
            <a:r>
              <a:rPr lang="ko-KR" altLang="en-US" sz="1800">
                <a:ea typeface="굴림" charset="-127"/>
              </a:rPr>
              <a:t>설립</a:t>
            </a:r>
          </a:p>
        </p:txBody>
      </p:sp>
      <p:sp>
        <p:nvSpPr>
          <p:cNvPr id="10254" name="TextBox 28"/>
          <p:cNvSpPr txBox="1">
            <a:spLocks noChangeArrowheads="1"/>
          </p:cNvSpPr>
          <p:nvPr/>
        </p:nvSpPr>
        <p:spPr bwMode="auto">
          <a:xfrm>
            <a:off x="2411413" y="3995738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2009</a:t>
            </a:r>
            <a:r>
              <a:rPr lang="ko-KR" altLang="en-US" sz="1800">
                <a:ea typeface="굴림" charset="-127"/>
              </a:rPr>
              <a:t>년 중심시가지 총괄 관리</a:t>
            </a:r>
            <a:r>
              <a:rPr lang="en-US" altLang="ko-KR" sz="1800">
                <a:ea typeface="굴림" charset="-127"/>
              </a:rPr>
              <a:t>·</a:t>
            </a:r>
            <a:r>
              <a:rPr lang="ko-KR" altLang="en-US" sz="1800">
                <a:ea typeface="굴림" charset="-127"/>
              </a:rPr>
              <a:t>운영 기구</a:t>
            </a:r>
            <a:endParaRPr lang="en-US" altLang="ko-KR" sz="1800">
              <a:ea typeface="굴림" charset="-127"/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5076825" y="1665288"/>
            <a:ext cx="21590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>
            <a:off x="5076825" y="4365625"/>
            <a:ext cx="21590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257" name="TextBox 26"/>
          <p:cNvSpPr txBox="1">
            <a:spLocks noChangeArrowheads="1"/>
          </p:cNvSpPr>
          <p:nvPr/>
        </p:nvSpPr>
        <p:spPr bwMode="auto">
          <a:xfrm>
            <a:off x="2411413" y="4643438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ea typeface="굴림" charset="-127"/>
              </a:rPr>
              <a:t>나가하마 마치츠쿠리</a:t>
            </a:r>
            <a:r>
              <a:rPr lang="en-US" altLang="ko-KR" sz="1800">
                <a:ea typeface="굴림" charset="-127"/>
              </a:rPr>
              <a:t>(</a:t>
            </a:r>
            <a:r>
              <a:rPr lang="ko-KR" altLang="en-US" sz="1800">
                <a:ea typeface="굴림" charset="-127"/>
              </a:rPr>
              <a:t>주</a:t>
            </a:r>
            <a:r>
              <a:rPr lang="en-US" altLang="ko-KR" sz="1800">
                <a:ea typeface="굴림" charset="-127"/>
              </a:rPr>
              <a:t>) </a:t>
            </a:r>
            <a:r>
              <a:rPr lang="ko-KR" altLang="en-US" sz="1800">
                <a:ea typeface="굴림" charset="-127"/>
              </a:rPr>
              <a:t>설립</a:t>
            </a:r>
          </a:p>
        </p:txBody>
      </p:sp>
      <p:sp>
        <p:nvSpPr>
          <p:cNvPr id="21" name="아래쪽 화살표 20"/>
          <p:cNvSpPr/>
          <p:nvPr/>
        </p:nvSpPr>
        <p:spPr>
          <a:xfrm>
            <a:off x="5076825" y="2465388"/>
            <a:ext cx="215900" cy="315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58750" y="1033463"/>
            <a:ext cx="17219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err="1" smtClean="0">
                <a:latin typeface="+mn-lt"/>
              </a:rPr>
              <a:t>Nagahama</a:t>
            </a:r>
            <a:r>
              <a:rPr lang="en-US" altLang="ko-KR" sz="1600" dirty="0" smtClean="0">
                <a:latin typeface="+mn-lt"/>
              </a:rPr>
              <a:t>, </a:t>
            </a:r>
            <a:r>
              <a:rPr lang="ko-KR" altLang="en-US" sz="1600" dirty="0" smtClean="0">
                <a:latin typeface="+mn-lt"/>
              </a:rPr>
              <a:t>長浜</a:t>
            </a:r>
            <a:endParaRPr kumimoji="0" lang="ko-KR" altLang="en-US" sz="1600" b="1" spc="-1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4757</TotalTime>
  <Words>542</Words>
  <Application>Microsoft Office PowerPoint</Application>
  <PresentationFormat>화면 슬라이드 쇼(4:3)</PresentationFormat>
  <Paragraphs>153</Paragraphs>
  <Slides>16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user</cp:lastModifiedBy>
  <cp:revision>1059</cp:revision>
  <dcterms:created xsi:type="dcterms:W3CDTF">2012-11-15T02:33:33Z</dcterms:created>
  <dcterms:modified xsi:type="dcterms:W3CDTF">2015-05-26T00:15:40Z</dcterms:modified>
</cp:coreProperties>
</file>