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79" r:id="rId4"/>
    <p:sldId id="281" r:id="rId5"/>
    <p:sldId id="282" r:id="rId6"/>
    <p:sldId id="283" r:id="rId7"/>
    <p:sldId id="284" r:id="rId8"/>
    <p:sldId id="286" r:id="rId9"/>
    <p:sldId id="285" r:id="rId10"/>
    <p:sldId id="289" r:id="rId11"/>
    <p:sldId id="287" r:id="rId12"/>
    <p:sldId id="290" r:id="rId13"/>
    <p:sldId id="288" r:id="rId14"/>
    <p:sldId id="291" r:id="rId15"/>
    <p:sldId id="292" r:id="rId16"/>
    <p:sldId id="293" r:id="rId17"/>
    <p:sldId id="294" r:id="rId18"/>
    <p:sldId id="295" r:id="rId19"/>
    <p:sldId id="296" r:id="rId20"/>
    <p:sldId id="259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69" autoAdjust="0"/>
    <p:restoredTop sz="94660"/>
  </p:normalViewPr>
  <p:slideViewPr>
    <p:cSldViewPr>
      <p:cViewPr varScale="1">
        <p:scale>
          <a:sx n="109" d="100"/>
          <a:sy n="109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65D40-0539-4E8C-9285-C02C666C05CA}" type="datetimeFigureOut">
              <a:rPr lang="ko-KR" altLang="en-US" smtClean="0"/>
              <a:t>2015-05-10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EED1-8B62-46C5-A610-FBFA0842B2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EED1-8B62-46C5-A610-FBFA0842B205}" type="slidenum">
              <a:rPr lang="ko-KR" altLang="en-US" smtClean="0"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5965" y="2544071"/>
            <a:ext cx="7622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dirty="0" err="1" smtClean="0">
                <a:solidFill>
                  <a:srgbClr val="CCFF3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수변공간의도시재생</a:t>
            </a:r>
            <a:r>
              <a:rPr lang="en-US" altLang="ko-KR" sz="3600" dirty="0" smtClean="0">
                <a:solidFill>
                  <a:srgbClr val="CCFF3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,</a:t>
            </a:r>
            <a:endParaRPr lang="en-US" altLang="ko-KR" sz="3600" dirty="0" smtClean="0">
              <a:solidFill>
                <a:srgbClr val="CCFF3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 algn="r"/>
            <a:r>
              <a:rPr lang="ko-KR" altLang="en-US" sz="4800" dirty="0" smtClean="0">
                <a:solidFill>
                  <a:srgbClr val="CCFF3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프랑스 </a:t>
            </a:r>
            <a:r>
              <a:rPr lang="ko-KR" altLang="en-US" sz="4800" dirty="0" err="1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리옹</a:t>
            </a:r>
            <a:endParaRPr lang="ko-KR" altLang="en-US" sz="4800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9809" y="5006000"/>
            <a:ext cx="20313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  <a:ea typeface="+mn-ea"/>
                <a:cs typeface="Arial" pitchFamily="34" charset="0"/>
              </a:rPr>
              <a:t>도시지역계획학과</a:t>
            </a:r>
            <a:endParaRPr kumimoji="0" lang="en-US" altLang="ko-KR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  <a:ea typeface="+mn-ea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21010861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  <a:ea typeface="+mn-ea"/>
                <a:cs typeface="Arial" pitchFamily="34" charset="0"/>
              </a:rPr>
              <a:t>류욱</a:t>
            </a:r>
            <a:r>
              <a:rPr kumimoji="0" lang="ko-KR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  <a:ea typeface="+mn-ea"/>
                <a:cs typeface="Arial" pitchFamily="34" charset="0"/>
              </a:rPr>
              <a:t>현</a:t>
            </a:r>
            <a:endParaRPr kumimoji="0" lang="en-US" altLang="ko-KR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70518"/>
            <a:ext cx="94298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</a:rPr>
              <a:t>블루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인프라스트럭쳐의</a:t>
            </a:r>
            <a:r>
              <a:rPr lang="ko-KR" altLang="en-US" sz="2500" dirty="0" smtClean="0">
                <a:solidFill>
                  <a:schemeClr val="bg1"/>
                </a:solidFill>
              </a:rPr>
              <a:t> 개발을 위한 해결책을 제시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환경보전과 수문공학</a:t>
            </a:r>
            <a:r>
              <a:rPr lang="en-US" altLang="ko-KR" sz="2500" dirty="0" smtClean="0">
                <a:solidFill>
                  <a:schemeClr val="bg1"/>
                </a:solidFill>
              </a:rPr>
              <a:t>, </a:t>
            </a:r>
            <a:r>
              <a:rPr lang="ko-KR" altLang="en-US" sz="2500" dirty="0" smtClean="0">
                <a:solidFill>
                  <a:schemeClr val="bg1"/>
                </a:solidFill>
              </a:rPr>
              <a:t>레저시설의 설치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다양하고 실질적인 도시재생 계획을 시작</a:t>
            </a:r>
            <a:endParaRPr lang="ko-KR" altLang="en-US" sz="2500" dirty="0">
              <a:solidFill>
                <a:schemeClr val="bg1"/>
              </a:solidFill>
            </a:endParaRPr>
          </a:p>
        </p:txBody>
      </p:sp>
      <p:sp>
        <p:nvSpPr>
          <p:cNvPr id="4" name="Freeform 191"/>
          <p:cNvSpPr>
            <a:spLocks/>
          </p:cNvSpPr>
          <p:nvPr/>
        </p:nvSpPr>
        <p:spPr bwMode="auto">
          <a:xfrm>
            <a:off x="168245" y="4500570"/>
            <a:ext cx="188913" cy="357190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6" name="Freeform 191"/>
          <p:cNvSpPr>
            <a:spLocks/>
          </p:cNvSpPr>
          <p:nvPr/>
        </p:nvSpPr>
        <p:spPr bwMode="auto">
          <a:xfrm>
            <a:off x="168245" y="5286388"/>
            <a:ext cx="188913" cy="357190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7" name="Freeform 191"/>
          <p:cNvSpPr>
            <a:spLocks/>
          </p:cNvSpPr>
          <p:nvPr/>
        </p:nvSpPr>
        <p:spPr bwMode="auto">
          <a:xfrm>
            <a:off x="142844" y="3786190"/>
            <a:ext cx="188913" cy="357190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  <p:pic>
        <p:nvPicPr>
          <p:cNvPr id="8" name="그림 7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4364"/>
            <a:ext cx="8286808" cy="3124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000504"/>
            <a:ext cx="87868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</a:rPr>
              <a:t>남측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수변공간은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론강을</a:t>
            </a:r>
            <a:r>
              <a:rPr lang="ko-KR" altLang="en-US" sz="2500" dirty="0" smtClean="0">
                <a:solidFill>
                  <a:schemeClr val="bg1"/>
                </a:solidFill>
              </a:rPr>
              <a:t> 기반으로 한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크루즈선의</a:t>
            </a:r>
            <a:r>
              <a:rPr lang="ko-KR" altLang="en-US" sz="2500" dirty="0" smtClean="0">
                <a:solidFill>
                  <a:schemeClr val="bg1"/>
                </a:solidFill>
              </a:rPr>
              <a:t> 이용장소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 주진 입구로서의 상징성을 뛰었으나 버려진 공간으로 인식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endParaRPr lang="en-US" altLang="ko-KR" sz="2500" dirty="0" smtClean="0">
              <a:solidFill>
                <a:schemeClr val="bg1"/>
              </a:solidFill>
            </a:endParaRPr>
          </a:p>
          <a:p>
            <a:endParaRPr lang="ko-KR" altLang="en-US" sz="2500" dirty="0">
              <a:solidFill>
                <a:schemeClr val="bg1"/>
              </a:solidFill>
            </a:endParaRPr>
          </a:p>
        </p:txBody>
      </p:sp>
      <p:pic>
        <p:nvPicPr>
          <p:cNvPr id="3" name="그림 2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4364"/>
            <a:ext cx="8286808" cy="3124636"/>
          </a:xfrm>
          <a:prstGeom prst="rect">
            <a:avLst/>
          </a:prstGeom>
        </p:spPr>
      </p:pic>
      <p:sp>
        <p:nvSpPr>
          <p:cNvPr id="4" name="Freeform 191"/>
          <p:cNvSpPr>
            <a:spLocks/>
          </p:cNvSpPr>
          <p:nvPr/>
        </p:nvSpPr>
        <p:spPr bwMode="auto">
          <a:xfrm>
            <a:off x="25369" y="3929066"/>
            <a:ext cx="403227" cy="571504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000504"/>
            <a:ext cx="87868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solidFill>
                  <a:schemeClr val="bg1"/>
                </a:solidFill>
              </a:rPr>
              <a:t>1998</a:t>
            </a:r>
            <a:r>
              <a:rPr lang="ko-KR" altLang="en-US" sz="2500" dirty="0" smtClean="0">
                <a:solidFill>
                  <a:schemeClr val="bg1"/>
                </a:solidFill>
              </a:rPr>
              <a:t>년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부터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2009</a:t>
            </a:r>
            <a:r>
              <a:rPr lang="ko-KR" altLang="en-US" sz="2500" dirty="0" smtClean="0">
                <a:solidFill>
                  <a:schemeClr val="bg1"/>
                </a:solidFill>
              </a:rPr>
              <a:t>년까지 약 </a:t>
            </a:r>
            <a:r>
              <a:rPr lang="en-US" altLang="ko-KR" sz="2500" dirty="0" smtClean="0">
                <a:solidFill>
                  <a:schemeClr val="bg1"/>
                </a:solidFill>
              </a:rPr>
              <a:t>4,400</a:t>
            </a:r>
            <a:r>
              <a:rPr lang="ko-KR" altLang="en-US" sz="2500" dirty="0" smtClean="0">
                <a:solidFill>
                  <a:schemeClr val="bg1"/>
                </a:solidFill>
              </a:rPr>
              <a:t>만 유로 </a:t>
            </a:r>
            <a:r>
              <a:rPr lang="en-US" altLang="ko-KR" sz="2500" dirty="0" smtClean="0">
                <a:solidFill>
                  <a:schemeClr val="bg1"/>
                </a:solidFill>
              </a:rPr>
              <a:t>(</a:t>
            </a:r>
            <a:r>
              <a:rPr lang="ko-KR" altLang="en-US" sz="2500" dirty="0" smtClean="0">
                <a:solidFill>
                  <a:schemeClr val="bg1"/>
                </a:solidFill>
              </a:rPr>
              <a:t>약 </a:t>
            </a:r>
            <a:r>
              <a:rPr lang="en-US" altLang="ko-KR" sz="2500" dirty="0" smtClean="0">
                <a:solidFill>
                  <a:schemeClr val="bg1"/>
                </a:solidFill>
              </a:rPr>
              <a:t>880</a:t>
            </a:r>
            <a:r>
              <a:rPr lang="ko-KR" altLang="en-US" sz="2500" dirty="0" smtClean="0">
                <a:solidFill>
                  <a:schemeClr val="bg1"/>
                </a:solidFill>
              </a:rPr>
              <a:t>억 원</a:t>
            </a:r>
            <a:r>
              <a:rPr lang="en-US" altLang="ko-KR" sz="2500" dirty="0" smtClean="0">
                <a:solidFill>
                  <a:schemeClr val="bg1"/>
                </a:solidFill>
              </a:rPr>
              <a:t>)</a:t>
            </a:r>
            <a:r>
              <a:rPr lang="ko-KR" altLang="en-US" sz="2500" dirty="0" smtClean="0">
                <a:solidFill>
                  <a:schemeClr val="bg1"/>
                </a:solidFill>
              </a:rPr>
              <a:t>를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들여 낙후된 도시의 활력소를 불어 넣는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친수공간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도시 재생사업 실시</a:t>
            </a:r>
            <a:endParaRPr lang="ko-KR" altLang="en-US" sz="2500" dirty="0">
              <a:solidFill>
                <a:schemeClr val="bg1"/>
              </a:solidFill>
            </a:endParaRPr>
          </a:p>
        </p:txBody>
      </p:sp>
      <p:pic>
        <p:nvPicPr>
          <p:cNvPr id="3" name="그림 2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4364"/>
            <a:ext cx="8286808" cy="3124636"/>
          </a:xfrm>
          <a:prstGeom prst="rect">
            <a:avLst/>
          </a:prstGeom>
        </p:spPr>
      </p:pic>
      <p:sp>
        <p:nvSpPr>
          <p:cNvPr id="4" name="Freeform 191"/>
          <p:cNvSpPr>
            <a:spLocks/>
          </p:cNvSpPr>
          <p:nvPr/>
        </p:nvSpPr>
        <p:spPr bwMode="auto">
          <a:xfrm>
            <a:off x="25369" y="3857628"/>
            <a:ext cx="403227" cy="571504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rect4-yel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14"/>
            <a:ext cx="8429684" cy="12858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00042"/>
            <a:ext cx="7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C00000"/>
                </a:solidFill>
              </a:rPr>
              <a:t>지역주민을 위한 </a:t>
            </a:r>
            <a:r>
              <a:rPr lang="ko-KR" altLang="en-US" sz="3000" dirty="0" err="1" smtClean="0">
                <a:solidFill>
                  <a:srgbClr val="C00000"/>
                </a:solidFill>
              </a:rPr>
              <a:t>수변공간</a:t>
            </a:r>
            <a:r>
              <a:rPr lang="ko-KR" altLang="en-US" sz="3000" dirty="0" smtClean="0">
                <a:solidFill>
                  <a:srgbClr val="C00000"/>
                </a:solidFill>
              </a:rPr>
              <a:t> 관광명소가 되다</a:t>
            </a:r>
            <a:endParaRPr lang="ko-KR" altLang="en-US" sz="3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2000240"/>
            <a:ext cx="55721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</a:rPr>
              <a:t>총 </a:t>
            </a:r>
            <a:r>
              <a:rPr lang="en-US" altLang="ko-KR" sz="2500" dirty="0" smtClean="0">
                <a:solidFill>
                  <a:schemeClr val="bg1"/>
                </a:solidFill>
              </a:rPr>
              <a:t>10ha</a:t>
            </a:r>
            <a:r>
              <a:rPr lang="ko-KR" altLang="en-US" sz="2500" dirty="0" smtClean="0">
                <a:solidFill>
                  <a:schemeClr val="bg1"/>
                </a:solidFill>
              </a:rPr>
              <a:t>의 면적을 대상지로 시작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err="1" smtClean="0">
                <a:solidFill>
                  <a:schemeClr val="bg1"/>
                </a:solidFill>
              </a:rPr>
              <a:t>론강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수변제방</a:t>
            </a:r>
            <a:r>
              <a:rPr lang="ko-KR" altLang="en-US" sz="2500" dirty="0" smtClean="0">
                <a:solidFill>
                  <a:schemeClr val="bg1"/>
                </a:solidFill>
              </a:rPr>
              <a:t> 정비 사업 실시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en-US" altLang="ko-KR" sz="2500" dirty="0" smtClean="0">
                <a:solidFill>
                  <a:schemeClr val="bg1"/>
                </a:solidFill>
              </a:rPr>
              <a:t>2005</a:t>
            </a:r>
            <a:r>
              <a:rPr lang="ko-KR" altLang="en-US" sz="2500" dirty="0" smtClean="0">
                <a:solidFill>
                  <a:schemeClr val="bg1"/>
                </a:solidFill>
              </a:rPr>
              <a:t>년               </a:t>
            </a:r>
            <a:r>
              <a:rPr lang="en-US" altLang="ko-KR" sz="2500" dirty="0" smtClean="0">
                <a:solidFill>
                  <a:schemeClr val="bg1"/>
                </a:solidFill>
              </a:rPr>
              <a:t>2009</a:t>
            </a:r>
            <a:r>
              <a:rPr lang="ko-KR" altLang="en-US" sz="2500" dirty="0" smtClean="0">
                <a:solidFill>
                  <a:schemeClr val="bg1"/>
                </a:solidFill>
              </a:rPr>
              <a:t>년 </a:t>
            </a:r>
            <a:r>
              <a:rPr lang="en-US" altLang="ko-KR" sz="2500" dirty="0" smtClean="0">
                <a:solidFill>
                  <a:schemeClr val="bg1"/>
                </a:solidFill>
              </a:rPr>
              <a:t>10</a:t>
            </a:r>
            <a:r>
              <a:rPr lang="ko-KR" altLang="en-US" sz="2500" dirty="0" smtClean="0">
                <a:solidFill>
                  <a:schemeClr val="bg1"/>
                </a:solidFill>
              </a:rPr>
              <a:t>월까지 </a:t>
            </a:r>
            <a:endParaRPr lang="en-US" altLang="ko-KR" sz="2500" dirty="0" smtClean="0">
              <a:solidFill>
                <a:schemeClr val="bg1"/>
              </a:solidFill>
            </a:endParaRPr>
          </a:p>
        </p:txBody>
      </p: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3000364" y="3429000"/>
            <a:ext cx="1428760" cy="642942"/>
            <a:chOff x="5084" y="2287"/>
            <a:chExt cx="959" cy="392"/>
          </a:xfrm>
        </p:grpSpPr>
        <p:sp>
          <p:nvSpPr>
            <p:cNvPr id="7" name="Freeform 114"/>
            <p:cNvSpPr>
              <a:spLocks/>
            </p:cNvSpPr>
            <p:nvPr/>
          </p:nvSpPr>
          <p:spPr bwMode="auto">
            <a:xfrm>
              <a:off x="5084" y="2404"/>
              <a:ext cx="39" cy="159"/>
            </a:xfrm>
            <a:custGeom>
              <a:avLst/>
              <a:gdLst/>
              <a:ahLst/>
              <a:cxnLst>
                <a:cxn ang="0">
                  <a:pos x="38" y="70"/>
                </a:cxn>
                <a:cxn ang="0">
                  <a:pos x="27" y="133"/>
                </a:cxn>
                <a:cxn ang="0">
                  <a:pos x="1" y="158"/>
                </a:cxn>
                <a:cxn ang="0">
                  <a:pos x="0" y="0"/>
                </a:cxn>
                <a:cxn ang="0">
                  <a:pos x="35" y="17"/>
                </a:cxn>
                <a:cxn ang="0">
                  <a:pos x="36" y="66"/>
                </a:cxn>
                <a:cxn ang="0">
                  <a:pos x="38" y="70"/>
                </a:cxn>
              </a:cxnLst>
              <a:rect l="0" t="0" r="r" b="b"/>
              <a:pathLst>
                <a:path w="39" h="159">
                  <a:moveTo>
                    <a:pt x="38" y="70"/>
                  </a:moveTo>
                  <a:lnTo>
                    <a:pt x="27" y="133"/>
                  </a:lnTo>
                  <a:lnTo>
                    <a:pt x="1" y="158"/>
                  </a:lnTo>
                  <a:lnTo>
                    <a:pt x="0" y="0"/>
                  </a:lnTo>
                  <a:lnTo>
                    <a:pt x="35" y="17"/>
                  </a:lnTo>
                  <a:lnTo>
                    <a:pt x="36" y="66"/>
                  </a:lnTo>
                  <a:lnTo>
                    <a:pt x="38" y="70"/>
                  </a:lnTo>
                </a:path>
              </a:pathLst>
            </a:custGeom>
            <a:solidFill>
              <a:srgbClr val="F85263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115"/>
            <p:cNvSpPr>
              <a:spLocks/>
            </p:cNvSpPr>
            <p:nvPr/>
          </p:nvSpPr>
          <p:spPr bwMode="auto">
            <a:xfrm>
              <a:off x="5784" y="2287"/>
              <a:ext cx="50" cy="225"/>
            </a:xfrm>
            <a:custGeom>
              <a:avLst/>
              <a:gdLst/>
              <a:ahLst/>
              <a:cxnLst>
                <a:cxn ang="0">
                  <a:pos x="49" y="198"/>
                </a:cxn>
                <a:cxn ang="0">
                  <a:pos x="24" y="45"/>
                </a:cxn>
                <a:cxn ang="0">
                  <a:pos x="0" y="0"/>
                </a:cxn>
                <a:cxn ang="0">
                  <a:pos x="0" y="224"/>
                </a:cxn>
                <a:cxn ang="0">
                  <a:pos x="48" y="198"/>
                </a:cxn>
                <a:cxn ang="0">
                  <a:pos x="49" y="198"/>
                </a:cxn>
              </a:cxnLst>
              <a:rect l="0" t="0" r="r" b="b"/>
              <a:pathLst>
                <a:path w="50" h="225">
                  <a:moveTo>
                    <a:pt x="49" y="198"/>
                  </a:moveTo>
                  <a:lnTo>
                    <a:pt x="24" y="45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8" y="198"/>
                  </a:lnTo>
                  <a:lnTo>
                    <a:pt x="49" y="198"/>
                  </a:lnTo>
                </a:path>
              </a:pathLst>
            </a:custGeom>
            <a:solidFill>
              <a:srgbClr val="F85C6C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Freeform 116"/>
            <p:cNvSpPr>
              <a:spLocks/>
            </p:cNvSpPr>
            <p:nvPr/>
          </p:nvSpPr>
          <p:spPr bwMode="auto">
            <a:xfrm>
              <a:off x="5784" y="2454"/>
              <a:ext cx="50" cy="225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24" y="179"/>
                </a:cxn>
                <a:cxn ang="0">
                  <a:pos x="0" y="224"/>
                </a:cxn>
                <a:cxn ang="0">
                  <a:pos x="0" y="0"/>
                </a:cxn>
                <a:cxn ang="0">
                  <a:pos x="48" y="26"/>
                </a:cxn>
                <a:cxn ang="0">
                  <a:pos x="49" y="26"/>
                </a:cxn>
              </a:cxnLst>
              <a:rect l="0" t="0" r="r" b="b"/>
              <a:pathLst>
                <a:path w="50" h="225">
                  <a:moveTo>
                    <a:pt x="49" y="26"/>
                  </a:moveTo>
                  <a:lnTo>
                    <a:pt x="24" y="179"/>
                  </a:lnTo>
                  <a:lnTo>
                    <a:pt x="0" y="224"/>
                  </a:lnTo>
                  <a:lnTo>
                    <a:pt x="0" y="0"/>
                  </a:lnTo>
                  <a:lnTo>
                    <a:pt x="48" y="26"/>
                  </a:lnTo>
                  <a:lnTo>
                    <a:pt x="49" y="26"/>
                  </a:lnTo>
                </a:path>
              </a:pathLst>
            </a:custGeom>
            <a:solidFill>
              <a:srgbClr val="F5162D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" name="Freeform 117"/>
            <p:cNvSpPr>
              <a:spLocks/>
            </p:cNvSpPr>
            <p:nvPr/>
          </p:nvSpPr>
          <p:spPr bwMode="auto">
            <a:xfrm>
              <a:off x="5784" y="2288"/>
              <a:ext cx="259" cy="198"/>
            </a:xfrm>
            <a:custGeom>
              <a:avLst/>
              <a:gdLst/>
              <a:ahLst/>
              <a:cxnLst>
                <a:cxn ang="0">
                  <a:pos x="253" y="197"/>
                </a:cxn>
                <a:cxn ang="0">
                  <a:pos x="112" y="191"/>
                </a:cxn>
                <a:cxn ang="0">
                  <a:pos x="30" y="75"/>
                </a:cxn>
                <a:cxn ang="0">
                  <a:pos x="0" y="0"/>
                </a:cxn>
                <a:cxn ang="0">
                  <a:pos x="258" y="197"/>
                </a:cxn>
                <a:cxn ang="0">
                  <a:pos x="253" y="197"/>
                </a:cxn>
              </a:cxnLst>
              <a:rect l="0" t="0" r="r" b="b"/>
              <a:pathLst>
                <a:path w="259" h="198">
                  <a:moveTo>
                    <a:pt x="253" y="197"/>
                  </a:moveTo>
                  <a:lnTo>
                    <a:pt x="112" y="191"/>
                  </a:lnTo>
                  <a:lnTo>
                    <a:pt x="30" y="75"/>
                  </a:lnTo>
                  <a:lnTo>
                    <a:pt x="0" y="0"/>
                  </a:lnTo>
                  <a:lnTo>
                    <a:pt x="258" y="197"/>
                  </a:lnTo>
                  <a:lnTo>
                    <a:pt x="253" y="197"/>
                  </a:lnTo>
                </a:path>
              </a:pathLst>
            </a:custGeom>
            <a:solidFill>
              <a:srgbClr val="FDC6CB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Freeform 118"/>
            <p:cNvSpPr>
              <a:spLocks/>
            </p:cNvSpPr>
            <p:nvPr/>
          </p:nvSpPr>
          <p:spPr bwMode="auto">
            <a:xfrm>
              <a:off x="5785" y="2481"/>
              <a:ext cx="257" cy="196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22" y="140"/>
                </a:cxn>
                <a:cxn ang="0">
                  <a:pos x="0" y="195"/>
                </a:cxn>
                <a:cxn ang="0">
                  <a:pos x="256" y="3"/>
                </a:cxn>
                <a:cxn ang="0">
                  <a:pos x="108" y="0"/>
                </a:cxn>
              </a:cxnLst>
              <a:rect l="0" t="0" r="r" b="b"/>
              <a:pathLst>
                <a:path w="257" h="196">
                  <a:moveTo>
                    <a:pt x="108" y="0"/>
                  </a:moveTo>
                  <a:lnTo>
                    <a:pt x="22" y="140"/>
                  </a:lnTo>
                  <a:lnTo>
                    <a:pt x="0" y="195"/>
                  </a:lnTo>
                  <a:lnTo>
                    <a:pt x="256" y="3"/>
                  </a:lnTo>
                  <a:lnTo>
                    <a:pt x="108" y="0"/>
                  </a:lnTo>
                </a:path>
              </a:pathLst>
            </a:custGeom>
            <a:solidFill>
              <a:srgbClr val="AA1124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Freeform 119"/>
            <p:cNvSpPr>
              <a:spLocks/>
            </p:cNvSpPr>
            <p:nvPr/>
          </p:nvSpPr>
          <p:spPr bwMode="auto">
            <a:xfrm>
              <a:off x="5084" y="2493"/>
              <a:ext cx="722" cy="73"/>
            </a:xfrm>
            <a:custGeom>
              <a:avLst/>
              <a:gdLst/>
              <a:ahLst/>
              <a:cxnLst>
                <a:cxn ang="0">
                  <a:pos x="721" y="38"/>
                </a:cxn>
                <a:cxn ang="0">
                  <a:pos x="701" y="72"/>
                </a:cxn>
                <a:cxn ang="0">
                  <a:pos x="0" y="72"/>
                </a:cxn>
                <a:cxn ang="0">
                  <a:pos x="21" y="44"/>
                </a:cxn>
                <a:cxn ang="0">
                  <a:pos x="43" y="0"/>
                </a:cxn>
                <a:cxn ang="0">
                  <a:pos x="718" y="38"/>
                </a:cxn>
                <a:cxn ang="0">
                  <a:pos x="721" y="38"/>
                </a:cxn>
              </a:cxnLst>
              <a:rect l="0" t="0" r="r" b="b"/>
              <a:pathLst>
                <a:path w="722" h="73">
                  <a:moveTo>
                    <a:pt x="721" y="38"/>
                  </a:moveTo>
                  <a:lnTo>
                    <a:pt x="701" y="72"/>
                  </a:lnTo>
                  <a:lnTo>
                    <a:pt x="0" y="72"/>
                  </a:lnTo>
                  <a:lnTo>
                    <a:pt x="21" y="44"/>
                  </a:lnTo>
                  <a:lnTo>
                    <a:pt x="43" y="0"/>
                  </a:lnTo>
                  <a:lnTo>
                    <a:pt x="718" y="38"/>
                  </a:lnTo>
                  <a:lnTo>
                    <a:pt x="721" y="38"/>
                  </a:lnTo>
                </a:path>
              </a:pathLst>
            </a:custGeom>
            <a:solidFill>
              <a:srgbClr val="F7374A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Freeform 120"/>
            <p:cNvSpPr>
              <a:spLocks/>
            </p:cNvSpPr>
            <p:nvPr/>
          </p:nvSpPr>
          <p:spPr bwMode="auto">
            <a:xfrm>
              <a:off x="5084" y="2403"/>
              <a:ext cx="718" cy="75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0" y="2"/>
                </a:cxn>
                <a:cxn ang="0">
                  <a:pos x="24" y="34"/>
                </a:cxn>
                <a:cxn ang="0">
                  <a:pos x="49" y="74"/>
                </a:cxn>
                <a:cxn ang="0">
                  <a:pos x="717" y="35"/>
                </a:cxn>
                <a:cxn ang="0">
                  <a:pos x="700" y="0"/>
                </a:cxn>
              </a:cxnLst>
              <a:rect l="0" t="0" r="r" b="b"/>
              <a:pathLst>
                <a:path w="718" h="75">
                  <a:moveTo>
                    <a:pt x="700" y="0"/>
                  </a:moveTo>
                  <a:lnTo>
                    <a:pt x="0" y="2"/>
                  </a:lnTo>
                  <a:lnTo>
                    <a:pt x="24" y="34"/>
                  </a:lnTo>
                  <a:lnTo>
                    <a:pt x="49" y="74"/>
                  </a:lnTo>
                  <a:lnTo>
                    <a:pt x="717" y="35"/>
                  </a:lnTo>
                  <a:lnTo>
                    <a:pt x="700" y="0"/>
                  </a:lnTo>
                </a:path>
              </a:pathLst>
            </a:custGeom>
            <a:solidFill>
              <a:srgbClr val="F97381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121"/>
            <p:cNvSpPr>
              <a:spLocks/>
            </p:cNvSpPr>
            <p:nvPr/>
          </p:nvSpPr>
          <p:spPr bwMode="auto">
            <a:xfrm>
              <a:off x="5106" y="2350"/>
              <a:ext cx="878" cy="270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0" y="185"/>
                </a:cxn>
                <a:cxn ang="0">
                  <a:pos x="698" y="183"/>
                </a:cxn>
                <a:cxn ang="0">
                  <a:pos x="698" y="269"/>
                </a:cxn>
                <a:cxn ang="0">
                  <a:pos x="877" y="136"/>
                </a:cxn>
                <a:cxn ang="0">
                  <a:pos x="877" y="133"/>
                </a:cxn>
                <a:cxn ang="0">
                  <a:pos x="698" y="0"/>
                </a:cxn>
                <a:cxn ang="0">
                  <a:pos x="698" y="86"/>
                </a:cxn>
                <a:cxn ang="0">
                  <a:pos x="0" y="87"/>
                </a:cxn>
                <a:cxn ang="0">
                  <a:pos x="0" y="131"/>
                </a:cxn>
                <a:cxn ang="0">
                  <a:pos x="0" y="143"/>
                </a:cxn>
              </a:cxnLst>
              <a:rect l="0" t="0" r="r" b="b"/>
              <a:pathLst>
                <a:path w="878" h="270">
                  <a:moveTo>
                    <a:pt x="0" y="143"/>
                  </a:moveTo>
                  <a:lnTo>
                    <a:pt x="0" y="185"/>
                  </a:lnTo>
                  <a:lnTo>
                    <a:pt x="698" y="183"/>
                  </a:lnTo>
                  <a:lnTo>
                    <a:pt x="698" y="269"/>
                  </a:lnTo>
                  <a:lnTo>
                    <a:pt x="877" y="136"/>
                  </a:lnTo>
                  <a:lnTo>
                    <a:pt x="877" y="133"/>
                  </a:lnTo>
                  <a:lnTo>
                    <a:pt x="698" y="0"/>
                  </a:lnTo>
                  <a:lnTo>
                    <a:pt x="698" y="86"/>
                  </a:lnTo>
                  <a:lnTo>
                    <a:pt x="0" y="87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solidFill>
              <a:srgbClr val="FA8995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5" name="Freeform 191"/>
          <p:cNvSpPr>
            <a:spLocks/>
          </p:cNvSpPr>
          <p:nvPr/>
        </p:nvSpPr>
        <p:spPr bwMode="auto">
          <a:xfrm>
            <a:off x="1239815" y="1857364"/>
            <a:ext cx="403227" cy="571504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072494" cy="3362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4000504"/>
            <a:ext cx="8786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론강</a:t>
            </a:r>
            <a:r>
              <a:rPr lang="ko-KR" altLang="en-US" dirty="0" smtClean="0">
                <a:solidFill>
                  <a:schemeClr val="bg1"/>
                </a:solidFill>
              </a:rPr>
              <a:t> 주변의 제방 위주와 도심주차장</a:t>
            </a:r>
            <a:r>
              <a:rPr lang="en-US" altLang="ko-KR" dirty="0" smtClean="0">
                <a:solidFill>
                  <a:schemeClr val="bg1"/>
                </a:solidFill>
              </a:rPr>
              <a:t>(1,600</a:t>
            </a:r>
            <a:r>
              <a:rPr lang="ko-KR" altLang="en-US" dirty="0" smtClean="0">
                <a:solidFill>
                  <a:schemeClr val="bg1"/>
                </a:solidFill>
              </a:rPr>
              <a:t>대 규모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</a:rPr>
              <a:t>으로 이용 되던 기능적 공간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녹지 및 지역주민을 위한 </a:t>
            </a:r>
            <a:r>
              <a:rPr lang="ko-KR" altLang="en-US" dirty="0" err="1" smtClean="0">
                <a:solidFill>
                  <a:schemeClr val="bg1"/>
                </a:solidFill>
              </a:rPr>
              <a:t>수변</a:t>
            </a:r>
            <a:r>
              <a:rPr lang="ko-KR" altLang="en-US" dirty="0" smtClean="0">
                <a:solidFill>
                  <a:schemeClr val="bg1"/>
                </a:solidFill>
              </a:rPr>
              <a:t> 공간으로 탈바꿈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Freeform 118"/>
          <p:cNvSpPr>
            <a:spLocks/>
          </p:cNvSpPr>
          <p:nvPr/>
        </p:nvSpPr>
        <p:spPr bwMode="auto">
          <a:xfrm>
            <a:off x="642910" y="5357826"/>
            <a:ext cx="596900" cy="355600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4" y="97"/>
              </a:cxn>
              <a:cxn ang="0">
                <a:pos x="9" y="84"/>
              </a:cxn>
              <a:cxn ang="0">
                <a:pos x="16" y="69"/>
              </a:cxn>
              <a:cxn ang="0">
                <a:pos x="25" y="51"/>
              </a:cxn>
              <a:cxn ang="0">
                <a:pos x="39" y="39"/>
              </a:cxn>
              <a:cxn ang="0">
                <a:pos x="51" y="28"/>
              </a:cxn>
              <a:cxn ang="0">
                <a:pos x="65" y="21"/>
              </a:cxn>
              <a:cxn ang="0">
                <a:pos x="80" y="15"/>
              </a:cxn>
              <a:cxn ang="0">
                <a:pos x="95" y="9"/>
              </a:cxn>
              <a:cxn ang="0">
                <a:pos x="114" y="2"/>
              </a:cxn>
              <a:cxn ang="0">
                <a:pos x="130" y="1"/>
              </a:cxn>
              <a:cxn ang="0">
                <a:pos x="156" y="0"/>
              </a:cxn>
              <a:cxn ang="0">
                <a:pos x="175" y="2"/>
              </a:cxn>
              <a:cxn ang="0">
                <a:pos x="195" y="7"/>
              </a:cxn>
              <a:cxn ang="0">
                <a:pos x="212" y="17"/>
              </a:cxn>
              <a:cxn ang="0">
                <a:pos x="235" y="26"/>
              </a:cxn>
              <a:cxn ang="0">
                <a:pos x="254" y="36"/>
              </a:cxn>
              <a:cxn ang="0">
                <a:pos x="267" y="49"/>
              </a:cxn>
              <a:cxn ang="0">
                <a:pos x="284" y="65"/>
              </a:cxn>
              <a:cxn ang="0">
                <a:pos x="299" y="80"/>
              </a:cxn>
              <a:cxn ang="0">
                <a:pos x="317" y="116"/>
              </a:cxn>
              <a:cxn ang="0">
                <a:pos x="324" y="145"/>
              </a:cxn>
              <a:cxn ang="0">
                <a:pos x="375" y="143"/>
              </a:cxn>
              <a:cxn ang="0">
                <a:pos x="322" y="193"/>
              </a:cxn>
              <a:cxn ang="0">
                <a:pos x="282" y="202"/>
              </a:cxn>
              <a:cxn ang="0">
                <a:pos x="227" y="167"/>
              </a:cxn>
              <a:cxn ang="0">
                <a:pos x="263" y="139"/>
              </a:cxn>
              <a:cxn ang="0">
                <a:pos x="254" y="114"/>
              </a:cxn>
              <a:cxn ang="0">
                <a:pos x="236" y="86"/>
              </a:cxn>
              <a:cxn ang="0">
                <a:pos x="219" y="69"/>
              </a:cxn>
              <a:cxn ang="0">
                <a:pos x="202" y="56"/>
              </a:cxn>
              <a:cxn ang="0">
                <a:pos x="183" y="46"/>
              </a:cxn>
              <a:cxn ang="0">
                <a:pos x="160" y="39"/>
              </a:cxn>
              <a:cxn ang="0">
                <a:pos x="137" y="32"/>
              </a:cxn>
              <a:cxn ang="0">
                <a:pos x="118" y="31"/>
              </a:cxn>
              <a:cxn ang="0">
                <a:pos x="97" y="32"/>
              </a:cxn>
              <a:cxn ang="0">
                <a:pos x="77" y="36"/>
              </a:cxn>
              <a:cxn ang="0">
                <a:pos x="54" y="46"/>
              </a:cxn>
              <a:cxn ang="0">
                <a:pos x="36" y="57"/>
              </a:cxn>
              <a:cxn ang="0">
                <a:pos x="22" y="72"/>
              </a:cxn>
              <a:cxn ang="0">
                <a:pos x="13" y="83"/>
              </a:cxn>
              <a:cxn ang="0">
                <a:pos x="9" y="96"/>
              </a:cxn>
              <a:cxn ang="0">
                <a:pos x="5" y="108"/>
              </a:cxn>
              <a:cxn ang="0">
                <a:pos x="2" y="137"/>
              </a:cxn>
            </a:cxnLst>
            <a:rect l="0" t="0" r="r" b="b"/>
            <a:pathLst>
              <a:path w="376" h="224">
                <a:moveTo>
                  <a:pt x="2" y="137"/>
                </a:moveTo>
                <a:lnTo>
                  <a:pt x="0" y="116"/>
                </a:lnTo>
                <a:lnTo>
                  <a:pt x="1" y="107"/>
                </a:lnTo>
                <a:lnTo>
                  <a:pt x="4" y="97"/>
                </a:lnTo>
                <a:lnTo>
                  <a:pt x="5" y="89"/>
                </a:lnTo>
                <a:lnTo>
                  <a:pt x="9" y="84"/>
                </a:lnTo>
                <a:lnTo>
                  <a:pt x="13" y="75"/>
                </a:lnTo>
                <a:lnTo>
                  <a:pt x="16" y="69"/>
                </a:lnTo>
                <a:lnTo>
                  <a:pt x="20" y="62"/>
                </a:lnTo>
                <a:lnTo>
                  <a:pt x="25" y="51"/>
                </a:lnTo>
                <a:lnTo>
                  <a:pt x="31" y="45"/>
                </a:lnTo>
                <a:lnTo>
                  <a:pt x="39" y="39"/>
                </a:lnTo>
                <a:lnTo>
                  <a:pt x="44" y="34"/>
                </a:lnTo>
                <a:lnTo>
                  <a:pt x="51" y="28"/>
                </a:lnTo>
                <a:lnTo>
                  <a:pt x="58" y="24"/>
                </a:lnTo>
                <a:lnTo>
                  <a:pt x="65" y="21"/>
                </a:lnTo>
                <a:lnTo>
                  <a:pt x="72" y="17"/>
                </a:lnTo>
                <a:lnTo>
                  <a:pt x="80" y="15"/>
                </a:lnTo>
                <a:lnTo>
                  <a:pt x="86" y="11"/>
                </a:lnTo>
                <a:lnTo>
                  <a:pt x="95" y="9"/>
                </a:lnTo>
                <a:lnTo>
                  <a:pt x="105" y="4"/>
                </a:lnTo>
                <a:lnTo>
                  <a:pt x="114" y="2"/>
                </a:lnTo>
                <a:lnTo>
                  <a:pt x="122" y="2"/>
                </a:lnTo>
                <a:lnTo>
                  <a:pt x="130" y="1"/>
                </a:lnTo>
                <a:lnTo>
                  <a:pt x="143" y="0"/>
                </a:lnTo>
                <a:lnTo>
                  <a:pt x="156" y="0"/>
                </a:lnTo>
                <a:lnTo>
                  <a:pt x="166" y="2"/>
                </a:lnTo>
                <a:lnTo>
                  <a:pt x="175" y="2"/>
                </a:lnTo>
                <a:lnTo>
                  <a:pt x="187" y="6"/>
                </a:lnTo>
                <a:lnTo>
                  <a:pt x="195" y="7"/>
                </a:lnTo>
                <a:lnTo>
                  <a:pt x="207" y="12"/>
                </a:lnTo>
                <a:lnTo>
                  <a:pt x="212" y="17"/>
                </a:lnTo>
                <a:lnTo>
                  <a:pt x="225" y="19"/>
                </a:lnTo>
                <a:lnTo>
                  <a:pt x="235" y="26"/>
                </a:lnTo>
                <a:lnTo>
                  <a:pt x="245" y="31"/>
                </a:lnTo>
                <a:lnTo>
                  <a:pt x="254" y="36"/>
                </a:lnTo>
                <a:lnTo>
                  <a:pt x="261" y="42"/>
                </a:lnTo>
                <a:lnTo>
                  <a:pt x="267" y="49"/>
                </a:lnTo>
                <a:lnTo>
                  <a:pt x="274" y="56"/>
                </a:lnTo>
                <a:lnTo>
                  <a:pt x="284" y="65"/>
                </a:lnTo>
                <a:lnTo>
                  <a:pt x="292" y="73"/>
                </a:lnTo>
                <a:lnTo>
                  <a:pt x="299" y="80"/>
                </a:lnTo>
                <a:lnTo>
                  <a:pt x="310" y="100"/>
                </a:lnTo>
                <a:lnTo>
                  <a:pt x="317" y="116"/>
                </a:lnTo>
                <a:lnTo>
                  <a:pt x="323" y="133"/>
                </a:lnTo>
                <a:lnTo>
                  <a:pt x="324" y="145"/>
                </a:lnTo>
                <a:lnTo>
                  <a:pt x="325" y="152"/>
                </a:lnTo>
                <a:lnTo>
                  <a:pt x="375" y="143"/>
                </a:lnTo>
                <a:lnTo>
                  <a:pt x="345" y="165"/>
                </a:lnTo>
                <a:lnTo>
                  <a:pt x="322" y="193"/>
                </a:lnTo>
                <a:lnTo>
                  <a:pt x="304" y="223"/>
                </a:lnTo>
                <a:lnTo>
                  <a:pt x="282" y="202"/>
                </a:lnTo>
                <a:lnTo>
                  <a:pt x="259" y="185"/>
                </a:lnTo>
                <a:lnTo>
                  <a:pt x="227" y="167"/>
                </a:lnTo>
                <a:lnTo>
                  <a:pt x="266" y="160"/>
                </a:lnTo>
                <a:lnTo>
                  <a:pt x="263" y="139"/>
                </a:lnTo>
                <a:lnTo>
                  <a:pt x="257" y="126"/>
                </a:lnTo>
                <a:lnTo>
                  <a:pt x="254" y="114"/>
                </a:lnTo>
                <a:lnTo>
                  <a:pt x="242" y="95"/>
                </a:lnTo>
                <a:lnTo>
                  <a:pt x="236" y="86"/>
                </a:lnTo>
                <a:lnTo>
                  <a:pt x="226" y="78"/>
                </a:lnTo>
                <a:lnTo>
                  <a:pt x="219" y="69"/>
                </a:lnTo>
                <a:lnTo>
                  <a:pt x="211" y="62"/>
                </a:lnTo>
                <a:lnTo>
                  <a:pt x="202" y="56"/>
                </a:lnTo>
                <a:lnTo>
                  <a:pt x="194" y="53"/>
                </a:lnTo>
                <a:lnTo>
                  <a:pt x="183" y="46"/>
                </a:lnTo>
                <a:lnTo>
                  <a:pt x="171" y="40"/>
                </a:lnTo>
                <a:lnTo>
                  <a:pt x="160" y="39"/>
                </a:lnTo>
                <a:lnTo>
                  <a:pt x="149" y="36"/>
                </a:lnTo>
                <a:lnTo>
                  <a:pt x="137" y="32"/>
                </a:lnTo>
                <a:lnTo>
                  <a:pt x="124" y="31"/>
                </a:lnTo>
                <a:lnTo>
                  <a:pt x="118" y="31"/>
                </a:lnTo>
                <a:lnTo>
                  <a:pt x="109" y="31"/>
                </a:lnTo>
                <a:lnTo>
                  <a:pt x="97" y="32"/>
                </a:lnTo>
                <a:lnTo>
                  <a:pt x="87" y="33"/>
                </a:lnTo>
                <a:lnTo>
                  <a:pt x="77" y="36"/>
                </a:lnTo>
                <a:lnTo>
                  <a:pt x="67" y="38"/>
                </a:lnTo>
                <a:lnTo>
                  <a:pt x="54" y="46"/>
                </a:lnTo>
                <a:lnTo>
                  <a:pt x="43" y="50"/>
                </a:lnTo>
                <a:lnTo>
                  <a:pt x="36" y="57"/>
                </a:lnTo>
                <a:lnTo>
                  <a:pt x="29" y="65"/>
                </a:lnTo>
                <a:lnTo>
                  <a:pt x="22" y="72"/>
                </a:lnTo>
                <a:lnTo>
                  <a:pt x="18" y="78"/>
                </a:lnTo>
                <a:lnTo>
                  <a:pt x="13" y="83"/>
                </a:lnTo>
                <a:lnTo>
                  <a:pt x="12" y="89"/>
                </a:lnTo>
                <a:lnTo>
                  <a:pt x="9" y="96"/>
                </a:lnTo>
                <a:lnTo>
                  <a:pt x="7" y="102"/>
                </a:lnTo>
                <a:lnTo>
                  <a:pt x="5" y="108"/>
                </a:lnTo>
                <a:lnTo>
                  <a:pt x="4" y="117"/>
                </a:lnTo>
                <a:lnTo>
                  <a:pt x="2" y="137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767900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214414" y="5786454"/>
            <a:ext cx="73581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rgbClr val="C00000"/>
                </a:solidFill>
              </a:rPr>
              <a:t>연간 </a:t>
            </a:r>
            <a:r>
              <a:rPr lang="en-US" altLang="ko-KR" sz="2500" dirty="0" smtClean="0">
                <a:solidFill>
                  <a:srgbClr val="C00000"/>
                </a:solidFill>
              </a:rPr>
              <a:t>7</a:t>
            </a:r>
            <a:r>
              <a:rPr lang="ko-KR" altLang="en-US" sz="2500" dirty="0" err="1" smtClean="0">
                <a:solidFill>
                  <a:srgbClr val="C00000"/>
                </a:solidFill>
              </a:rPr>
              <a:t>만명</a:t>
            </a:r>
            <a:r>
              <a:rPr lang="ko-KR" altLang="en-US" sz="2500" dirty="0" smtClean="0">
                <a:solidFill>
                  <a:srgbClr val="C00000"/>
                </a:solidFill>
              </a:rPr>
              <a:t> 이상의 관광객이 찾는 </a:t>
            </a:r>
            <a:r>
              <a:rPr lang="ko-KR" altLang="en-US" sz="2500" dirty="0" err="1" smtClean="0">
                <a:solidFill>
                  <a:srgbClr val="C00000"/>
                </a:solidFill>
              </a:rPr>
              <a:t>리옹의</a:t>
            </a:r>
            <a:r>
              <a:rPr lang="ko-KR" altLang="en-US" sz="2500" dirty="0" smtClean="0">
                <a:solidFill>
                  <a:srgbClr val="C00000"/>
                </a:solidFill>
              </a:rPr>
              <a:t> 대표적인 관광 명소로 자리잡음</a:t>
            </a:r>
            <a:endParaRPr lang="ko-KR" altLang="en-US" sz="2500" dirty="0">
              <a:solidFill>
                <a:srgbClr val="C00000"/>
              </a:solidFill>
            </a:endParaRPr>
          </a:p>
        </p:txBody>
      </p:sp>
      <p:sp>
        <p:nvSpPr>
          <p:cNvPr id="9" name="Freeform 191"/>
          <p:cNvSpPr>
            <a:spLocks/>
          </p:cNvSpPr>
          <p:nvPr/>
        </p:nvSpPr>
        <p:spPr bwMode="auto">
          <a:xfrm>
            <a:off x="71406" y="4000504"/>
            <a:ext cx="403227" cy="571504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501122" cy="36433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2910" y="4286256"/>
            <a:ext cx="785818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</a:rPr>
              <a:t>블루플랜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이곳저곳</a:t>
            </a:r>
            <a:r>
              <a:rPr lang="ko-KR" altLang="en-US" sz="2500" dirty="0" smtClean="0">
                <a:solidFill>
                  <a:schemeClr val="bg1"/>
                </a:solidFill>
              </a:rPr>
              <a:t> 산재한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수변이용</a:t>
            </a:r>
            <a:r>
              <a:rPr lang="ko-KR" altLang="en-US" sz="2500" dirty="0" smtClean="0">
                <a:solidFill>
                  <a:schemeClr val="bg1"/>
                </a:solidFill>
              </a:rPr>
              <a:t> 저해요소 제거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공원과 같은 대규모 공공공간을 확보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Freeform 191"/>
          <p:cNvSpPr>
            <a:spLocks/>
          </p:cNvSpPr>
          <p:nvPr/>
        </p:nvSpPr>
        <p:spPr bwMode="auto">
          <a:xfrm>
            <a:off x="239683" y="4214818"/>
            <a:ext cx="403227" cy="571504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501122" cy="36433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0034" y="4243053"/>
            <a:ext cx="9715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chemeClr val="bg1"/>
                </a:solidFill>
              </a:rPr>
              <a:t>이용자 중심의 보존과 이용을 테마로 한 </a:t>
            </a:r>
            <a:r>
              <a:rPr lang="en-US" altLang="ko-KR" sz="2200" dirty="0" smtClean="0">
                <a:solidFill>
                  <a:schemeClr val="bg1"/>
                </a:solidFill>
              </a:rPr>
              <a:t>8</a:t>
            </a:r>
            <a:r>
              <a:rPr lang="ko-KR" altLang="en-US" sz="2200" dirty="0" smtClean="0">
                <a:solidFill>
                  <a:schemeClr val="bg1"/>
                </a:solidFill>
              </a:rPr>
              <a:t>가지 연령대 별 존</a:t>
            </a:r>
            <a:r>
              <a:rPr lang="en-US" altLang="ko-KR" sz="2200" dirty="0" smtClean="0">
                <a:solidFill>
                  <a:schemeClr val="bg1"/>
                </a:solidFill>
              </a:rPr>
              <a:t> </a:t>
            </a:r>
            <a:r>
              <a:rPr lang="en-US" altLang="ko-KR" sz="2200" dirty="0" smtClean="0">
                <a:solidFill>
                  <a:schemeClr val="bg1"/>
                </a:solidFill>
              </a:rPr>
              <a:t> </a:t>
            </a:r>
            <a:r>
              <a:rPr lang="ko-KR" altLang="en-US" sz="2200" dirty="0" smtClean="0">
                <a:solidFill>
                  <a:schemeClr val="bg1"/>
                </a:solidFill>
              </a:rPr>
              <a:t>설치</a:t>
            </a:r>
            <a:endParaRPr lang="en-US" altLang="ko-KR" sz="2200" dirty="0" smtClean="0">
              <a:solidFill>
                <a:schemeClr val="bg1"/>
              </a:solidFill>
            </a:endParaRPr>
          </a:p>
          <a:p>
            <a:endParaRPr lang="en-US" altLang="ko-KR" sz="2200" dirty="0" smtClean="0">
              <a:solidFill>
                <a:schemeClr val="bg1"/>
              </a:solidFill>
            </a:endParaRPr>
          </a:p>
          <a:p>
            <a:r>
              <a:rPr lang="ko-KR" altLang="en-US" sz="2200" dirty="0" smtClean="0">
                <a:solidFill>
                  <a:schemeClr val="bg1"/>
                </a:solidFill>
              </a:rPr>
              <a:t>미래 이용자들을 위한 스트리트 </a:t>
            </a:r>
            <a:r>
              <a:rPr lang="ko-KR" altLang="en-US" sz="2200" dirty="0" err="1" smtClean="0">
                <a:solidFill>
                  <a:schemeClr val="bg1"/>
                </a:solidFill>
              </a:rPr>
              <a:t>퍼니쳐</a:t>
            </a:r>
            <a:endParaRPr lang="en-US" altLang="ko-KR" sz="2200" dirty="0" smtClean="0">
              <a:solidFill>
                <a:schemeClr val="bg1"/>
              </a:solidFill>
            </a:endParaRPr>
          </a:p>
          <a:p>
            <a:endParaRPr lang="en-US" altLang="ko-KR" sz="2200" dirty="0" smtClean="0">
              <a:solidFill>
                <a:schemeClr val="bg1"/>
              </a:solidFill>
            </a:endParaRPr>
          </a:p>
          <a:p>
            <a:r>
              <a:rPr lang="ko-KR" altLang="en-US" sz="2200" dirty="0" smtClean="0">
                <a:solidFill>
                  <a:schemeClr val="bg1"/>
                </a:solidFill>
              </a:rPr>
              <a:t>보행자와 분리된 자전거 이용 도로 등으로 구체화</a:t>
            </a:r>
            <a:r>
              <a:rPr lang="en-US" altLang="ko-KR" sz="2200" dirty="0" smtClean="0">
                <a:solidFill>
                  <a:schemeClr val="bg1"/>
                </a:solidFill>
              </a:rPr>
              <a:t> </a:t>
            </a:r>
            <a:endParaRPr lang="en-US" altLang="ko-KR" sz="2200" dirty="0" smtClean="0">
              <a:solidFill>
                <a:schemeClr val="bg1"/>
              </a:solidFill>
            </a:endParaRPr>
          </a:p>
          <a:p>
            <a:endParaRPr lang="ko-KR" altLang="en-US" sz="2200" dirty="0">
              <a:solidFill>
                <a:schemeClr val="bg1"/>
              </a:solidFill>
            </a:endParaRPr>
          </a:p>
        </p:txBody>
      </p:sp>
      <p:sp>
        <p:nvSpPr>
          <p:cNvPr id="4" name="Freeform 191"/>
          <p:cNvSpPr>
            <a:spLocks/>
          </p:cNvSpPr>
          <p:nvPr/>
        </p:nvSpPr>
        <p:spPr bwMode="auto">
          <a:xfrm>
            <a:off x="142844" y="4143380"/>
            <a:ext cx="403227" cy="571504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0"/>
            <a:ext cx="435768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93403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자동차 도로와 주차장을 없애고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ko-KR" altLang="en-US" dirty="0" smtClean="0">
                <a:solidFill>
                  <a:srgbClr val="C00000"/>
                </a:solidFill>
              </a:rPr>
              <a:t>자전거길 과 보행자를 위한 산책로 확보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214554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교도소와 탄약공장 도매시장 제거</a:t>
            </a:r>
            <a:endParaRPr lang="en-US" altLang="ko-K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altLang="ko-K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o-KR" alt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수변</a:t>
            </a:r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광장으로 탈바꿈</a:t>
            </a:r>
            <a:endParaRPr lang="en-US" altLang="ko-K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altLang="ko-K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에너지 </a:t>
            </a:r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절</a:t>
            </a:r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약형 주택과 사무실 건설</a:t>
            </a:r>
            <a:endParaRPr lang="en-US" altLang="ko-K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586125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상당부분을 차지한 주차장을 지하화</a:t>
            </a:r>
            <a:endParaRPr lang="en-US" altLang="ko-K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altLang="ko-K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ko-KR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강변휴식공간 건설</a:t>
            </a:r>
            <a:endParaRPr lang="en-US" altLang="ko-K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</p:txBody>
      </p:sp>
      <p:sp>
        <p:nvSpPr>
          <p:cNvPr id="11" name="Rectangle 197"/>
          <p:cNvSpPr>
            <a:spLocks noChangeArrowheads="1"/>
          </p:cNvSpPr>
          <p:nvPr/>
        </p:nvSpPr>
        <p:spPr bwMode="auto">
          <a:xfrm>
            <a:off x="71406" y="857232"/>
            <a:ext cx="340158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000" dirty="0">
                <a:solidFill>
                  <a:srgbClr val="C00000"/>
                </a:solidFill>
                <a:latin typeface="Harveyball" pitchFamily="2" charset="0"/>
              </a:rPr>
              <a:t>1</a:t>
            </a:r>
          </a:p>
        </p:txBody>
      </p:sp>
      <p:sp>
        <p:nvSpPr>
          <p:cNvPr id="12" name="Rectangle 196"/>
          <p:cNvSpPr>
            <a:spLocks noChangeArrowheads="1"/>
          </p:cNvSpPr>
          <p:nvPr/>
        </p:nvSpPr>
        <p:spPr bwMode="auto">
          <a:xfrm>
            <a:off x="142844" y="2160622"/>
            <a:ext cx="571504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arveyball" pitchFamily="2" charset="0"/>
              </a:rPr>
              <a:t>2</a:t>
            </a:r>
            <a:endParaRPr lang="en-US" altLang="ko-KR" sz="3000" dirty="0">
              <a:solidFill>
                <a:schemeClr val="tx2">
                  <a:lumMod val="60000"/>
                  <a:lumOff val="40000"/>
                </a:schemeClr>
              </a:solidFill>
              <a:latin typeface="Harveyball" pitchFamily="2" charset="0"/>
            </a:endParaRPr>
          </a:p>
        </p:txBody>
      </p:sp>
      <p:sp>
        <p:nvSpPr>
          <p:cNvPr id="13" name="Rectangle 195"/>
          <p:cNvSpPr>
            <a:spLocks noChangeArrowheads="1"/>
          </p:cNvSpPr>
          <p:nvPr/>
        </p:nvSpPr>
        <p:spPr bwMode="auto">
          <a:xfrm>
            <a:off x="88438" y="4518076"/>
            <a:ext cx="340158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000" dirty="0">
                <a:solidFill>
                  <a:schemeClr val="accent3">
                    <a:lumMod val="60000"/>
                    <a:lumOff val="40000"/>
                  </a:schemeClr>
                </a:solidFill>
                <a:latin typeface="Harveyball" pitchFamily="2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3500462" cy="6858000"/>
          </a:xfrm>
          <a:prstGeom prst="rect">
            <a:avLst/>
          </a:prstGeom>
        </p:spPr>
      </p:pic>
      <p:pic>
        <p:nvPicPr>
          <p:cNvPr id="7" name="그림 6" descr="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602" y="0"/>
            <a:ext cx="3500430" cy="6858000"/>
          </a:xfrm>
          <a:prstGeom prst="rect">
            <a:avLst/>
          </a:prstGeom>
        </p:spPr>
      </p:pic>
      <p:sp>
        <p:nvSpPr>
          <p:cNvPr id="8" name="Freeform 136"/>
          <p:cNvSpPr>
            <a:spLocks/>
          </p:cNvSpPr>
          <p:nvPr/>
        </p:nvSpPr>
        <p:spPr bwMode="auto">
          <a:xfrm>
            <a:off x="4000496" y="2928934"/>
            <a:ext cx="1150937" cy="1041400"/>
          </a:xfrm>
          <a:custGeom>
            <a:avLst/>
            <a:gdLst/>
            <a:ahLst/>
            <a:cxnLst>
              <a:cxn ang="0">
                <a:pos x="490" y="120"/>
              </a:cxn>
              <a:cxn ang="0">
                <a:pos x="490" y="253"/>
              </a:cxn>
              <a:cxn ang="0">
                <a:pos x="183" y="253"/>
              </a:cxn>
              <a:cxn ang="0">
                <a:pos x="165" y="252"/>
              </a:cxn>
              <a:cxn ang="0">
                <a:pos x="150" y="248"/>
              </a:cxn>
              <a:cxn ang="0">
                <a:pos x="136" y="241"/>
              </a:cxn>
              <a:cxn ang="0">
                <a:pos x="122" y="232"/>
              </a:cxn>
              <a:cxn ang="0">
                <a:pos x="108" y="220"/>
              </a:cxn>
              <a:cxn ang="0">
                <a:pos x="94" y="207"/>
              </a:cxn>
              <a:cxn ang="0">
                <a:pos x="81" y="190"/>
              </a:cxn>
              <a:cxn ang="0">
                <a:pos x="71" y="174"/>
              </a:cxn>
              <a:cxn ang="0">
                <a:pos x="62" y="157"/>
              </a:cxn>
              <a:cxn ang="0">
                <a:pos x="54" y="140"/>
              </a:cxn>
              <a:cxn ang="0">
                <a:pos x="46" y="121"/>
              </a:cxn>
              <a:cxn ang="0">
                <a:pos x="39" y="103"/>
              </a:cxn>
              <a:cxn ang="0">
                <a:pos x="33" y="84"/>
              </a:cxn>
              <a:cxn ang="0">
                <a:pos x="27" y="64"/>
              </a:cxn>
              <a:cxn ang="0">
                <a:pos x="21" y="44"/>
              </a:cxn>
              <a:cxn ang="0">
                <a:pos x="17" y="25"/>
              </a:cxn>
              <a:cxn ang="0">
                <a:pos x="12" y="0"/>
              </a:cxn>
              <a:cxn ang="0">
                <a:pos x="7" y="23"/>
              </a:cxn>
              <a:cxn ang="0">
                <a:pos x="3" y="42"/>
              </a:cxn>
              <a:cxn ang="0">
                <a:pos x="1" y="65"/>
              </a:cxn>
              <a:cxn ang="0">
                <a:pos x="0" y="91"/>
              </a:cxn>
              <a:cxn ang="0">
                <a:pos x="0" y="114"/>
              </a:cxn>
              <a:cxn ang="0">
                <a:pos x="0" y="143"/>
              </a:cxn>
              <a:cxn ang="0">
                <a:pos x="2" y="174"/>
              </a:cxn>
              <a:cxn ang="0">
                <a:pos x="3" y="203"/>
              </a:cxn>
              <a:cxn ang="0">
                <a:pos x="7" y="232"/>
              </a:cxn>
              <a:cxn ang="0">
                <a:pos x="12" y="262"/>
              </a:cxn>
              <a:cxn ang="0">
                <a:pos x="18" y="290"/>
              </a:cxn>
              <a:cxn ang="0">
                <a:pos x="27" y="317"/>
              </a:cxn>
              <a:cxn ang="0">
                <a:pos x="38" y="348"/>
              </a:cxn>
              <a:cxn ang="0">
                <a:pos x="47" y="372"/>
              </a:cxn>
              <a:cxn ang="0">
                <a:pos x="60" y="401"/>
              </a:cxn>
              <a:cxn ang="0">
                <a:pos x="76" y="429"/>
              </a:cxn>
              <a:cxn ang="0">
                <a:pos x="89" y="451"/>
              </a:cxn>
              <a:cxn ang="0">
                <a:pos x="107" y="474"/>
              </a:cxn>
              <a:cxn ang="0">
                <a:pos x="124" y="491"/>
              </a:cxn>
              <a:cxn ang="0">
                <a:pos x="142" y="504"/>
              </a:cxn>
              <a:cxn ang="0">
                <a:pos x="167" y="513"/>
              </a:cxn>
              <a:cxn ang="0">
                <a:pos x="187" y="515"/>
              </a:cxn>
              <a:cxn ang="0">
                <a:pos x="207" y="515"/>
              </a:cxn>
              <a:cxn ang="0">
                <a:pos x="490" y="515"/>
              </a:cxn>
              <a:cxn ang="0">
                <a:pos x="490" y="655"/>
              </a:cxn>
              <a:cxn ang="0">
                <a:pos x="724" y="388"/>
              </a:cxn>
              <a:cxn ang="0">
                <a:pos x="490" y="120"/>
              </a:cxn>
            </a:cxnLst>
            <a:rect l="0" t="0" r="r" b="b"/>
            <a:pathLst>
              <a:path w="725" h="656">
                <a:moveTo>
                  <a:pt x="490" y="120"/>
                </a:moveTo>
                <a:lnTo>
                  <a:pt x="490" y="253"/>
                </a:lnTo>
                <a:lnTo>
                  <a:pt x="183" y="253"/>
                </a:lnTo>
                <a:lnTo>
                  <a:pt x="165" y="252"/>
                </a:lnTo>
                <a:lnTo>
                  <a:pt x="150" y="248"/>
                </a:lnTo>
                <a:lnTo>
                  <a:pt x="136" y="241"/>
                </a:lnTo>
                <a:lnTo>
                  <a:pt x="122" y="232"/>
                </a:lnTo>
                <a:lnTo>
                  <a:pt x="108" y="220"/>
                </a:lnTo>
                <a:lnTo>
                  <a:pt x="94" y="207"/>
                </a:lnTo>
                <a:lnTo>
                  <a:pt x="81" y="190"/>
                </a:lnTo>
                <a:lnTo>
                  <a:pt x="71" y="174"/>
                </a:lnTo>
                <a:lnTo>
                  <a:pt x="62" y="157"/>
                </a:lnTo>
                <a:lnTo>
                  <a:pt x="54" y="140"/>
                </a:lnTo>
                <a:lnTo>
                  <a:pt x="46" y="121"/>
                </a:lnTo>
                <a:lnTo>
                  <a:pt x="39" y="103"/>
                </a:lnTo>
                <a:lnTo>
                  <a:pt x="33" y="84"/>
                </a:lnTo>
                <a:lnTo>
                  <a:pt x="27" y="64"/>
                </a:lnTo>
                <a:lnTo>
                  <a:pt x="21" y="44"/>
                </a:lnTo>
                <a:lnTo>
                  <a:pt x="17" y="25"/>
                </a:lnTo>
                <a:lnTo>
                  <a:pt x="12" y="0"/>
                </a:lnTo>
                <a:lnTo>
                  <a:pt x="7" y="23"/>
                </a:lnTo>
                <a:lnTo>
                  <a:pt x="3" y="42"/>
                </a:lnTo>
                <a:lnTo>
                  <a:pt x="1" y="65"/>
                </a:lnTo>
                <a:lnTo>
                  <a:pt x="0" y="91"/>
                </a:lnTo>
                <a:lnTo>
                  <a:pt x="0" y="114"/>
                </a:lnTo>
                <a:lnTo>
                  <a:pt x="0" y="143"/>
                </a:lnTo>
                <a:lnTo>
                  <a:pt x="2" y="174"/>
                </a:lnTo>
                <a:lnTo>
                  <a:pt x="3" y="203"/>
                </a:lnTo>
                <a:lnTo>
                  <a:pt x="7" y="232"/>
                </a:lnTo>
                <a:lnTo>
                  <a:pt x="12" y="262"/>
                </a:lnTo>
                <a:lnTo>
                  <a:pt x="18" y="290"/>
                </a:lnTo>
                <a:lnTo>
                  <a:pt x="27" y="317"/>
                </a:lnTo>
                <a:lnTo>
                  <a:pt x="38" y="348"/>
                </a:lnTo>
                <a:lnTo>
                  <a:pt x="47" y="372"/>
                </a:lnTo>
                <a:lnTo>
                  <a:pt x="60" y="401"/>
                </a:lnTo>
                <a:lnTo>
                  <a:pt x="76" y="429"/>
                </a:lnTo>
                <a:lnTo>
                  <a:pt x="89" y="451"/>
                </a:lnTo>
                <a:lnTo>
                  <a:pt x="107" y="474"/>
                </a:lnTo>
                <a:lnTo>
                  <a:pt x="124" y="491"/>
                </a:lnTo>
                <a:lnTo>
                  <a:pt x="142" y="504"/>
                </a:lnTo>
                <a:lnTo>
                  <a:pt x="167" y="513"/>
                </a:lnTo>
                <a:lnTo>
                  <a:pt x="187" y="515"/>
                </a:lnTo>
                <a:lnTo>
                  <a:pt x="207" y="515"/>
                </a:lnTo>
                <a:lnTo>
                  <a:pt x="490" y="515"/>
                </a:lnTo>
                <a:lnTo>
                  <a:pt x="490" y="655"/>
                </a:lnTo>
                <a:lnTo>
                  <a:pt x="724" y="388"/>
                </a:lnTo>
                <a:lnTo>
                  <a:pt x="490" y="120"/>
                </a:lnTo>
              </a:path>
            </a:pathLst>
          </a:custGeom>
          <a:gradFill rotWithShape="0">
            <a:gsLst>
              <a:gs pos="0">
                <a:srgbClr val="CF0E30">
                  <a:gamma/>
                  <a:shade val="60000"/>
                  <a:invGamma/>
                </a:srgbClr>
              </a:gs>
              <a:gs pos="100000">
                <a:srgbClr val="CF0E30"/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DBDBDB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664857" y="4328892"/>
            <a:ext cx="19787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000" dirty="0" smtClean="0">
                <a:solidFill>
                  <a:srgbClr val="CCFF3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After</a:t>
            </a:r>
            <a:endParaRPr lang="en-US" altLang="ko-KR" sz="5000" dirty="0" smtClean="0">
              <a:solidFill>
                <a:srgbClr val="CCFF3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 algn="r"/>
            <a:endParaRPr lang="ko-KR" altLang="en-US" sz="4800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91"/>
          <p:cNvSpPr>
            <a:spLocks/>
          </p:cNvSpPr>
          <p:nvPr/>
        </p:nvSpPr>
        <p:spPr bwMode="auto">
          <a:xfrm>
            <a:off x="357158" y="214290"/>
            <a:ext cx="714380" cy="1000132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57290" y="500042"/>
            <a:ext cx="4143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bg1"/>
                </a:solidFill>
              </a:rPr>
              <a:t>참고문헌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0034" y="1500174"/>
            <a:ext cx="65722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살기좋은</a:t>
            </a:r>
            <a:r>
              <a:rPr lang="ko-KR" altLang="en-US" dirty="0" smtClean="0">
                <a:solidFill>
                  <a:schemeClr val="bg1"/>
                </a:solidFill>
              </a:rPr>
              <a:t> 땅 </a:t>
            </a:r>
            <a:r>
              <a:rPr lang="ko-KR" altLang="en-US" dirty="0" err="1" smtClean="0">
                <a:solidFill>
                  <a:schemeClr val="bg1"/>
                </a:solidFill>
              </a:rPr>
              <a:t>살고싶은</a:t>
            </a:r>
            <a:r>
              <a:rPr lang="ko-KR" altLang="en-US" dirty="0" smtClean="0">
                <a:solidFill>
                  <a:schemeClr val="bg1"/>
                </a:solidFill>
              </a:rPr>
              <a:t> 집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행복한 꿈을 만드는 사람들의 이야기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Winter2010 Vol.05</a:t>
            </a: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</a:rPr>
              <a:t>두산백과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: </a:t>
            </a:r>
            <a:r>
              <a:rPr lang="ko-KR" altLang="en-US" dirty="0" err="1" smtClean="0">
                <a:solidFill>
                  <a:schemeClr val="bg1"/>
                </a:solidFill>
              </a:rPr>
              <a:t>동아일보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프랑스 독일의 </a:t>
            </a:r>
            <a:r>
              <a:rPr lang="ko-KR" altLang="en-US" dirty="0" err="1" smtClean="0">
                <a:solidFill>
                  <a:schemeClr val="bg1"/>
                </a:solidFill>
              </a:rPr>
              <a:t>수변공간</a:t>
            </a:r>
            <a:r>
              <a:rPr lang="ko-KR" altLang="en-US" dirty="0" smtClean="0">
                <a:solidFill>
                  <a:schemeClr val="bg1"/>
                </a:solidFill>
              </a:rPr>
              <a:t> 재생 사례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</a:rPr>
              <a:t>리옹의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론</a:t>
            </a:r>
            <a:r>
              <a:rPr lang="ko-KR" altLang="en-US" dirty="0" smtClean="0">
                <a:solidFill>
                  <a:schemeClr val="bg1"/>
                </a:solidFill>
              </a:rPr>
              <a:t> 강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– </a:t>
            </a:r>
            <a:r>
              <a:rPr lang="ko-KR" altLang="en-US" dirty="0" err="1" smtClean="0">
                <a:solidFill>
                  <a:schemeClr val="bg1"/>
                </a:solidFill>
              </a:rPr>
              <a:t>손강</a:t>
            </a:r>
            <a:r>
              <a:rPr lang="en-US" altLang="ko-KR" dirty="0" smtClean="0">
                <a:solidFill>
                  <a:schemeClr val="bg1"/>
                </a:solidFill>
              </a:rPr>
              <a:t>, 2009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610642" y="2714620"/>
            <a:ext cx="217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itchFamily="34" charset="0"/>
                <a:ea typeface="맑은 고딕" pitchFamily="50" charset="-127"/>
              </a:rPr>
              <a:t>INDEX</a:t>
            </a:r>
            <a:endParaRPr lang="en-US" altLang="ko-KR" sz="4000" dirty="0" smtClean="0">
              <a:solidFill>
                <a:schemeClr val="accent3">
                  <a:lumMod val="40000"/>
                  <a:lumOff val="60000"/>
                </a:schemeClr>
              </a:solidFill>
              <a:latin typeface="Arial Black" pitchFamily="34" charset="0"/>
              <a:ea typeface="맑은 고딕" pitchFamily="50" charset="-127"/>
            </a:endParaRPr>
          </a:p>
        </p:txBody>
      </p:sp>
      <p:pic>
        <p:nvPicPr>
          <p:cNvPr id="6" name="Picture 9" descr="rect4-yel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5000660" cy="12858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0100" y="171448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rgbClr val="C00000"/>
                </a:solidFill>
              </a:rPr>
              <a:t>론</a:t>
            </a:r>
            <a:r>
              <a:rPr lang="ko-KR" altLang="en-US" sz="2000" dirty="0" smtClean="0">
                <a:solidFill>
                  <a:srgbClr val="C00000"/>
                </a:solidFill>
              </a:rPr>
              <a:t> 강과 손 강의 합류지점</a:t>
            </a:r>
            <a:r>
              <a:rPr lang="en-US" altLang="ko-KR" sz="2000" dirty="0" smtClean="0">
                <a:solidFill>
                  <a:srgbClr val="C00000"/>
                </a:solidFill>
              </a:rPr>
              <a:t>, </a:t>
            </a:r>
            <a:r>
              <a:rPr lang="ko-KR" altLang="en-US" sz="2000" dirty="0" err="1" smtClean="0">
                <a:solidFill>
                  <a:srgbClr val="C00000"/>
                </a:solidFill>
              </a:rPr>
              <a:t>리옹의</a:t>
            </a:r>
            <a:r>
              <a:rPr lang="ko-KR" altLang="en-US" sz="2000" dirty="0" smtClean="0">
                <a:solidFill>
                  <a:srgbClr val="C00000"/>
                </a:solidFill>
              </a:rPr>
              <a:t> 풍경</a:t>
            </a:r>
            <a:endParaRPr lang="ko-KR" altLang="en-US" sz="2000" dirty="0">
              <a:solidFill>
                <a:srgbClr val="C00000"/>
              </a:solidFill>
            </a:endParaRPr>
          </a:p>
        </p:txBody>
      </p:sp>
      <p:pic>
        <p:nvPicPr>
          <p:cNvPr id="11" name="Picture 9" descr="rect4-yel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5000660" cy="1285884"/>
          </a:xfrm>
          <a:prstGeom prst="rect">
            <a:avLst/>
          </a:prstGeom>
          <a:noFill/>
        </p:spPr>
      </p:pic>
      <p:pic>
        <p:nvPicPr>
          <p:cNvPr id="12" name="Picture 9" descr="rect4-yel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357694"/>
            <a:ext cx="5000660" cy="128588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71538" y="3143248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C00000"/>
                </a:solidFill>
              </a:rPr>
              <a:t>다양하고 실질적인 도시재생 계획</a:t>
            </a:r>
            <a:endParaRPr lang="ko-KR" altLang="en-US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52" y="4714884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C00000"/>
                </a:solidFill>
              </a:rPr>
              <a:t>지역주민을 위한 </a:t>
            </a:r>
            <a:r>
              <a:rPr lang="ko-KR" altLang="en-US" sz="2000" dirty="0" err="1" smtClean="0">
                <a:solidFill>
                  <a:srgbClr val="C00000"/>
                </a:solidFill>
              </a:rPr>
              <a:t>수변공간</a:t>
            </a:r>
            <a:r>
              <a:rPr lang="ko-KR" altLang="en-US" sz="2000" dirty="0" smtClean="0">
                <a:solidFill>
                  <a:srgbClr val="C00000"/>
                </a:solidFill>
              </a:rPr>
              <a:t> 관광명소가 되다</a:t>
            </a:r>
            <a:endParaRPr lang="ko-KR" alt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880" y="3284980"/>
            <a:ext cx="502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 smtClean="0">
                <a:solidFill>
                  <a:srgbClr val="CCFF3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THANK YOU</a:t>
            </a:r>
            <a:endParaRPr lang="ko-KR" altLang="en-US" sz="4800" dirty="0">
              <a:solidFill>
                <a:srgbClr val="CCFF3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4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2844" y="68025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dirty="0" smtClean="0">
                <a:solidFill>
                  <a:srgbClr val="CCFF3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세계 속 그린 시티</a:t>
            </a:r>
            <a:endParaRPr lang="en-US" altLang="ko-KR" sz="3600" dirty="0" smtClean="0">
              <a:solidFill>
                <a:srgbClr val="CCFF3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4925809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강</a:t>
            </a:r>
            <a:r>
              <a:rPr lang="ko-KR" altLang="en-US" dirty="0" smtClean="0">
                <a:solidFill>
                  <a:schemeClr val="bg1"/>
                </a:solidFill>
              </a:rPr>
              <a:t>은 오랜 기간 인간의 삶과 함께 이어져 온 삶의 터전입니다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dirty="0" smtClean="0">
              <a:solidFill>
                <a:schemeClr val="bg1"/>
              </a:solidFill>
            </a:endParaRPr>
          </a:p>
        </p:txBody>
      </p:sp>
      <p:pic>
        <p:nvPicPr>
          <p:cNvPr id="16" name="그림 1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7929618" cy="3629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094690"/>
            <a:ext cx="83582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</a:rPr>
              <a:t>땅의 유기성분을 다량으로 함유한 비옥한 강을 중심으로</a:t>
            </a:r>
            <a:endParaRPr lang="ko-KR" altLang="en-US" sz="2500" dirty="0">
              <a:solidFill>
                <a:schemeClr val="bg1"/>
              </a:solidFill>
            </a:endParaRPr>
          </a:p>
        </p:txBody>
      </p:sp>
      <p:sp>
        <p:nvSpPr>
          <p:cNvPr id="3" name="Freeform 191"/>
          <p:cNvSpPr>
            <a:spLocks/>
          </p:cNvSpPr>
          <p:nvPr/>
        </p:nvSpPr>
        <p:spPr bwMode="auto">
          <a:xfrm>
            <a:off x="142844" y="1714488"/>
            <a:ext cx="403227" cy="571504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28596" y="2857496"/>
            <a:ext cx="850112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</a:rPr>
              <a:t>성장한 여러 도시들은 풍요로움과 범람으로 인해 야기되는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714752"/>
            <a:ext cx="85011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</a:rPr>
              <a:t>무서운 환경재앙을 동시에 겪어내며 성장해 </a:t>
            </a:r>
            <a:r>
              <a:rPr lang="ko-KR" altLang="en-US" sz="2500" dirty="0" smtClean="0">
                <a:solidFill>
                  <a:schemeClr val="bg1"/>
                </a:solidFill>
              </a:rPr>
              <a:t>왔습니다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endParaRPr lang="ko-KR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4615915"/>
            <a:ext cx="84296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00" dirty="0" smtClean="0">
                <a:solidFill>
                  <a:schemeClr val="bg1"/>
                </a:solidFill>
              </a:rPr>
              <a:t>프랑스의 </a:t>
            </a:r>
            <a:r>
              <a:rPr lang="ko-KR" altLang="en-US" sz="1900" dirty="0" err="1" smtClean="0">
                <a:solidFill>
                  <a:srgbClr val="C00000"/>
                </a:solidFill>
              </a:rPr>
              <a:t>리옹</a:t>
            </a:r>
            <a:r>
              <a:rPr lang="ko-KR" altLang="en-US" sz="1900" dirty="0" err="1" smtClean="0">
                <a:solidFill>
                  <a:schemeClr val="bg1"/>
                </a:solidFill>
              </a:rPr>
              <a:t>은</a:t>
            </a:r>
            <a:r>
              <a:rPr lang="ko-KR" altLang="en-US" sz="1900" dirty="0" smtClean="0">
                <a:solidFill>
                  <a:schemeClr val="bg1"/>
                </a:solidFill>
              </a:rPr>
              <a:t> 강과 인간의 지속적인 어우러짐을 실현시키는 도시입니다</a:t>
            </a:r>
            <a:r>
              <a:rPr lang="en-US" altLang="ko-KR" sz="1900" dirty="0" smtClean="0">
                <a:solidFill>
                  <a:schemeClr val="bg1"/>
                </a:solidFill>
              </a:rPr>
              <a:t>.</a:t>
            </a:r>
            <a:endParaRPr lang="ko-KR" altLang="en-US" sz="1900" dirty="0">
              <a:solidFill>
                <a:schemeClr val="bg1"/>
              </a:solidFill>
            </a:endParaRPr>
          </a:p>
        </p:txBody>
      </p:sp>
      <p:sp>
        <p:nvSpPr>
          <p:cNvPr id="4" name="Freeform 191"/>
          <p:cNvSpPr>
            <a:spLocks/>
          </p:cNvSpPr>
          <p:nvPr/>
        </p:nvSpPr>
        <p:spPr bwMode="auto">
          <a:xfrm>
            <a:off x="142844" y="4357694"/>
            <a:ext cx="403227" cy="571504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  <p:pic>
        <p:nvPicPr>
          <p:cNvPr id="5" name="그림 4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74" y="357166"/>
            <a:ext cx="8121054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rect4-yel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429684" cy="12858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588986"/>
            <a:ext cx="7429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 smtClean="0">
                <a:solidFill>
                  <a:srgbClr val="C00000"/>
                </a:solidFill>
              </a:rPr>
              <a:t>론</a:t>
            </a:r>
            <a:r>
              <a:rPr lang="ko-KR" altLang="en-US" sz="3000" dirty="0" smtClean="0">
                <a:solidFill>
                  <a:srgbClr val="C00000"/>
                </a:solidFill>
              </a:rPr>
              <a:t> 강과 손 강의 합류지점</a:t>
            </a:r>
            <a:r>
              <a:rPr lang="en-US" altLang="ko-KR" sz="3000" dirty="0" smtClean="0">
                <a:solidFill>
                  <a:srgbClr val="C00000"/>
                </a:solidFill>
              </a:rPr>
              <a:t>, </a:t>
            </a:r>
            <a:r>
              <a:rPr lang="ko-KR" altLang="en-US" sz="3000" dirty="0" err="1" smtClean="0">
                <a:solidFill>
                  <a:srgbClr val="C00000"/>
                </a:solidFill>
              </a:rPr>
              <a:t>리옹의</a:t>
            </a:r>
            <a:r>
              <a:rPr lang="ko-KR" altLang="en-US" sz="3000" dirty="0" smtClean="0">
                <a:solidFill>
                  <a:srgbClr val="C00000"/>
                </a:solidFill>
              </a:rPr>
              <a:t> 풍경</a:t>
            </a:r>
            <a:endParaRPr lang="ko-KR" altLang="en-US" sz="3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857364"/>
            <a:ext cx="7715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rgbClr val="C00000"/>
                </a:solidFill>
              </a:rPr>
              <a:t>강</a:t>
            </a:r>
            <a:r>
              <a:rPr lang="ko-KR" altLang="en-US" sz="2500" dirty="0" smtClean="0">
                <a:solidFill>
                  <a:schemeClr val="bg1"/>
                </a:solidFill>
              </a:rPr>
              <a:t>은 새롭게 떠오르는 도시의 매력적인 장소로 다가오고 있습니다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endParaRPr lang="ko-KR" altLang="en-US" sz="25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3468389"/>
            <a:ext cx="73581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</a:rPr>
              <a:t>강과 가까이 하고 환경과 인간의 유기적인 관계를 형성함으로써</a:t>
            </a:r>
            <a:r>
              <a:rPr lang="en-US" altLang="ko-KR" sz="2500" dirty="0" smtClean="0">
                <a:solidFill>
                  <a:schemeClr val="bg1"/>
                </a:solidFill>
              </a:rPr>
              <a:t> </a:t>
            </a:r>
            <a:r>
              <a:rPr lang="ko-KR" altLang="en-US" sz="2500" dirty="0" smtClean="0">
                <a:solidFill>
                  <a:srgbClr val="C00000"/>
                </a:solidFill>
              </a:rPr>
              <a:t>도시인의 삶</a:t>
            </a:r>
            <a:r>
              <a:rPr lang="ko-KR" altLang="en-US" sz="2500" dirty="0" smtClean="0">
                <a:solidFill>
                  <a:schemeClr val="bg1"/>
                </a:solidFill>
              </a:rPr>
              <a:t>을 조금 더 여유롭게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하고 있습니다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endParaRPr lang="ko-KR" altLang="en-US" sz="2500" dirty="0">
              <a:solidFill>
                <a:schemeClr val="bg1"/>
              </a:solidFill>
            </a:endParaRPr>
          </a:p>
        </p:txBody>
      </p:sp>
      <p:sp>
        <p:nvSpPr>
          <p:cNvPr id="7" name="Freeform 191"/>
          <p:cNvSpPr>
            <a:spLocks/>
          </p:cNvSpPr>
          <p:nvPr/>
        </p:nvSpPr>
        <p:spPr bwMode="auto">
          <a:xfrm>
            <a:off x="500034" y="1714488"/>
            <a:ext cx="403227" cy="571504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8" name="Freeform 191"/>
          <p:cNvSpPr>
            <a:spLocks/>
          </p:cNvSpPr>
          <p:nvPr/>
        </p:nvSpPr>
        <p:spPr bwMode="auto">
          <a:xfrm>
            <a:off x="571472" y="3286124"/>
            <a:ext cx="403227" cy="571504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1"/>
          <p:cNvSpPr>
            <a:spLocks/>
          </p:cNvSpPr>
          <p:nvPr/>
        </p:nvSpPr>
        <p:spPr bwMode="auto">
          <a:xfrm>
            <a:off x="571472" y="1857364"/>
            <a:ext cx="403227" cy="571504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28662" y="1857364"/>
            <a:ext cx="77153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</a:rPr>
              <a:t>프랑스 남동부에 위치한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리옹은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론강의</a:t>
            </a:r>
            <a:r>
              <a:rPr lang="ko-KR" altLang="en-US" sz="2500" dirty="0" smtClean="0">
                <a:solidFill>
                  <a:schemeClr val="bg1"/>
                </a:solidFill>
              </a:rPr>
              <a:t> 남북연안과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동부로 뻗은 파리와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마르세유를</a:t>
            </a:r>
            <a:r>
              <a:rPr lang="ko-KR" altLang="en-US" sz="2500" dirty="0" smtClean="0">
                <a:solidFill>
                  <a:schemeClr val="bg1"/>
                </a:solidFill>
              </a:rPr>
              <a:t> 잇는 교통의 중심지</a:t>
            </a:r>
            <a:endParaRPr lang="ko-KR" altLang="en-US" sz="25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3309136"/>
            <a:ext cx="80724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 smtClean="0">
                <a:solidFill>
                  <a:schemeClr val="bg1"/>
                </a:solidFill>
              </a:rPr>
              <a:t>론주와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론알프스지방의</a:t>
            </a:r>
            <a:r>
              <a:rPr lang="ko-KR" altLang="en-US" sz="2500" dirty="0" smtClean="0">
                <a:solidFill>
                  <a:schemeClr val="bg1"/>
                </a:solidFill>
              </a:rPr>
              <a:t> 대표적인 상업중심 도시입니다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endParaRPr lang="ko-KR" altLang="en-US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001056" cy="3000396"/>
          </a:xfrm>
          <a:prstGeom prst="rect">
            <a:avLst/>
          </a:prstGeom>
        </p:spPr>
      </p:pic>
      <p:sp>
        <p:nvSpPr>
          <p:cNvPr id="3" name="Freeform 191"/>
          <p:cNvSpPr>
            <a:spLocks/>
          </p:cNvSpPr>
          <p:nvPr/>
        </p:nvSpPr>
        <p:spPr bwMode="auto">
          <a:xfrm>
            <a:off x="71406" y="3786190"/>
            <a:ext cx="403227" cy="571504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0034" y="3857628"/>
            <a:ext cx="85725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 smtClean="0">
                <a:solidFill>
                  <a:schemeClr val="bg1"/>
                </a:solidFill>
              </a:rPr>
              <a:t>론</a:t>
            </a:r>
            <a:r>
              <a:rPr lang="en-US" altLang="ko-KR" sz="2500" dirty="0" smtClean="0">
                <a:solidFill>
                  <a:schemeClr val="bg1"/>
                </a:solidFill>
              </a:rPr>
              <a:t>(Rhone)</a:t>
            </a:r>
            <a:r>
              <a:rPr lang="ko-KR" altLang="en-US" sz="2500" dirty="0" smtClean="0">
                <a:solidFill>
                  <a:schemeClr val="bg1"/>
                </a:solidFill>
              </a:rPr>
              <a:t>강과 손</a:t>
            </a:r>
            <a:r>
              <a:rPr lang="en-US" altLang="ko-KR" sz="2500" dirty="0" smtClean="0">
                <a:solidFill>
                  <a:schemeClr val="bg1"/>
                </a:solidFill>
              </a:rPr>
              <a:t>(</a:t>
            </a:r>
            <a:r>
              <a:rPr lang="en-US" altLang="ko-KR" sz="2500" dirty="0" err="1" smtClean="0">
                <a:solidFill>
                  <a:schemeClr val="bg1"/>
                </a:solidFill>
              </a:rPr>
              <a:t>Sanone</a:t>
            </a:r>
            <a:r>
              <a:rPr lang="en-US" altLang="ko-KR" sz="2500" dirty="0" smtClean="0">
                <a:solidFill>
                  <a:schemeClr val="bg1"/>
                </a:solidFill>
              </a:rPr>
              <a:t>)</a:t>
            </a:r>
            <a:r>
              <a:rPr lang="ko-KR" altLang="en-US" sz="2500" dirty="0" smtClean="0">
                <a:solidFill>
                  <a:schemeClr val="bg1"/>
                </a:solidFill>
              </a:rPr>
              <a:t>강이 서로 만나는 지점에 위치한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err="1" smtClean="0">
                <a:solidFill>
                  <a:schemeClr val="bg1"/>
                </a:solidFill>
              </a:rPr>
              <a:t>리옹시는</a:t>
            </a:r>
            <a:r>
              <a:rPr lang="ko-KR" altLang="en-US" sz="2500" dirty="0" smtClean="0">
                <a:solidFill>
                  <a:schemeClr val="bg1"/>
                </a:solidFill>
              </a:rPr>
              <a:t> 강을 중심으로 성장한 대표적인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수변도시</a:t>
            </a:r>
            <a:r>
              <a:rPr lang="ko-KR" altLang="en-US" sz="2500" dirty="0" smtClean="0">
                <a:solidFill>
                  <a:schemeClr val="bg1"/>
                </a:solidFill>
              </a:rPr>
              <a:t> 입니다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endParaRPr lang="ko-KR" altLang="en-US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rect4-yel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14"/>
            <a:ext cx="8429684" cy="12858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446110"/>
            <a:ext cx="671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C00000"/>
                </a:solidFill>
              </a:rPr>
              <a:t>다양하고 실질적인 도시재생 계획</a:t>
            </a:r>
            <a:endParaRPr lang="ko-KR" altLang="en-US" sz="3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094690"/>
            <a:ext cx="79296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 smtClean="0">
                <a:solidFill>
                  <a:schemeClr val="bg1"/>
                </a:solidFill>
              </a:rPr>
              <a:t>리옹은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57</a:t>
            </a:r>
            <a:r>
              <a:rPr lang="ko-KR" altLang="en-US" sz="2500" dirty="0" smtClean="0">
                <a:solidFill>
                  <a:schemeClr val="bg1"/>
                </a:solidFill>
              </a:rPr>
              <a:t>개의 </a:t>
            </a:r>
            <a:r>
              <a:rPr lang="ko-KR" altLang="en-US" sz="2500" dirty="0" err="1" smtClean="0">
                <a:solidFill>
                  <a:schemeClr val="bg1"/>
                </a:solidFill>
              </a:rPr>
              <a:t>코뮌연합체로</a:t>
            </a:r>
            <a:r>
              <a:rPr lang="ko-KR" altLang="en-US" sz="2500" dirty="0" smtClean="0">
                <a:solidFill>
                  <a:schemeClr val="bg1"/>
                </a:solidFill>
              </a:rPr>
              <a:t> 구성되어 있습니다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endParaRPr lang="ko-KR" altLang="en-US" sz="25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495920"/>
            <a:ext cx="8643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</a:rPr>
              <a:t>연합체의 주된 목표는 경제적</a:t>
            </a:r>
            <a:r>
              <a:rPr lang="en-US" altLang="ko-KR" sz="2500" dirty="0" smtClean="0">
                <a:solidFill>
                  <a:schemeClr val="bg1"/>
                </a:solidFill>
              </a:rPr>
              <a:t>,</a:t>
            </a:r>
            <a:r>
              <a:rPr lang="ko-KR" altLang="en-US" sz="2500" dirty="0" smtClean="0">
                <a:solidFill>
                  <a:schemeClr val="bg1"/>
                </a:solidFill>
              </a:rPr>
              <a:t>문화적</a:t>
            </a:r>
            <a:r>
              <a:rPr lang="en-US" altLang="ko-KR" sz="2500" dirty="0" smtClean="0">
                <a:solidFill>
                  <a:schemeClr val="bg1"/>
                </a:solidFill>
              </a:rPr>
              <a:t>, </a:t>
            </a:r>
            <a:r>
              <a:rPr lang="ko-KR" altLang="en-US" sz="2500" dirty="0" smtClean="0">
                <a:solidFill>
                  <a:schemeClr val="bg1"/>
                </a:solidFill>
              </a:rPr>
              <a:t>사회적 수준을 높이고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rgbClr val="C00000"/>
                </a:solidFill>
              </a:rPr>
              <a:t>주민들의 삶의 질</a:t>
            </a:r>
            <a:r>
              <a:rPr lang="ko-KR" altLang="en-US" sz="2500" dirty="0" smtClean="0">
                <a:solidFill>
                  <a:schemeClr val="bg1"/>
                </a:solidFill>
              </a:rPr>
              <a:t>을 향상 시키는 것입니다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endParaRPr lang="ko-KR" altLang="en-US" sz="2500" dirty="0">
              <a:solidFill>
                <a:schemeClr val="bg1"/>
              </a:solidFill>
            </a:endParaRPr>
          </a:p>
        </p:txBody>
      </p:sp>
      <p:sp>
        <p:nvSpPr>
          <p:cNvPr id="8" name="Freeform 191"/>
          <p:cNvSpPr>
            <a:spLocks/>
          </p:cNvSpPr>
          <p:nvPr/>
        </p:nvSpPr>
        <p:spPr bwMode="auto">
          <a:xfrm>
            <a:off x="25369" y="3571876"/>
            <a:ext cx="403227" cy="571504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9" name="Freeform 191"/>
          <p:cNvSpPr>
            <a:spLocks/>
          </p:cNvSpPr>
          <p:nvPr/>
        </p:nvSpPr>
        <p:spPr bwMode="auto">
          <a:xfrm>
            <a:off x="71406" y="1857364"/>
            <a:ext cx="403227" cy="571504"/>
          </a:xfrm>
          <a:custGeom>
            <a:avLst/>
            <a:gdLst/>
            <a:ahLst/>
            <a:cxnLst>
              <a:cxn ang="0">
                <a:pos x="13" y="93"/>
              </a:cxn>
              <a:cxn ang="0">
                <a:pos x="0" y="147"/>
              </a:cxn>
              <a:cxn ang="0">
                <a:pos x="45" y="200"/>
              </a:cxn>
              <a:cxn ang="0">
                <a:pos x="118" y="23"/>
              </a:cxn>
              <a:cxn ang="0">
                <a:pos x="118" y="0"/>
              </a:cxn>
              <a:cxn ang="0">
                <a:pos x="37" y="149"/>
              </a:cxn>
              <a:cxn ang="0">
                <a:pos x="13" y="93"/>
              </a:cxn>
            </a:cxnLst>
            <a:rect l="0" t="0" r="r" b="b"/>
            <a:pathLst>
              <a:path w="119" h="201">
                <a:moveTo>
                  <a:pt x="13" y="93"/>
                </a:moveTo>
                <a:lnTo>
                  <a:pt x="0" y="147"/>
                </a:lnTo>
                <a:lnTo>
                  <a:pt x="45" y="200"/>
                </a:lnTo>
                <a:lnTo>
                  <a:pt x="118" y="23"/>
                </a:lnTo>
                <a:lnTo>
                  <a:pt x="118" y="0"/>
                </a:lnTo>
                <a:lnTo>
                  <a:pt x="37" y="149"/>
                </a:lnTo>
                <a:lnTo>
                  <a:pt x="13" y="93"/>
                </a:lnTo>
              </a:path>
            </a:pathLst>
          </a:custGeom>
          <a:solidFill>
            <a:srgbClr val="FAFD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382</Words>
  <Application>Microsoft Office PowerPoint</Application>
  <PresentationFormat>화면 슬라이드 쇼(4:3)</PresentationFormat>
  <Paragraphs>90</Paragraphs>
  <Slides>20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</dc:creator>
  <cp:lastModifiedBy>Wang</cp:lastModifiedBy>
  <cp:revision>27</cp:revision>
  <dcterms:created xsi:type="dcterms:W3CDTF">2010-08-13T12:38:04Z</dcterms:created>
  <dcterms:modified xsi:type="dcterms:W3CDTF">2015-05-10T07:53:01Z</dcterms:modified>
</cp:coreProperties>
</file>