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70" r:id="rId5"/>
    <p:sldId id="277" r:id="rId6"/>
    <p:sldId id="261" r:id="rId7"/>
    <p:sldId id="269" r:id="rId8"/>
    <p:sldId id="271" r:id="rId9"/>
    <p:sldId id="272" r:id="rId10"/>
    <p:sldId id="273" r:id="rId11"/>
    <p:sldId id="278" r:id="rId12"/>
    <p:sldId id="279" r:id="rId13"/>
    <p:sldId id="284" r:id="rId14"/>
    <p:sldId id="274" r:id="rId15"/>
    <p:sldId id="281" r:id="rId16"/>
    <p:sldId id="262" r:id="rId17"/>
    <p:sldId id="275" r:id="rId18"/>
    <p:sldId id="283" r:id="rId19"/>
    <p:sldId id="280" r:id="rId20"/>
    <p:sldId id="26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1AB-81C0-4259-806F-454ADC713953}" type="datetimeFigureOut">
              <a:rPr lang="ko-KR" altLang="en-US" smtClean="0"/>
              <a:t>2015-05-17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75C-DC7C-4C0E-9914-384C380DD6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51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1AB-81C0-4259-806F-454ADC713953}" type="datetimeFigureOut">
              <a:rPr lang="ko-KR" altLang="en-US" smtClean="0"/>
              <a:t>2015-05-17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75C-DC7C-4C0E-9914-384C380DD6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75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1AB-81C0-4259-806F-454ADC713953}" type="datetimeFigureOut">
              <a:rPr lang="ko-KR" altLang="en-US" smtClean="0"/>
              <a:t>2015-05-17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75C-DC7C-4C0E-9914-384C380DD6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23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1AB-81C0-4259-806F-454ADC713953}" type="datetimeFigureOut">
              <a:rPr lang="ko-KR" altLang="en-US" smtClean="0"/>
              <a:t>2015-05-17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75C-DC7C-4C0E-9914-384C380DD6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94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1AB-81C0-4259-806F-454ADC713953}" type="datetimeFigureOut">
              <a:rPr lang="ko-KR" altLang="en-US" smtClean="0"/>
              <a:t>2015-05-17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75C-DC7C-4C0E-9914-384C380DD6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21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1AB-81C0-4259-806F-454ADC713953}" type="datetimeFigureOut">
              <a:rPr lang="ko-KR" altLang="en-US" smtClean="0"/>
              <a:t>2015-05-17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75C-DC7C-4C0E-9914-384C380DD6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63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1AB-81C0-4259-806F-454ADC713953}" type="datetimeFigureOut">
              <a:rPr lang="ko-KR" altLang="en-US" smtClean="0"/>
              <a:t>2015-05-17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75C-DC7C-4C0E-9914-384C380DD6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79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1AB-81C0-4259-806F-454ADC713953}" type="datetimeFigureOut">
              <a:rPr lang="ko-KR" altLang="en-US" smtClean="0"/>
              <a:t>2015-05-17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75C-DC7C-4C0E-9914-384C380DD6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69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1AB-81C0-4259-806F-454ADC713953}" type="datetimeFigureOut">
              <a:rPr lang="ko-KR" altLang="en-US" smtClean="0"/>
              <a:t>2015-05-17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75C-DC7C-4C0E-9914-384C380DD6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21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1AB-81C0-4259-806F-454ADC713953}" type="datetimeFigureOut">
              <a:rPr lang="ko-KR" altLang="en-US" smtClean="0"/>
              <a:t>2015-05-17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75C-DC7C-4C0E-9914-384C380DD6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4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1AB-81C0-4259-806F-454ADC713953}" type="datetimeFigureOut">
              <a:rPr lang="ko-KR" altLang="en-US" smtClean="0"/>
              <a:t>2015-05-17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75C-DC7C-4C0E-9914-384C380DD6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00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D1AB-81C0-4259-806F-454ADC713953}" type="datetimeFigureOut">
              <a:rPr lang="ko-KR" altLang="en-US" smtClean="0"/>
              <a:t>2015-05-17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C75C-DC7C-4C0E-9914-384C380DD6E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3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99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 rot="10800000">
            <a:off x="-2" y="2348880"/>
            <a:ext cx="6948263" cy="1008112"/>
            <a:chOff x="2189458" y="1268760"/>
            <a:chExt cx="6948263" cy="100811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직사각형 14"/>
            <p:cNvSpPr/>
            <p:nvPr/>
          </p:nvSpPr>
          <p:spPr>
            <a:xfrm>
              <a:off x="2765521" y="1268760"/>
              <a:ext cx="637220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/>
            <p:cNvSpPr/>
            <p:nvPr/>
          </p:nvSpPr>
          <p:spPr>
            <a:xfrm>
              <a:off x="2189458" y="1268760"/>
              <a:ext cx="576063" cy="1008112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0406" y="2348880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성북구 장수마을</a:t>
            </a:r>
            <a:endParaRPr lang="ko-KR" alt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8232" y="4375059"/>
            <a:ext cx="39757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도시지역계획학과</a:t>
            </a:r>
            <a:endParaRPr lang="en-US" altLang="ko-KR" sz="36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21010502</a:t>
            </a:r>
          </a:p>
          <a:p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손우승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18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0107" y="2259878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추진현황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6824"/>
            <a:ext cx="8179094" cy="489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8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0107" y="2259878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추진현황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7819171" cy="4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1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0107" y="2259878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추진현황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032448" cy="47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35957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96752"/>
            <a:ext cx="435957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1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0107" y="2259878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추진현황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29" y="1563486"/>
            <a:ext cx="3357819" cy="68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47" y="2430024"/>
            <a:ext cx="3388701" cy="351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0745"/>
            <a:ext cx="4327843" cy="258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0109" y="1484784"/>
            <a:ext cx="433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직</a:t>
            </a:r>
            <a:r>
              <a:rPr lang="en-US" altLang="ko-KR" dirty="0" smtClean="0"/>
              <a:t>/</a:t>
            </a:r>
            <a:r>
              <a:rPr lang="ko-KR" altLang="en-US" dirty="0" smtClean="0"/>
              <a:t>간접 적으로 장수마을과</a:t>
            </a:r>
            <a:endParaRPr lang="en-US" altLang="ko-KR" dirty="0" smtClean="0"/>
          </a:p>
          <a:p>
            <a:r>
              <a:rPr lang="ko-KR" altLang="en-US" dirty="0" smtClean="0"/>
              <a:t>연계를 하고 있는 사회적 기업들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15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0107" y="2259878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추진현황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0" y="1340768"/>
            <a:ext cx="8337474" cy="472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8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0107" y="2259878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추진현황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38250"/>
            <a:ext cx="8107203" cy="485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0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979712" y="2348880"/>
            <a:ext cx="5484584" cy="1719464"/>
            <a:chOff x="1793704" y="2366973"/>
            <a:chExt cx="5484584" cy="1719464"/>
          </a:xfrm>
        </p:grpSpPr>
        <p:grpSp>
          <p:nvGrpSpPr>
            <p:cNvPr id="4" name="그룹 3"/>
            <p:cNvGrpSpPr/>
            <p:nvPr/>
          </p:nvGrpSpPr>
          <p:grpSpPr>
            <a:xfrm>
              <a:off x="3923928" y="2924944"/>
              <a:ext cx="3354360" cy="1008112"/>
              <a:chOff x="5783360" y="1268760"/>
              <a:chExt cx="3354360" cy="1008112"/>
            </a:xfrm>
            <a:solidFill>
              <a:schemeClr val="bg1">
                <a:lumMod val="75000"/>
              </a:schemeClr>
            </a:solidFill>
          </p:grpSpPr>
          <p:sp>
            <p:nvSpPr>
              <p:cNvPr id="2" name="직사각형 1"/>
              <p:cNvSpPr/>
              <p:nvPr/>
            </p:nvSpPr>
            <p:spPr>
              <a:xfrm>
                <a:off x="6353143" y="1268760"/>
                <a:ext cx="2784577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이등변 삼각형 2"/>
              <p:cNvSpPr/>
              <p:nvPr/>
            </p:nvSpPr>
            <p:spPr>
              <a:xfrm>
                <a:off x="5783360" y="1268760"/>
                <a:ext cx="576063" cy="100811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 rot="10800000">
              <a:off x="1793704" y="2366973"/>
              <a:ext cx="3024335" cy="1008113"/>
              <a:chOff x="6113385" y="1268759"/>
              <a:chExt cx="3024335" cy="100811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" name="직사각형 14"/>
              <p:cNvSpPr/>
              <p:nvPr/>
            </p:nvSpPr>
            <p:spPr>
              <a:xfrm>
                <a:off x="6689448" y="1268760"/>
                <a:ext cx="2448272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>
                <a:off x="6113385" y="1268759"/>
                <a:ext cx="576063" cy="100811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930280" y="2564904"/>
              <a:ext cx="19143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0" dirty="0" smtClean="0">
                  <a:solidFill>
                    <a:schemeClr val="bg1"/>
                  </a:solidFill>
                  <a:latin typeface="-윤고딕340" pitchFamily="18" charset="-127"/>
                  <a:ea typeface="-윤고딕340" pitchFamily="18" charset="-127"/>
                </a:rPr>
                <a:t>NO.3</a:t>
              </a:r>
              <a:endParaRPr lang="ko-KR" altLang="en-US" sz="2400" dirty="0">
                <a:solidFill>
                  <a:schemeClr val="bg1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78592" y="2762998"/>
              <a:ext cx="223651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-윤고딕340" pitchFamily="18" charset="-127"/>
                  <a:ea typeface="-윤고딕340" pitchFamily="18" charset="-127"/>
                </a:rPr>
                <a:t>문제점</a:t>
              </a:r>
              <a:endPara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-윤고딕340" pitchFamily="18" charset="-127"/>
                <a:ea typeface="-윤고딕340" pitchFamily="18" charset="-127"/>
              </a:endParaRPr>
            </a:p>
            <a:p>
              <a:r>
                <a:rPr lang="ko-KR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-윤고딕340" pitchFamily="18" charset="-127"/>
                  <a:ea typeface="-윤고딕340" pitchFamily="18" charset="-127"/>
                </a:rPr>
                <a:t>개선방향</a:t>
              </a:r>
              <a:endPara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0107" y="2259878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문제점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344206" y="1412776"/>
            <a:ext cx="7036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서울시는 </a:t>
            </a:r>
            <a:r>
              <a:rPr lang="ko-KR" altLang="en-US" dirty="0" err="1"/>
              <a:t>마을만들기를</a:t>
            </a:r>
            <a:r>
              <a:rPr lang="ko-KR" altLang="en-US" dirty="0"/>
              <a:t> 통해 주거환경을 개선하면서도 저렴한 임대료 수준으로 서민과 세입자가 공존하는 커뮤니티 유지가 가능하다고 주장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80109" y="2852936"/>
            <a:ext cx="6951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장수마을에서 </a:t>
            </a:r>
            <a:r>
              <a:rPr lang="en-US" altLang="ko-KR" dirty="0"/>
              <a:t>(</a:t>
            </a:r>
            <a:r>
              <a:rPr lang="ko-KR" altLang="en-US" dirty="0"/>
              <a:t>주</a:t>
            </a:r>
            <a:r>
              <a:rPr lang="en-US" altLang="ko-KR" dirty="0"/>
              <a:t>)</a:t>
            </a:r>
            <a:r>
              <a:rPr lang="ko-KR" altLang="en-US" dirty="0"/>
              <a:t>동네목수를 운영하고 있는 </a:t>
            </a:r>
            <a:r>
              <a:rPr lang="ko-KR" altLang="en-US" dirty="0" err="1"/>
              <a:t>박학룡</a:t>
            </a:r>
            <a:r>
              <a:rPr lang="ko-KR" altLang="en-US" dirty="0"/>
              <a:t> 대표는 최근 한 언론에 기고한 글에서 </a:t>
            </a:r>
            <a:r>
              <a:rPr lang="ko-KR" altLang="en-US" dirty="0" err="1"/>
              <a:t>마을만들기사업에서도</a:t>
            </a:r>
            <a:r>
              <a:rPr lang="ko-KR" altLang="en-US" dirty="0"/>
              <a:t> 여전히 남아있는 집주인과 세입자 간의 갈등을 </a:t>
            </a:r>
            <a:r>
              <a:rPr lang="ko-KR" altLang="en-US" dirty="0" smtClean="0"/>
              <a:t>소개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26609" y="4581128"/>
            <a:ext cx="7023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/>
              <a:t>마을만들기사업으로</a:t>
            </a:r>
            <a:r>
              <a:rPr lang="ko-KR" altLang="en-US" dirty="0"/>
              <a:t> 주거환경이 좋아지면 집주인들은 세입자를 내보내고 집수리를 통해 임대수익 상승을 진행하려 한다는 것</a:t>
            </a:r>
          </a:p>
        </p:txBody>
      </p:sp>
    </p:spTree>
    <p:extLst>
      <p:ext uri="{BB962C8B-B14F-4D97-AF65-F5344CB8AC3E}">
        <p14:creationId xmlns:p14="http://schemas.microsoft.com/office/powerpoint/2010/main" val="9978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0107" y="2259878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개선방향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576296" y="1340768"/>
            <a:ext cx="7092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현행 </a:t>
            </a:r>
            <a:r>
              <a:rPr lang="ko-KR" altLang="en-US" dirty="0" err="1"/>
              <a:t>마을만들기사업</a:t>
            </a:r>
            <a:r>
              <a:rPr lang="ko-KR" altLang="en-US" dirty="0"/>
              <a:t> 대상 구역에 사는 세입자는 재개발사업과 같은 세입자 지원제도도 없기 때문에 집주인이 나가라고 하면 나가야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마을만들기사업</a:t>
            </a:r>
            <a:r>
              <a:rPr lang="ko-KR" altLang="en-US" dirty="0" smtClean="0"/>
              <a:t> </a:t>
            </a:r>
            <a:r>
              <a:rPr lang="ko-KR" altLang="en-US" dirty="0"/>
              <a:t>적용 사업장이 많아지면서 본격화 할 경우 이 문제들도 크게 부각될 것이라는 </a:t>
            </a:r>
            <a:r>
              <a:rPr lang="ko-KR" altLang="en-US" dirty="0" smtClean="0"/>
              <a:t>전망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관련법을 강화하고 주민간의 신뢰와 유대감 형성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60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11558" y="225987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출처</a:t>
              </a:r>
              <a:endParaRPr lang="ko-KR" altLang="en-US" sz="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547574" y="1412776"/>
            <a:ext cx="4528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http://www.jangsumaeul.com/history.html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540112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http://blog.naver.com/rosejames93?Redirect=Log&amp;logNo=220176393062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61966" y="3105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http://blog.naver.com/likeavril?Redirect=Log&amp;logNo=220167900294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558416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http://seongbuk.go.kr/sb_new/information/community/specialized/samseondong/samseondong.jsp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42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004049" y="3573016"/>
            <a:ext cx="4139951" cy="792088"/>
            <a:chOff x="4931857" y="1268760"/>
            <a:chExt cx="4139951" cy="1008112"/>
          </a:xfrm>
          <a:solidFill>
            <a:schemeClr val="bg1">
              <a:lumMod val="75000"/>
            </a:schemeClr>
          </a:solidFill>
        </p:grpSpPr>
        <p:sp>
          <p:nvSpPr>
            <p:cNvPr id="2" name="직사각형 1"/>
            <p:cNvSpPr/>
            <p:nvPr/>
          </p:nvSpPr>
          <p:spPr>
            <a:xfrm>
              <a:off x="5507920" y="1268760"/>
              <a:ext cx="3563888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이등변 삼각형 2"/>
            <p:cNvSpPr/>
            <p:nvPr/>
          </p:nvSpPr>
          <p:spPr>
            <a:xfrm>
              <a:off x="4931857" y="1268760"/>
              <a:ext cx="576063" cy="1008112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0" y="476672"/>
            <a:ext cx="4355975" cy="1008112"/>
            <a:chOff x="-2" y="2348880"/>
            <a:chExt cx="4355975" cy="1008112"/>
          </a:xfrm>
        </p:grpSpPr>
        <p:grpSp>
          <p:nvGrpSpPr>
            <p:cNvPr id="14" name="그룹 13"/>
            <p:cNvGrpSpPr/>
            <p:nvPr/>
          </p:nvGrpSpPr>
          <p:grpSpPr>
            <a:xfrm rot="10800000">
              <a:off x="-2" y="2348880"/>
              <a:ext cx="4355975" cy="1008112"/>
              <a:chOff x="4781746" y="1268760"/>
              <a:chExt cx="4355975" cy="100811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" name="직사각형 14"/>
              <p:cNvSpPr/>
              <p:nvPr/>
            </p:nvSpPr>
            <p:spPr>
              <a:xfrm>
                <a:off x="5357809" y="1268760"/>
                <a:ext cx="3779912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>
                <a:off x="4781746" y="1268760"/>
                <a:ext cx="576063" cy="100811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26815" y="2420887"/>
              <a:ext cx="28007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contents</a:t>
              </a:r>
              <a:endParaRPr lang="ko-KR" altLang="en-US" sz="5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36096" y="3801234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추진현황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5004049" y="4888708"/>
            <a:ext cx="4139951" cy="792088"/>
            <a:chOff x="4931857" y="1268760"/>
            <a:chExt cx="4139951" cy="1008112"/>
          </a:xfrm>
          <a:solidFill>
            <a:schemeClr val="bg1">
              <a:lumMod val="75000"/>
            </a:schemeClr>
          </a:solidFill>
        </p:grpSpPr>
        <p:sp>
          <p:nvSpPr>
            <p:cNvPr id="24" name="직사각형 23"/>
            <p:cNvSpPr/>
            <p:nvPr/>
          </p:nvSpPr>
          <p:spPr>
            <a:xfrm>
              <a:off x="5507920" y="1268760"/>
              <a:ext cx="3563888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/>
            <p:cNvSpPr/>
            <p:nvPr/>
          </p:nvSpPr>
          <p:spPr>
            <a:xfrm>
              <a:off x="4931857" y="1268760"/>
              <a:ext cx="576063" cy="1008112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004049" y="2204864"/>
            <a:ext cx="4139951" cy="792088"/>
            <a:chOff x="4931857" y="1268760"/>
            <a:chExt cx="4139951" cy="1008112"/>
          </a:xfrm>
          <a:solidFill>
            <a:schemeClr val="bg1">
              <a:lumMod val="75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5507920" y="1268760"/>
              <a:ext cx="3563888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/>
            <p:cNvSpPr/>
            <p:nvPr/>
          </p:nvSpPr>
          <p:spPr>
            <a:xfrm>
              <a:off x="4931857" y="1268760"/>
              <a:ext cx="576063" cy="1008112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36096" y="2420888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소개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6096" y="5126140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개선방향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5" y="2000743"/>
            <a:ext cx="768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itchFamily="34" charset="0"/>
              </a:rPr>
              <a:t>1</a:t>
            </a:r>
            <a:endParaRPr lang="ko-KR" altLang="en-US" sz="2000" dirty="0"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5975" y="3368895"/>
            <a:ext cx="768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itchFamily="34" charset="0"/>
              </a:rPr>
              <a:t>2</a:t>
            </a:r>
            <a:endParaRPr lang="ko-KR" altLang="en-US" sz="2000" dirty="0"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Sans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55975" y="4684587"/>
            <a:ext cx="768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itchFamily="34" charset="0"/>
              </a:rPr>
              <a:t>3</a:t>
            </a:r>
            <a:endParaRPr lang="ko-KR" altLang="en-US" sz="2000" dirty="0"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979712" y="2348880"/>
            <a:ext cx="5591166" cy="1373923"/>
            <a:chOff x="1793704" y="2366973"/>
            <a:chExt cx="5591166" cy="1373923"/>
          </a:xfrm>
        </p:grpSpPr>
        <p:grpSp>
          <p:nvGrpSpPr>
            <p:cNvPr id="4" name="그룹 3"/>
            <p:cNvGrpSpPr/>
            <p:nvPr/>
          </p:nvGrpSpPr>
          <p:grpSpPr>
            <a:xfrm>
              <a:off x="4030510" y="2732784"/>
              <a:ext cx="3354360" cy="1008112"/>
              <a:chOff x="5889942" y="1076600"/>
              <a:chExt cx="3354360" cy="1008112"/>
            </a:xfrm>
            <a:solidFill>
              <a:schemeClr val="bg1">
                <a:lumMod val="75000"/>
              </a:schemeClr>
            </a:solidFill>
          </p:grpSpPr>
          <p:sp>
            <p:nvSpPr>
              <p:cNvPr id="2" name="직사각형 1"/>
              <p:cNvSpPr/>
              <p:nvPr/>
            </p:nvSpPr>
            <p:spPr>
              <a:xfrm>
                <a:off x="6459725" y="1076600"/>
                <a:ext cx="2784577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이등변 삼각형 2"/>
              <p:cNvSpPr/>
              <p:nvPr/>
            </p:nvSpPr>
            <p:spPr>
              <a:xfrm>
                <a:off x="5889942" y="1076600"/>
                <a:ext cx="576063" cy="100811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 rot="10800000">
              <a:off x="1793704" y="2366973"/>
              <a:ext cx="3024335" cy="1008113"/>
              <a:chOff x="6113385" y="1268759"/>
              <a:chExt cx="3024335" cy="100811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" name="직사각형 14"/>
              <p:cNvSpPr/>
              <p:nvPr/>
            </p:nvSpPr>
            <p:spPr>
              <a:xfrm>
                <a:off x="6689448" y="1268760"/>
                <a:ext cx="2448272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>
                <a:off x="6113385" y="1268759"/>
                <a:ext cx="576063" cy="100811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94823" y="2510989"/>
              <a:ext cx="44474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0" dirty="0" smtClean="0">
                  <a:solidFill>
                    <a:schemeClr val="bg1">
                      <a:lumMod val="75000"/>
                    </a:schemeClr>
                  </a:solidFill>
                  <a:latin typeface="-윤고딕340" pitchFamily="18" charset="-127"/>
                  <a:ea typeface="-윤고딕340" pitchFamily="18" charset="-127"/>
                </a:rPr>
                <a:t>THAN</a:t>
              </a:r>
              <a:r>
                <a:rPr lang="en-US" altLang="ko-KR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-윤고딕340" pitchFamily="18" charset="-127"/>
                  <a:ea typeface="-윤고딕340" pitchFamily="18" charset="-127"/>
                </a:rPr>
                <a:t>K YOU</a:t>
              </a:r>
              <a:endPara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8500" y="2762999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5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979712" y="2348880"/>
            <a:ext cx="5484584" cy="1566083"/>
            <a:chOff x="1793704" y="2366973"/>
            <a:chExt cx="5484584" cy="1566083"/>
          </a:xfrm>
        </p:grpSpPr>
        <p:grpSp>
          <p:nvGrpSpPr>
            <p:cNvPr id="4" name="그룹 3"/>
            <p:cNvGrpSpPr/>
            <p:nvPr/>
          </p:nvGrpSpPr>
          <p:grpSpPr>
            <a:xfrm>
              <a:off x="3923928" y="2924944"/>
              <a:ext cx="3354360" cy="1008112"/>
              <a:chOff x="5783360" y="1268760"/>
              <a:chExt cx="3354360" cy="1008112"/>
            </a:xfrm>
            <a:solidFill>
              <a:schemeClr val="bg1">
                <a:lumMod val="75000"/>
              </a:schemeClr>
            </a:solidFill>
          </p:grpSpPr>
          <p:sp>
            <p:nvSpPr>
              <p:cNvPr id="2" name="직사각형 1"/>
              <p:cNvSpPr/>
              <p:nvPr/>
            </p:nvSpPr>
            <p:spPr>
              <a:xfrm>
                <a:off x="6353143" y="1268760"/>
                <a:ext cx="2784577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이등변 삼각형 2"/>
              <p:cNvSpPr/>
              <p:nvPr/>
            </p:nvSpPr>
            <p:spPr>
              <a:xfrm>
                <a:off x="5783360" y="1268760"/>
                <a:ext cx="576063" cy="100811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 rot="10800000">
              <a:off x="1793704" y="2366973"/>
              <a:ext cx="3024335" cy="1008113"/>
              <a:chOff x="6113385" y="1268759"/>
              <a:chExt cx="3024335" cy="100811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" name="직사각형 14"/>
              <p:cNvSpPr/>
              <p:nvPr/>
            </p:nvSpPr>
            <p:spPr>
              <a:xfrm>
                <a:off x="6689448" y="1268760"/>
                <a:ext cx="2448272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>
                <a:off x="6113385" y="1268759"/>
                <a:ext cx="576063" cy="100811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930279" y="2429219"/>
              <a:ext cx="19143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0" dirty="0" smtClean="0">
                  <a:solidFill>
                    <a:schemeClr val="bg1"/>
                  </a:solidFill>
                  <a:latin typeface="-윤고딕340" pitchFamily="18" charset="-127"/>
                  <a:ea typeface="-윤고딕340" pitchFamily="18" charset="-127"/>
                </a:rPr>
                <a:t>NO.1</a:t>
              </a:r>
              <a:endParaRPr lang="ko-KR" altLang="en-US" sz="2400" dirty="0">
                <a:solidFill>
                  <a:schemeClr val="bg1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6072" y="3075057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-윤고딕340" pitchFamily="18" charset="-127"/>
                  <a:ea typeface="-윤고딕340" pitchFamily="18" charset="-127"/>
                </a:rPr>
                <a:t>소개</a:t>
              </a:r>
              <a:endPara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5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67542" y="2267927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소개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7531"/>
            <a:ext cx="797224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3568" y="155679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+mn-ea"/>
                <a:ea typeface="-윤고딕340"/>
              </a:rPr>
              <a:t>위치 </a:t>
            </a:r>
            <a:r>
              <a:rPr lang="en-US" altLang="ko-KR" sz="2400" dirty="0" smtClean="0">
                <a:latin typeface="+mn-ea"/>
                <a:ea typeface="-윤고딕340"/>
              </a:rPr>
              <a:t>: </a:t>
            </a:r>
            <a:r>
              <a:rPr lang="ko-KR" altLang="en-US" sz="2400" dirty="0" smtClean="0">
                <a:latin typeface="+mn-ea"/>
                <a:ea typeface="-윤고딕340"/>
              </a:rPr>
              <a:t>서울 </a:t>
            </a:r>
            <a:r>
              <a:rPr lang="ko-KR" altLang="en-US" sz="2400" dirty="0">
                <a:latin typeface="+mn-ea"/>
                <a:ea typeface="-윤고딕340"/>
              </a:rPr>
              <a:t>성북구 </a:t>
            </a:r>
            <a:r>
              <a:rPr lang="ko-KR" altLang="en-US" sz="2400" dirty="0" smtClean="0">
                <a:latin typeface="+mn-ea"/>
                <a:ea typeface="-윤고딕340"/>
              </a:rPr>
              <a:t>삼선동</a:t>
            </a:r>
            <a:endParaRPr lang="ko-KR" altLang="en-US" sz="2400" dirty="0">
              <a:latin typeface="+mn-ea"/>
              <a:ea typeface="-윤고딕340"/>
            </a:endParaRPr>
          </a:p>
        </p:txBody>
      </p:sp>
    </p:spTree>
    <p:extLst>
      <p:ext uri="{BB962C8B-B14F-4D97-AF65-F5344CB8AC3E}">
        <p14:creationId xmlns:p14="http://schemas.microsoft.com/office/powerpoint/2010/main" val="21549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67542" y="2267927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소개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122" name="Picture 2" descr="http://eto.co.kr/Data/2013/05/02/N2013050209032996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4644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1340768"/>
            <a:ext cx="37147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/>
              <a:t>2004</a:t>
            </a:r>
            <a:r>
              <a:rPr lang="ko-KR" altLang="en-US" dirty="0"/>
              <a:t>년 재개발 예정구역으로 </a:t>
            </a:r>
            <a:r>
              <a:rPr lang="ko-KR" altLang="en-US" dirty="0" smtClean="0"/>
              <a:t>지정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사업추진 지지부진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주민투표를 통해 </a:t>
            </a:r>
            <a:r>
              <a:rPr lang="en-US" altLang="ko-KR" dirty="0"/>
              <a:t>9</a:t>
            </a:r>
            <a:r>
              <a:rPr lang="ko-KR" altLang="en-US" dirty="0"/>
              <a:t>년 만에 구역 해제가 </a:t>
            </a:r>
            <a:r>
              <a:rPr lang="ko-KR" altLang="en-US" dirty="0" smtClean="0"/>
              <a:t>결정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2008</a:t>
            </a:r>
            <a:r>
              <a:rPr lang="ko-KR" altLang="en-US" dirty="0"/>
              <a:t>년부터 주민들이 재개발 대신 자생적으로 꾸려온 </a:t>
            </a:r>
            <a:r>
              <a:rPr lang="ko-KR" altLang="en-US" dirty="0" err="1"/>
              <a:t>마을만들기</a:t>
            </a:r>
            <a:r>
              <a:rPr lang="ko-KR" altLang="en-US" dirty="0"/>
              <a:t> 사업에 </a:t>
            </a:r>
            <a:r>
              <a:rPr lang="ko-KR" altLang="en-US" dirty="0" smtClean="0"/>
              <a:t>호응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ko-KR" altLang="en-US" dirty="0" err="1" smtClean="0"/>
              <a:t>주민참여형</a:t>
            </a:r>
            <a:r>
              <a:rPr lang="ko-KR" altLang="en-US" dirty="0" smtClean="0"/>
              <a:t> </a:t>
            </a:r>
            <a:r>
              <a:rPr lang="ko-KR" altLang="en-US" dirty="0"/>
              <a:t>재생사업 대상지로 선정하고 종합계획을 </a:t>
            </a:r>
            <a:r>
              <a:rPr lang="ko-KR" altLang="en-US" dirty="0" smtClean="0"/>
              <a:t>수립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41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979712" y="2348880"/>
            <a:ext cx="5484584" cy="1566083"/>
            <a:chOff x="1793704" y="2366973"/>
            <a:chExt cx="5484584" cy="1566083"/>
          </a:xfrm>
        </p:grpSpPr>
        <p:grpSp>
          <p:nvGrpSpPr>
            <p:cNvPr id="4" name="그룹 3"/>
            <p:cNvGrpSpPr/>
            <p:nvPr/>
          </p:nvGrpSpPr>
          <p:grpSpPr>
            <a:xfrm>
              <a:off x="3923928" y="2924944"/>
              <a:ext cx="3354360" cy="1008112"/>
              <a:chOff x="5783360" y="1268760"/>
              <a:chExt cx="3354360" cy="1008112"/>
            </a:xfrm>
            <a:solidFill>
              <a:schemeClr val="bg1">
                <a:lumMod val="75000"/>
              </a:schemeClr>
            </a:solidFill>
          </p:grpSpPr>
          <p:sp>
            <p:nvSpPr>
              <p:cNvPr id="2" name="직사각형 1"/>
              <p:cNvSpPr/>
              <p:nvPr/>
            </p:nvSpPr>
            <p:spPr>
              <a:xfrm>
                <a:off x="6353143" y="1268760"/>
                <a:ext cx="2784577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이등변 삼각형 2"/>
              <p:cNvSpPr/>
              <p:nvPr/>
            </p:nvSpPr>
            <p:spPr>
              <a:xfrm>
                <a:off x="5783360" y="1268760"/>
                <a:ext cx="576063" cy="100811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 rot="10800000">
              <a:off x="1793704" y="2366973"/>
              <a:ext cx="3024335" cy="1008113"/>
              <a:chOff x="6113385" y="1268759"/>
              <a:chExt cx="3024335" cy="100811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" name="직사각형 14"/>
              <p:cNvSpPr/>
              <p:nvPr/>
            </p:nvSpPr>
            <p:spPr>
              <a:xfrm>
                <a:off x="6689448" y="1268760"/>
                <a:ext cx="2448272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>
                <a:off x="6113385" y="1268759"/>
                <a:ext cx="576063" cy="100811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889089" y="2421926"/>
              <a:ext cx="19143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0" dirty="0" smtClean="0">
                  <a:solidFill>
                    <a:schemeClr val="bg1"/>
                  </a:solidFill>
                  <a:latin typeface="-윤고딕340" pitchFamily="18" charset="-127"/>
                  <a:ea typeface="-윤고딕340" pitchFamily="18" charset="-127"/>
                </a:rPr>
                <a:t>NO.2</a:t>
              </a:r>
              <a:endParaRPr lang="ko-KR" altLang="en-US" sz="2400" dirty="0">
                <a:solidFill>
                  <a:schemeClr val="bg1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9991" y="3075057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-윤고딕340" pitchFamily="18" charset="-127"/>
                  <a:ea typeface="-윤고딕340" pitchFamily="18" charset="-127"/>
                </a:rPr>
                <a:t>추진현황</a:t>
              </a:r>
              <a:endPara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0107" y="2259878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추진현황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1536"/>
            <a:ext cx="8064896" cy="493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9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0107" y="2259878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추진현황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0652"/>
            <a:ext cx="8064896" cy="495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8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87289"/>
            <a:ext cx="2862297" cy="662428"/>
            <a:chOff x="-2" y="2159497"/>
            <a:chExt cx="2862297" cy="662428"/>
          </a:xfrm>
        </p:grpSpPr>
        <p:grpSp>
          <p:nvGrpSpPr>
            <p:cNvPr id="3" name="그룹 2"/>
            <p:cNvGrpSpPr/>
            <p:nvPr/>
          </p:nvGrpSpPr>
          <p:grpSpPr>
            <a:xfrm rot="10800000">
              <a:off x="-2" y="2159497"/>
              <a:ext cx="2862297" cy="662428"/>
              <a:chOff x="6275424" y="1803827"/>
              <a:chExt cx="2862297" cy="66242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" name="직사각형 4"/>
              <p:cNvSpPr/>
              <p:nvPr/>
            </p:nvSpPr>
            <p:spPr>
              <a:xfrm>
                <a:off x="6653953" y="1803828"/>
                <a:ext cx="2483768" cy="6624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5"/>
              <p:cNvSpPr/>
              <p:nvPr/>
            </p:nvSpPr>
            <p:spPr>
              <a:xfrm>
                <a:off x="6275424" y="1803827"/>
                <a:ext cx="378529" cy="66242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0107" y="2259878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</a:rPr>
                <a:t>추진현황</a:t>
              </a:r>
              <a:endParaRPr lang="ko-KR" altLang="en-US" sz="3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946018" y="6237312"/>
            <a:ext cx="1197982" cy="360039"/>
            <a:chOff x="5789640" y="5589240"/>
            <a:chExt cx="3354360" cy="1008112"/>
          </a:xfrm>
        </p:grpSpPr>
        <p:sp>
          <p:nvSpPr>
            <p:cNvPr id="7" name="직사각형 6"/>
            <p:cNvSpPr/>
            <p:nvPr/>
          </p:nvSpPr>
          <p:spPr>
            <a:xfrm>
              <a:off x="6359423" y="5589240"/>
              <a:ext cx="2784577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5789640" y="5589240"/>
              <a:ext cx="576063" cy="100811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3013"/>
            <a:ext cx="8107203" cy="492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8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184</Words>
  <Application>Microsoft Office PowerPoint</Application>
  <PresentationFormat>화면 슬라이드 쇼(4:3)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auney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son</cp:lastModifiedBy>
  <cp:revision>23</cp:revision>
  <dcterms:created xsi:type="dcterms:W3CDTF">2012-05-13T19:24:10Z</dcterms:created>
  <dcterms:modified xsi:type="dcterms:W3CDTF">2015-05-17T09:55:01Z</dcterms:modified>
</cp:coreProperties>
</file>