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x="0" y="-1078"/>
            <a:ext cx="1827407" cy="5144627"/>
            <a:chOff x="0" y="-1438"/>
            <a:chExt cx="798029" cy="6859503"/>
          </a:xfrm>
        </p:grpSpPr>
        <p:sp>
          <p:nvSpPr>
            <p:cNvPr id="11" name="Shape 11"/>
            <p:cNvSpPr/>
            <p:nvPr/>
          </p:nvSpPr>
          <p:spPr>
            <a:xfrm>
              <a:off x="0" y="-1438"/>
              <a:ext cx="798029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0"/>
              <a:ext cx="399014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" name="Shape 13"/>
          <p:cNvGrpSpPr/>
          <p:nvPr/>
        </p:nvGrpSpPr>
        <p:grpSpPr>
          <a:xfrm flipH="1">
            <a:off x="7316591" y="0"/>
            <a:ext cx="1827407" cy="5144627"/>
            <a:chOff x="0" y="-1438"/>
            <a:chExt cx="798029" cy="6859503"/>
          </a:xfrm>
        </p:grpSpPr>
        <p:sp>
          <p:nvSpPr>
            <p:cNvPr id="14" name="Shape 14"/>
            <p:cNvSpPr/>
            <p:nvPr/>
          </p:nvSpPr>
          <p:spPr>
            <a:xfrm>
              <a:off x="0" y="-1438"/>
              <a:ext cx="798029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0"/>
              <a:ext cx="399014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22" name="Shape 22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" name="Shape 24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25" name="Shape 25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7" name="Shape 27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" name="Shape 36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37" name="Shape 37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6" name="Shape 46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47" name="Shape 47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" name="Shape 49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50" name="Shape 50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7" name="Shape 57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58" name="Shape 58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" name="Shape 60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61" name="Shape 61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Shape 63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8" name="Shape 68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69" name="Shape 69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Shape 71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72" name="Shape 72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4" name="Shape 74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09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0.png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4.png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6.png"/><Relationship Id="rId3" Type="http://schemas.openxmlformats.org/officeDocument/2006/relationships/image" Target="../media/image05.png"/><Relationship Id="rId6" Type="http://schemas.openxmlformats.org/officeDocument/2006/relationships/image" Target="../media/image08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457200" y="165077"/>
            <a:ext cx="8245199" cy="470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ko">
                <a:solidFill>
                  <a:srgbClr val="000000"/>
                </a:solidFill>
              </a:rPr>
              <a:t>           </a:t>
            </a:r>
            <a:r>
              <a:rPr lang="ko" sz="3600">
                <a:solidFill>
                  <a:srgbClr val="FFFFFF"/>
                </a:solidFill>
              </a:rPr>
              <a:t>동대구역 역세권 재생 사례</a:t>
            </a:r>
            <a:r>
              <a:rPr lang="ko" sz="4800">
                <a:solidFill>
                  <a:srgbClr val="FFFFFF"/>
                </a:solidFill>
              </a:rPr>
              <a:t>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ko" sz="1400">
                <a:solidFill>
                  <a:srgbClr val="FFFFFF"/>
                </a:solidFill>
              </a:rPr>
              <a:t>                                                                                                                          20909384</a:t>
            </a:r>
          </a:p>
          <a:p>
            <a:pPr>
              <a:spcBef>
                <a:spcPts val="0"/>
              </a:spcBef>
              <a:buNone/>
            </a:pPr>
            <a:r>
              <a:rPr lang="ko" sz="1400">
                <a:solidFill>
                  <a:srgbClr val="FFFFFF"/>
                </a:solidFill>
              </a:rPr>
              <a:t>                                                                                                                              장규환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ko" sz="3000">
                <a:solidFill>
                  <a:srgbClr val="FFFFFF"/>
                </a:solidFill>
              </a:rPr>
              <a:t>도시 재생 과정</a:t>
            </a:r>
            <a:r>
              <a:rPr lang="ko" sz="3000"/>
              <a:t> 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50" y="1122125"/>
            <a:ext cx="4681224" cy="380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0375" y="1749350"/>
            <a:ext cx="3562299" cy="22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ko" sz="3000">
                <a:solidFill>
                  <a:srgbClr val="FFFFFF"/>
                </a:solidFill>
              </a:rPr>
              <a:t>도시 재생 과정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32774"/>
            <a:ext cx="3958050" cy="264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7625" y="937537"/>
            <a:ext cx="2974374" cy="380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ko" sz="3000">
                <a:solidFill>
                  <a:srgbClr val="FFFFFF"/>
                </a:solidFill>
              </a:rPr>
              <a:t>문제점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lang="ko" sz="1400">
                <a:solidFill>
                  <a:srgbClr val="FFFFFF"/>
                </a:solidFill>
              </a:rPr>
              <a:t>-무분별한 주변 개발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ko" sz="1400">
                <a:solidFill>
                  <a:srgbClr val="FFFFFF"/>
                </a:solidFill>
              </a:rPr>
              <a:t>-교통의 혼잡성 야기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ko" sz="1400">
                <a:solidFill>
                  <a:srgbClr val="FFFFFF"/>
                </a:solidFill>
              </a:rPr>
              <a:t>- 지역민과의 소통 무반영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ko" sz="1400">
                <a:solidFill>
                  <a:srgbClr val="FFFFFF"/>
                </a:solidFill>
              </a:rPr>
              <a:t>- 친환경적인 도시환경 불투명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ko" sz="120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ko" sz="3000">
                <a:solidFill>
                  <a:srgbClr val="FFFFFF"/>
                </a:solidFill>
              </a:rPr>
              <a:t>시사점 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ko" sz="1400">
                <a:solidFill>
                  <a:srgbClr val="FFFFFF"/>
                </a:solidFill>
              </a:rPr>
              <a:t>-녹지 환경 조성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ko" sz="1400">
                <a:solidFill>
                  <a:srgbClr val="FFFFFF"/>
                </a:solidFill>
              </a:rPr>
              <a:t>-교통의 편의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ko" sz="1400">
                <a:solidFill>
                  <a:srgbClr val="FFFFFF"/>
                </a:solidFill>
              </a:rPr>
              <a:t>-지역경제 활성화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ko" sz="1400">
                <a:solidFill>
                  <a:srgbClr val="FFFFFF"/>
                </a:solidFill>
              </a:rPr>
              <a:t>-관광명소화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ko" sz="3000">
                <a:solidFill>
                  <a:srgbClr val="FFFFFF"/>
                </a:solidFill>
              </a:rPr>
              <a:t>출처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17575" y="114072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ko" sz="1200">
                <a:solidFill>
                  <a:srgbClr val="FFFFFF"/>
                </a:solidFill>
              </a:rPr>
              <a:t>대구시청 http://www.daegu.go.kr/Default_2014.aspx</a:t>
            </a:r>
          </a:p>
          <a:p>
            <a:pPr indent="4699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FFFFFF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lang="ko" sz="1200">
                <a:solidFill>
                  <a:srgbClr val="FFFFFF"/>
                </a:solidFill>
              </a:rPr>
              <a:t>한국민족문화대백과 http://terms.naver.com/entry.nhn?docId=795949&amp;cid=46632&amp;categoryId=46632</a:t>
            </a:r>
          </a:p>
          <a:p>
            <a:pPr indent="4699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FFFFFF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lang="ko" sz="1200">
                <a:solidFill>
                  <a:srgbClr val="FFFFFF"/>
                </a:solidFill>
              </a:rPr>
              <a:t>네이버지도 map.naver.com/?mapMode=1 </a:t>
            </a:r>
          </a:p>
          <a:p>
            <a:pPr indent="469900"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200">
              <a:solidFill>
                <a:srgbClr val="FFFFFF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lang="ko" sz="1200">
                <a:solidFill>
                  <a:srgbClr val="FFFFFF"/>
                </a:solidFill>
              </a:rPr>
              <a:t>개발계획안 http://blog.naver.com/don7599/100200416091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lang="ko" sz="1200">
                <a:solidFill>
                  <a:srgbClr val="FFFFFF"/>
                </a:solidFill>
              </a:rPr>
              <a:t>광장조성   http://blog.naver.com/leekwanyong/50133389008</a:t>
            </a:r>
          </a:p>
          <a:p>
            <a:pPr>
              <a:spcBef>
                <a:spcPts val="0"/>
              </a:spcBef>
              <a:buNone/>
            </a:pPr>
            <a:r>
              <a:rPr b="1" lang="ko" sz="1200">
                <a:solidFill>
                  <a:srgbClr val="FFFFFF"/>
                </a:solidFill>
              </a:rPr>
              <a:t>문제점 http://blog.naver.com/kbj7653/100158026874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19942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ko" sz="3000">
                <a:solidFill>
                  <a:srgbClr val="FFFFFF"/>
                </a:solidFill>
              </a:rPr>
              <a:t>목차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18275" y="115472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ko" sz="1400">
                <a:solidFill>
                  <a:srgbClr val="FFFFFF"/>
                </a:solidFill>
              </a:rPr>
              <a:t>-조사배경 및 목적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ko" sz="1400">
                <a:solidFill>
                  <a:srgbClr val="FFFFFF"/>
                </a:solidFill>
              </a:rPr>
              <a:t>-동대구역의 역사와 위치 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ko" sz="1400">
                <a:solidFill>
                  <a:srgbClr val="FFFFFF"/>
                </a:solidFill>
              </a:rPr>
              <a:t>-도시재생과정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ko" sz="1400">
                <a:solidFill>
                  <a:srgbClr val="FFFFFF"/>
                </a:solidFill>
              </a:rPr>
              <a:t>-문제점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ko" sz="1400">
                <a:solidFill>
                  <a:srgbClr val="FFFFFF"/>
                </a:solidFill>
              </a:rPr>
              <a:t>-시사점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ko" sz="3000">
                <a:solidFill>
                  <a:srgbClr val="FFFFFF"/>
                </a:solidFill>
              </a:rPr>
              <a:t>조사 배경 및 목적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rtl="0">
              <a:spcBef>
                <a:spcPts val="0"/>
              </a:spcBef>
              <a:buNone/>
            </a:pPr>
            <a:r>
              <a:rPr lang="ko" sz="1400">
                <a:solidFill>
                  <a:srgbClr val="FFFFFF"/>
                </a:solidFill>
              </a:rPr>
              <a:t>세계 각 국의 여러 나라에서 도시재생을 실현시키고 성공적인 사례가 많고 국내에서도 </a:t>
            </a:r>
          </a:p>
          <a:p>
            <a:pPr rtl="0">
              <a:spcBef>
                <a:spcPts val="0"/>
              </a:spcBef>
              <a:buNone/>
            </a:pPr>
            <a:r>
              <a:rPr lang="ko" sz="1400">
                <a:solidFill>
                  <a:srgbClr val="FFFFFF"/>
                </a:solidFill>
              </a:rPr>
              <a:t>접할 수 있었는데 조금 더 흥미와 공감대를 형성하고 잘 이해할 수 있도록 제가 살고있는 </a:t>
            </a:r>
          </a:p>
          <a:p>
            <a:pPr rtl="0">
              <a:spcBef>
                <a:spcPts val="0"/>
              </a:spcBef>
              <a:buNone/>
            </a:pPr>
            <a:r>
              <a:rPr lang="ko" sz="1400">
                <a:solidFill>
                  <a:srgbClr val="FFFFFF"/>
                </a:solidFill>
              </a:rPr>
              <a:t>도시의 도시재생을 주제로 선정하여 조사를 해 보았습니다.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950" y="2856050"/>
            <a:ext cx="1777200" cy="1293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4250" y="2856050"/>
            <a:ext cx="1777200" cy="129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ko" sz="3000">
                <a:solidFill>
                  <a:srgbClr val="FFFFFF"/>
                </a:solidFill>
              </a:rPr>
              <a:t>동대구역의 역사와 위치 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1705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4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75" y="2596200"/>
            <a:ext cx="3010824" cy="219482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570675" y="1170550"/>
            <a:ext cx="8116199" cy="139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ko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동대구역은 대구시의 인구증가로 대구역이 협소하여 확장이 필요했고, 현대화 도시계획에 따라 1966년 7월 16일 착공하여 1969년 6월 10일 보통역으로 영업을 시작하였으며, 1971년 3월 1일 화물 및 구내 업무를 개시하였다. 1971년 12월 29일 선상역사를 준공하였다. 1977년 6월 15일 대구역 소화물업무를 병합하였고, 7월 19일 동대구시발 특급열차가 신설되었다. 1977년 7월 21일 귀빈실을 증축하고 1978년 12월 25일 역 광장 육교를 가설하였다.   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5700" y="2613112"/>
            <a:ext cx="3356599" cy="21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059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ko" sz="3000">
                <a:solidFill>
                  <a:srgbClr val="FFFFFF"/>
                </a:solidFill>
              </a:rPr>
              <a:t>동대구역의 현재 모습 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400" y="1200150"/>
            <a:ext cx="4438536" cy="327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1798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ko" sz="3000">
                <a:solidFill>
                  <a:srgbClr val="FFFFFF"/>
                </a:solidFill>
              </a:rPr>
              <a:t>도시 재생 과정 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050" y="1290728"/>
            <a:ext cx="3921274" cy="27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5668875" y="1135075"/>
            <a:ext cx="2899200" cy="3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4425425" y="1290762"/>
            <a:ext cx="4066799" cy="276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ko">
                <a:solidFill>
                  <a:srgbClr val="FFFFFF"/>
                </a:solidFill>
              </a:rPr>
              <a:t>설계 개요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ko">
                <a:solidFill>
                  <a:srgbClr val="FFFFFF"/>
                </a:solidFill>
              </a:rPr>
              <a:t>발주처-대구광역시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ko">
                <a:solidFill>
                  <a:srgbClr val="FFFFFF"/>
                </a:solidFill>
              </a:rPr>
              <a:t>위치-대구광역시 동구 신암동, 신천동    </a:t>
            </a:r>
          </a:p>
          <a:p>
            <a:pPr rtl="0">
              <a:spcBef>
                <a:spcPts val="0"/>
              </a:spcBef>
              <a:buNone/>
            </a:pPr>
            <a:r>
              <a:rPr lang="ko">
                <a:solidFill>
                  <a:srgbClr val="FFFFFF"/>
                </a:solidFill>
              </a:rPr>
              <a:t>         동대구KTX역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ko">
                <a:solidFill>
                  <a:srgbClr val="FFFFFF"/>
                </a:solidFill>
              </a:rPr>
              <a:t>면적-18,921㎡ + (제안 약 7,000㎡) </a:t>
            </a:r>
          </a:p>
          <a:p>
            <a:pPr>
              <a:spcBef>
                <a:spcPts val="0"/>
              </a:spcBef>
              <a:buNone/>
            </a:pPr>
            <a:r>
              <a:rPr lang="ko">
                <a:solidFill>
                  <a:srgbClr val="FFFFFF"/>
                </a:solidFill>
              </a:rPr>
              <a:t>         총 약   7000평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2059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sz="3000">
                <a:solidFill>
                  <a:srgbClr val="FFFFFF"/>
                </a:solidFill>
              </a:rPr>
              <a:t>도시 재생 과정  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300" y="1368600"/>
            <a:ext cx="5090474" cy="345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ko" sz="3000">
                <a:solidFill>
                  <a:srgbClr val="FFFFFF"/>
                </a:solidFill>
              </a:rPr>
              <a:t>도시 재생 과정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750" y="3128125"/>
            <a:ext cx="3029781" cy="150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8950" y="3150825"/>
            <a:ext cx="2987499" cy="146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750" y="1375775"/>
            <a:ext cx="3029774" cy="148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8950" y="1368280"/>
            <a:ext cx="2987500" cy="1477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ko" sz="3000">
                <a:solidFill>
                  <a:srgbClr val="FFFFFF"/>
                </a:solidFill>
              </a:rPr>
              <a:t>도시 재생 과정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875" y="1116425"/>
            <a:ext cx="3794925" cy="216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0025" y="2913100"/>
            <a:ext cx="4044074" cy="216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