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84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0522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712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95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1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15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359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33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51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36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82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15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D0B4-2DEC-45CA-9D94-11A4E742822E}" type="datetimeFigureOut">
              <a:rPr lang="ko-KR" altLang="en-US" smtClean="0"/>
              <a:t>2015-05-09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31C9-4AAB-4CFF-9A61-5F03D1792A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02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://www.dongpirang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log.naver.com/ph2613/220342162854" TargetMode="External"/><Relationship Id="rId5" Type="http://schemas.openxmlformats.org/officeDocument/2006/relationships/hyperlink" Target="http://www.tongyeong.go.kr/" TargetMode="External"/><Relationship Id="rId4" Type="http://schemas.openxmlformats.org/officeDocument/2006/relationships/hyperlink" Target="http://blog.daum.net/_blog/BlogTypeMain.do?blogid=0K47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수업자료\도시지역계획\도시재생론\한국의 몽마르떼 통영 동피랑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68"/>
          <a:stretch/>
        </p:blipFill>
        <p:spPr bwMode="auto">
          <a:xfrm>
            <a:off x="0" y="27384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0" y="0"/>
            <a:ext cx="3656856" cy="19888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ko-KR" altLang="en-US" sz="28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한국의 </a:t>
            </a:r>
            <a:r>
              <a:rPr lang="ko-KR" altLang="en-US" sz="28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몽마르뜨</a:t>
            </a:r>
            <a:endParaRPr lang="en-US" altLang="ko-KR" sz="28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72481" y="2535287"/>
            <a:ext cx="9289032" cy="168580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46662"/>
              </a:avLst>
            </a:prstTxWarp>
            <a:spAutoFit/>
          </a:bodyPr>
          <a:lstStyle/>
          <a:p>
            <a:pPr algn="ctr"/>
            <a:r>
              <a:rPr lang="ko-KR" altLang="en-U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통영 </a:t>
            </a:r>
            <a:r>
              <a:rPr lang="ko-KR" altLang="en-US" sz="5400" b="1" cap="none" spc="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동피랑</a:t>
            </a:r>
            <a:r>
              <a:rPr lang="ko-KR" altLang="en-US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마을</a:t>
            </a:r>
            <a:endParaRPr lang="en-US" altLang="ko-KR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8523" y="5344438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21010748</a:t>
            </a:r>
          </a:p>
          <a:p>
            <a:pPr algn="r"/>
            <a:r>
              <a:rPr lang="ko-KR" altLang="en-US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김대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현</a:t>
            </a:r>
          </a:p>
        </p:txBody>
      </p:sp>
    </p:spTree>
    <p:extLst>
      <p:ext uri="{BB962C8B-B14F-4D97-AF65-F5344CB8AC3E}">
        <p14:creationId xmlns:p14="http://schemas.microsoft.com/office/powerpoint/2010/main" val="2107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402566"/>
              </p:ext>
            </p:extLst>
          </p:nvPr>
        </p:nvGraphicFramePr>
        <p:xfrm>
          <a:off x="632520" y="230584"/>
          <a:ext cx="8856984" cy="6294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  <a:gridCol w="1296144"/>
                <a:gridCol w="6120680"/>
              </a:tblGrid>
              <a:tr h="37084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날짜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활동 내용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7.16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음악회 개최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7.27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조성을 위한 실무자 간담회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8.22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실무자 회의 </a:t>
                      </a:r>
                      <a:r>
                        <a:rPr lang="en-US" altLang="ko-KR" dirty="0" smtClean="0"/>
                        <a:t>‘</a:t>
                      </a:r>
                      <a:r>
                        <a:rPr lang="ko-KR" altLang="en-US" dirty="0" smtClean="0"/>
                        <a:t>통영의 망루 </a:t>
                      </a:r>
                      <a:r>
                        <a:rPr lang="ko-KR" altLang="en-US" dirty="0" err="1" smtClean="0"/>
                        <a:t>동피랑의</a:t>
                      </a:r>
                      <a:r>
                        <a:rPr lang="ko-KR" altLang="en-US" dirty="0" smtClean="0"/>
                        <a:t> 재발견</a:t>
                      </a:r>
                      <a:r>
                        <a:rPr lang="en-US" altLang="ko-KR" dirty="0" smtClean="0"/>
                        <a:t>’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기획회의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9.20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3</a:t>
                      </a:r>
                      <a:r>
                        <a:rPr lang="ko-KR" altLang="en-US" dirty="0" err="1" smtClean="0"/>
                        <a:t>차회의</a:t>
                      </a:r>
                      <a:r>
                        <a:rPr lang="ko-KR" altLang="en-US" dirty="0" smtClean="0"/>
                        <a:t> 및 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사생대회 개최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10.27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벽화참가자 오리엔테이션 및 백일장 개최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10.31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마을축제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시상식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rowSpan="8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2.26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개선사업 주민설명회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3.4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안내팻말 제작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5.9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주거환경 개선을 위한 대책회의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KBS</a:t>
                      </a:r>
                      <a:r>
                        <a:rPr lang="ko-KR" altLang="en-US" dirty="0" err="1" smtClean="0"/>
                        <a:t>다큐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일 </a:t>
                      </a:r>
                      <a:r>
                        <a:rPr lang="en-US" altLang="ko-KR" dirty="0" smtClean="0"/>
                        <a:t>‘</a:t>
                      </a:r>
                      <a:r>
                        <a:rPr lang="ko-KR" altLang="en-US" dirty="0" smtClean="0"/>
                        <a:t>꿈을 그리는 언덕마을 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en-US" altLang="ko-KR" dirty="0" smtClean="0"/>
                        <a:t>’ </a:t>
                      </a:r>
                      <a:r>
                        <a:rPr lang="ko-KR" altLang="en-US" dirty="0" smtClean="0"/>
                        <a:t>방송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7.20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민관협력포럼 최우수상 수상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err="1" smtClean="0"/>
                        <a:t>행정안전부</a:t>
                      </a:r>
                      <a:r>
                        <a:rPr lang="ko-KR" altLang="en-US" dirty="0" smtClean="0"/>
                        <a:t> 장관상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828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8.12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전국마을만들기</a:t>
                      </a:r>
                      <a:r>
                        <a:rPr lang="ko-KR" altLang="en-US" dirty="0" smtClean="0"/>
                        <a:t> 대회에서 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사례발표</a:t>
                      </a:r>
                      <a:r>
                        <a:rPr lang="en-US" altLang="ko-KR" dirty="0" smtClean="0"/>
                        <a:t>-</a:t>
                      </a:r>
                      <a:r>
                        <a:rPr lang="ko-KR" altLang="en-US" dirty="0" smtClean="0"/>
                        <a:t>우수사례 선정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828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민관협력포럼 </a:t>
                      </a:r>
                      <a:r>
                        <a:rPr lang="ko-KR" altLang="en-US" dirty="0" err="1" smtClean="0"/>
                        <a:t>수상금으로</a:t>
                      </a:r>
                      <a:r>
                        <a:rPr lang="ko-KR" altLang="en-US" dirty="0" smtClean="0"/>
                        <a:t> 방문객을 위한 의자 설치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148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9.30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마을가꾸기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차 회의 진행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9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689984"/>
              </p:ext>
            </p:extLst>
          </p:nvPr>
        </p:nvGraphicFramePr>
        <p:xfrm>
          <a:off x="560512" y="462280"/>
          <a:ext cx="885698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7210"/>
                <a:gridCol w="1651142"/>
                <a:gridCol w="5688632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10.28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주간 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벽화 </a:t>
                      </a:r>
                      <a:r>
                        <a:rPr lang="ko-KR" altLang="en-US" dirty="0" err="1" smtClean="0"/>
                        <a:t>추가전</a:t>
                      </a:r>
                      <a:r>
                        <a:rPr lang="en-US" altLang="ko-KR" dirty="0" smtClean="0"/>
                        <a:t>(12</a:t>
                      </a:r>
                      <a:r>
                        <a:rPr lang="ko-KR" altLang="en-US" dirty="0" smtClean="0"/>
                        <a:t>점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dirty="0" smtClean="0"/>
                        <a:t>개최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11~12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이주희망자주택 시에서 매입</a:t>
                      </a:r>
                      <a:r>
                        <a:rPr lang="en-US" altLang="ko-KR" dirty="0" smtClean="0"/>
                        <a:t>(8</a:t>
                      </a:r>
                      <a:r>
                        <a:rPr lang="ko-KR" altLang="en-US" dirty="0" smtClean="0"/>
                        <a:t>세대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5~7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빈집 </a:t>
                      </a:r>
                      <a:r>
                        <a:rPr lang="ko-KR" altLang="en-US" dirty="0" err="1" smtClean="0"/>
                        <a:t>리모델링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7.9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사투리간판 제작 설치</a:t>
                      </a:r>
                      <a:r>
                        <a:rPr lang="en-US" altLang="ko-KR" dirty="0" smtClean="0"/>
                        <a:t>(10</a:t>
                      </a:r>
                      <a:r>
                        <a:rPr lang="ko-KR" altLang="en-US" dirty="0" smtClean="0"/>
                        <a:t>점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/>
                        <a:t>리모델링</a:t>
                      </a:r>
                      <a:r>
                        <a:rPr lang="ko-KR" altLang="en-US" dirty="0" smtClean="0"/>
                        <a:t> 주택 임대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작가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활동가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11.6~30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아버지와 아들이 담은 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사진전 </a:t>
                      </a:r>
                      <a:r>
                        <a:rPr lang="en-US" altLang="ko-KR" dirty="0" smtClean="0"/>
                        <a:t>‘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표정</a:t>
                      </a:r>
                      <a:r>
                        <a:rPr lang="en-US" altLang="ko-KR" dirty="0" smtClean="0"/>
                        <a:t>’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2.18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특별위원회 구성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벽화공모전을 위한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4.3~11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제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회 벽화공모전 </a:t>
                      </a:r>
                      <a:r>
                        <a:rPr lang="en-US" altLang="ko-KR" dirty="0" smtClean="0"/>
                        <a:t>(42</a:t>
                      </a:r>
                      <a:r>
                        <a:rPr lang="ko-KR" altLang="en-US" dirty="0" err="1" smtClean="0"/>
                        <a:t>개팀</a:t>
                      </a:r>
                      <a:r>
                        <a:rPr lang="ko-KR" altLang="en-US" dirty="0" smtClean="0"/>
                        <a:t> 참가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1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사업 추진 현황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1239143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/>
              <a:t>3) </a:t>
            </a:r>
            <a:r>
              <a:rPr lang="ko-KR" altLang="en-US" sz="2400" b="1" i="1" dirty="0" smtClean="0"/>
              <a:t>지역 문화매개자 역할 분석</a:t>
            </a:r>
            <a:endParaRPr lang="en-US" altLang="ko-KR" sz="2400" b="1" i="1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104062592" descr="EMB000007342e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8" y="1700808"/>
            <a:ext cx="8162535" cy="509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101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3. </a:t>
            </a:r>
            <a:r>
              <a:rPr lang="ko-KR" altLang="en-US" sz="2800" b="1" dirty="0" smtClean="0"/>
              <a:t>문제점 및 개선방안</a:t>
            </a:r>
            <a:endParaRPr lang="ko-KR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25154"/>
              </p:ext>
            </p:extLst>
          </p:nvPr>
        </p:nvGraphicFramePr>
        <p:xfrm>
          <a:off x="272480" y="1227666"/>
          <a:ext cx="9433048" cy="494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512"/>
                <a:gridCol w="482453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문제점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개선방안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/>
                        <a:t>마을이 유명해지면서 관광객이 많아짐에 따라 소음문제와 쓰레기 문제로 인해 지역 주민들이 곤란을 겪음</a:t>
                      </a:r>
                      <a:endParaRPr lang="en-US" altLang="ko-KR" dirty="0" smtClean="0"/>
                    </a:p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dirty="0" smtClean="0"/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dirty="0" smtClean="0"/>
                        <a:t>관광객들이 급격하게 많아짐으로 인해서 </a:t>
                      </a:r>
                      <a:r>
                        <a:rPr lang="en-US" altLang="ko-KR" dirty="0" smtClean="0"/>
                        <a:t>‘</a:t>
                      </a:r>
                      <a:r>
                        <a:rPr lang="ko-KR" altLang="en-US" dirty="0" smtClean="0"/>
                        <a:t>동물원 울타리 속의 동물이 된 것 같다</a:t>
                      </a:r>
                      <a:r>
                        <a:rPr lang="en-US" altLang="ko-KR" dirty="0" smtClean="0"/>
                        <a:t>’ </a:t>
                      </a:r>
                      <a:r>
                        <a:rPr lang="ko-KR" altLang="en-US" dirty="0" smtClean="0"/>
                        <a:t>라고 할 정도로 지역 주민들의 불편함 호소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/>
                        <a:t>관광객의 시민의식을 높여야 함</a:t>
                      </a:r>
                      <a:endParaRPr lang="en-US" altLang="ko-KR" dirty="0" smtClean="0"/>
                    </a:p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dirty="0" smtClean="0"/>
                    </a:p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dirty="0" smtClean="0"/>
                        <a:t>벽화에 주민의 불편함 호소의 메시지를 넣어 관광객들에게 전달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/>
                        <a:t>많은 관광객의 낙서와 세월이 지나며 노후화 되고 지워지는 벽화 그림으로 인해 흉물스럽다 할 정도까지 변함</a:t>
                      </a:r>
                      <a:endParaRPr lang="en-US" altLang="ko-KR" dirty="0" smtClean="0"/>
                    </a:p>
                    <a:p>
                      <a:pPr marL="285750" indent="-285750" algn="l" latinLnBrk="1">
                        <a:buFontTx/>
                        <a:buChar char="-"/>
                      </a:pPr>
                      <a:endParaRPr lang="en-US" altLang="ko-KR" dirty="0" smtClean="0"/>
                    </a:p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dirty="0" smtClean="0"/>
                        <a:t>현재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년에 한번 씩 벽화 그리기 조성 사업을 하고 있지만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운영의 미숙함으로 인해 이 사업 계획마저 취소할까 하는 논의를 하고 있음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latinLnBrk="1">
                        <a:buFontTx/>
                        <a:buChar char="-"/>
                      </a:pPr>
                      <a:r>
                        <a:rPr lang="ko-KR" altLang="en-US" baseline="0" dirty="0" smtClean="0"/>
                        <a:t>지역 주민의 삶의 질을 높이고 관광객으로 인한 지역의 경제적 파급효과를 고려한다면 </a:t>
                      </a:r>
                      <a:r>
                        <a:rPr lang="en-US" altLang="ko-KR" baseline="0" dirty="0" smtClean="0"/>
                        <a:t>2</a:t>
                      </a:r>
                      <a:r>
                        <a:rPr lang="ko-KR" altLang="en-US" baseline="0" dirty="0" smtClean="0"/>
                        <a:t>년마다 한번 씩 벽화 그리기 사업을 계속 진행해야 함</a:t>
                      </a:r>
                      <a:endParaRPr lang="en-US" altLang="ko-KR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3. </a:t>
            </a:r>
            <a:r>
              <a:rPr lang="ko-KR" altLang="en-US" sz="2800" b="1" dirty="0" smtClean="0"/>
              <a:t>문제점 및 개선방안</a:t>
            </a:r>
            <a:endParaRPr lang="ko-KR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09577928" descr="EMB000007342e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60" y="1412776"/>
            <a:ext cx="4594499" cy="30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9" name="_x204816800" descr="EMB000007342e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7" t="4805"/>
          <a:stretch>
            <a:fillRect/>
          </a:stretch>
        </p:blipFill>
        <p:spPr bwMode="auto">
          <a:xfrm>
            <a:off x="4953189" y="1412776"/>
            <a:ext cx="4714026" cy="30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04616" y="4725144"/>
            <a:ext cx="841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소음으로 인해 불편함을 호소하는 주민들을 위해 </a:t>
            </a:r>
            <a:r>
              <a:rPr lang="en-US" altLang="ko-KR" dirty="0" smtClean="0"/>
              <a:t>‘</a:t>
            </a:r>
            <a:r>
              <a:rPr lang="ko-KR" altLang="en-US" dirty="0" err="1" smtClean="0"/>
              <a:t>쉿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이라는 글씨를 벽화에 넣음</a:t>
            </a:r>
            <a:endParaRPr lang="en-US" altLang="ko-KR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2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/>
              <a:t>참고문헌 및 웹 사이트</a:t>
            </a:r>
            <a:endParaRPr lang="ko-KR" altLang="en-US" sz="32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00472" y="1268760"/>
            <a:ext cx="95050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/>
              <a:t>장세영</a:t>
            </a:r>
            <a:r>
              <a:rPr lang="en-US" altLang="ko-KR" dirty="0"/>
              <a:t>, 2015,</a:t>
            </a:r>
            <a:r>
              <a:rPr lang="ko-KR" altLang="en-US" dirty="0"/>
              <a:t>「문화적 도시재생을 위한 지역문화매개자의 역할분석 </a:t>
            </a:r>
            <a:r>
              <a:rPr lang="en-US" altLang="ko-KR" dirty="0"/>
              <a:t>: </a:t>
            </a:r>
            <a:r>
              <a:rPr lang="ko-KR" altLang="en-US" dirty="0"/>
              <a:t>광주광역시 </a:t>
            </a:r>
            <a:r>
              <a:rPr lang="ko-KR" altLang="en-US" dirty="0" err="1"/>
              <a:t>양림동을</a:t>
            </a:r>
            <a:r>
              <a:rPr lang="ko-KR" altLang="en-US" dirty="0"/>
              <a:t> 중심으로」</a:t>
            </a:r>
            <a:r>
              <a:rPr lang="en-US" altLang="ko-KR" dirty="0"/>
              <a:t>, </a:t>
            </a:r>
            <a:r>
              <a:rPr lang="ko-KR" altLang="en-US" dirty="0"/>
              <a:t>전남대학교 문화전문대학원 </a:t>
            </a:r>
            <a:r>
              <a:rPr lang="ko-KR" altLang="en-US" dirty="0" smtClean="0"/>
              <a:t>석사학위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송효진</a:t>
            </a:r>
            <a:r>
              <a:rPr lang="en-US" altLang="ko-KR" dirty="0"/>
              <a:t>, 2011,</a:t>
            </a:r>
            <a:r>
              <a:rPr lang="ko-KR" altLang="en-US" dirty="0"/>
              <a:t>「공공미술 프로젝트를 통한 마을 만들기 </a:t>
            </a:r>
            <a:r>
              <a:rPr lang="en-US" altLang="ko-KR" dirty="0"/>
              <a:t>: </a:t>
            </a:r>
            <a:r>
              <a:rPr lang="ko-KR" altLang="en-US" dirty="0"/>
              <a:t>통영 </a:t>
            </a:r>
            <a:r>
              <a:rPr lang="ko-KR" altLang="en-US" dirty="0" err="1"/>
              <a:t>동피랑마을의</a:t>
            </a:r>
            <a:r>
              <a:rPr lang="ko-KR" altLang="en-US" dirty="0"/>
              <a:t> 관광지화」</a:t>
            </a:r>
            <a:r>
              <a:rPr lang="en-US" altLang="ko-KR" dirty="0"/>
              <a:t>, </a:t>
            </a:r>
            <a:endParaRPr lang="en-US" altLang="ko-KR" dirty="0" smtClean="0"/>
          </a:p>
          <a:p>
            <a:pPr fontAlgn="base"/>
            <a:r>
              <a:rPr lang="ko-KR" altLang="en-US" dirty="0" smtClean="0"/>
              <a:t>고려대학원 </a:t>
            </a:r>
            <a:r>
              <a:rPr lang="ko-KR" altLang="en-US" dirty="0"/>
              <a:t>지리학과 </a:t>
            </a:r>
            <a:r>
              <a:rPr lang="ko-KR" altLang="en-US" dirty="0" smtClean="0"/>
              <a:t>석사학위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벽화마을을 찾아서 </a:t>
            </a:r>
            <a:r>
              <a:rPr lang="en-US" altLang="ko-KR" dirty="0"/>
              <a:t>(</a:t>
            </a:r>
            <a:r>
              <a:rPr lang="ko-KR" altLang="en-US" dirty="0"/>
              <a:t>통영</a:t>
            </a:r>
            <a:r>
              <a:rPr lang="en-US" altLang="ko-KR" dirty="0"/>
              <a:t>) </a:t>
            </a:r>
            <a:r>
              <a:rPr lang="en-US" altLang="ko-KR" u="sng" dirty="0">
                <a:hlinkClick r:id="rId4"/>
              </a:rPr>
              <a:t>http://blog.daum.net/_</a:t>
            </a:r>
            <a:r>
              <a:rPr lang="en-US" altLang="ko-KR" u="sng" dirty="0" smtClean="0">
                <a:hlinkClick r:id="rId4"/>
              </a:rPr>
              <a:t>blog/BlogTypeMain.do?blogid=0K47m</a:t>
            </a:r>
            <a:endParaRPr lang="en-US" altLang="ko-KR" u="sng" dirty="0" smtClean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통영시청 </a:t>
            </a:r>
            <a:r>
              <a:rPr lang="en-US" altLang="ko-KR" u="sng" dirty="0">
                <a:hlinkClick r:id="rId5"/>
              </a:rPr>
              <a:t>http://</a:t>
            </a:r>
            <a:r>
              <a:rPr lang="en-US" altLang="ko-KR" u="sng" dirty="0" smtClean="0">
                <a:hlinkClick r:id="rId5"/>
              </a:rPr>
              <a:t>www.tongyeong.go.kr</a:t>
            </a:r>
            <a:endParaRPr lang="en-US" altLang="ko-KR" u="sng" dirty="0" smtClean="0"/>
          </a:p>
          <a:p>
            <a:pPr fontAlgn="base"/>
            <a:endParaRPr lang="ko-KR" altLang="en-US" dirty="0"/>
          </a:p>
          <a:p>
            <a:pPr fontAlgn="base"/>
            <a:r>
              <a:rPr lang="ko-KR" altLang="en-US" dirty="0"/>
              <a:t>통영 </a:t>
            </a:r>
            <a:r>
              <a:rPr lang="ko-KR" altLang="en-US" dirty="0" err="1"/>
              <a:t>가볼만한</a:t>
            </a:r>
            <a:r>
              <a:rPr lang="ko-KR" altLang="en-US" dirty="0"/>
              <a:t> 곳 </a:t>
            </a:r>
            <a:r>
              <a:rPr lang="ko-KR" altLang="en-US" dirty="0" err="1"/>
              <a:t>동피랑</a:t>
            </a:r>
            <a:r>
              <a:rPr lang="ko-KR" altLang="en-US" dirty="0"/>
              <a:t> 마을 </a:t>
            </a:r>
            <a:r>
              <a:rPr lang="en-US" altLang="ko-KR" u="sng" dirty="0">
                <a:hlinkClick r:id="rId6"/>
              </a:rPr>
              <a:t>http://</a:t>
            </a:r>
            <a:r>
              <a:rPr lang="en-US" altLang="ko-KR" u="sng" dirty="0" smtClean="0">
                <a:hlinkClick r:id="rId6"/>
              </a:rPr>
              <a:t>blog.naver.com/ph2613/220342162854</a:t>
            </a:r>
            <a:endParaRPr lang="en-US" altLang="ko-KR" u="sng" dirty="0" smtClean="0"/>
          </a:p>
          <a:p>
            <a:pPr fontAlgn="base"/>
            <a:endParaRPr lang="ko-KR" altLang="en-US" dirty="0"/>
          </a:p>
          <a:p>
            <a:pPr fontAlgn="base" latinLnBrk="0"/>
            <a:r>
              <a:rPr lang="ko-KR" altLang="en-US" dirty="0"/>
              <a:t>통영 </a:t>
            </a:r>
            <a:r>
              <a:rPr lang="ko-KR" altLang="en-US" dirty="0" err="1"/>
              <a:t>동피랑</a:t>
            </a:r>
            <a:r>
              <a:rPr lang="ko-KR" altLang="en-US" dirty="0"/>
              <a:t> 마을</a:t>
            </a:r>
            <a:r>
              <a:rPr lang="en-US" altLang="ko-KR" dirty="0"/>
              <a:t>, </a:t>
            </a:r>
            <a:r>
              <a:rPr lang="en-US" altLang="ko-KR" u="sng" dirty="0">
                <a:hlinkClick r:id="rId7"/>
              </a:rPr>
              <a:t>http://</a:t>
            </a:r>
            <a:r>
              <a:rPr lang="en-US" altLang="ko-KR" u="sng" dirty="0" smtClean="0">
                <a:hlinkClick r:id="rId7"/>
              </a:rPr>
              <a:t>www.dongpirang.org</a:t>
            </a:r>
            <a:endParaRPr lang="en-US" altLang="ko-KR" u="sng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10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80592" y="620688"/>
            <a:ext cx="180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CONTENTS</a:t>
            </a:r>
            <a:endParaRPr lang="ko-KR" alt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085" y="1484784"/>
            <a:ext cx="5109091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2800" b="1" dirty="0" smtClean="0"/>
              <a:t>도시재생 사업 개요</a:t>
            </a:r>
            <a:endParaRPr lang="en-US" altLang="ko-KR" sz="2800" b="1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사업추진 현황</a:t>
            </a:r>
            <a:endParaRPr lang="en-US" altLang="ko-KR" sz="2800" b="1" dirty="0" smtClean="0"/>
          </a:p>
          <a:p>
            <a:pPr marL="800100" lvl="1" indent="-342900">
              <a:buAutoNum type="arabicParenR"/>
            </a:pPr>
            <a:endParaRPr lang="en-US" altLang="ko-KR" sz="2000" b="1" i="1" dirty="0" smtClean="0"/>
          </a:p>
          <a:p>
            <a:pPr marL="800100" lvl="1" indent="-342900">
              <a:buAutoNum type="arabicParenR"/>
            </a:pPr>
            <a:r>
              <a:rPr lang="ko-KR" altLang="en-US" sz="2000" b="1" i="1" dirty="0" err="1" smtClean="0"/>
              <a:t>어메니티를</a:t>
            </a:r>
            <a:r>
              <a:rPr lang="ko-KR" altLang="en-US" sz="2000" b="1" i="1" dirty="0" smtClean="0"/>
              <a:t> 활용한 문화적 도시재생</a:t>
            </a:r>
            <a:endParaRPr lang="en-US" altLang="ko-KR" sz="2000" b="1" i="1" dirty="0" smtClean="0"/>
          </a:p>
          <a:p>
            <a:pPr marL="800100" lvl="1" indent="-342900">
              <a:buAutoNum type="arabicParenR"/>
            </a:pPr>
            <a:endParaRPr lang="en-US" altLang="ko-KR" sz="2000" i="1" dirty="0" smtClean="0"/>
          </a:p>
          <a:p>
            <a:pPr marL="800100" lvl="1" indent="-342900">
              <a:buAutoNum type="arabicParenR"/>
            </a:pPr>
            <a:r>
              <a:rPr lang="ko-KR" altLang="en-US" sz="2000" b="1" i="1" dirty="0" smtClean="0"/>
              <a:t>지역문화매개자의 활동</a:t>
            </a:r>
            <a:endParaRPr lang="en-US" altLang="ko-KR" sz="2000" b="1" i="1" dirty="0" smtClean="0"/>
          </a:p>
          <a:p>
            <a:pPr lvl="2"/>
            <a:r>
              <a:rPr lang="ko-KR" altLang="en-US" dirty="0" smtClean="0"/>
              <a:t>① 통영 </a:t>
            </a:r>
            <a:r>
              <a:rPr lang="ko-KR" altLang="en-US" dirty="0" err="1" smtClean="0"/>
              <a:t>동피랑</a:t>
            </a:r>
            <a:r>
              <a:rPr lang="ko-KR" altLang="en-US" dirty="0" smtClean="0"/>
              <a:t> 마을 주요 활동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② </a:t>
            </a:r>
            <a:r>
              <a:rPr lang="en-US" altLang="ko-KR" dirty="0" smtClean="0"/>
              <a:t>2014 </a:t>
            </a:r>
            <a:r>
              <a:rPr lang="ko-KR" altLang="en-US" dirty="0" err="1" smtClean="0"/>
              <a:t>동피랑</a:t>
            </a:r>
            <a:r>
              <a:rPr lang="ko-KR" altLang="en-US" dirty="0" smtClean="0"/>
              <a:t> 국제 비엔날레 </a:t>
            </a:r>
            <a:r>
              <a:rPr lang="ko-KR" altLang="en-US" dirty="0" err="1" smtClean="0"/>
              <a:t>새그림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③ 통영 </a:t>
            </a:r>
            <a:r>
              <a:rPr lang="ko-KR" altLang="en-US" dirty="0" err="1" smtClean="0"/>
              <a:t>동피랑</a:t>
            </a:r>
            <a:r>
              <a:rPr lang="ko-KR" altLang="en-US" dirty="0" smtClean="0"/>
              <a:t> 마을 세부 활동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marL="800100" lvl="1" indent="-342900">
              <a:buAutoNum type="arabicParenR"/>
            </a:pPr>
            <a:r>
              <a:rPr lang="ko-KR" altLang="en-US" sz="2000" b="1" i="1" dirty="0" smtClean="0"/>
              <a:t>지역문화매개자 역할 분석</a:t>
            </a:r>
            <a:endParaRPr lang="en-US" altLang="ko-KR" sz="2000" b="1" i="1" dirty="0" smtClean="0"/>
          </a:p>
          <a:p>
            <a:pPr marL="800100" lvl="1" indent="-342900">
              <a:buAutoNum type="arabicParenR"/>
            </a:pPr>
            <a:endParaRPr lang="en-US" altLang="ko-KR" sz="2000" i="1" dirty="0"/>
          </a:p>
          <a:p>
            <a:pPr marL="342900" indent="-342900">
              <a:buAutoNum type="arabicPeriod"/>
            </a:pPr>
            <a:r>
              <a:rPr lang="ko-KR" altLang="en-US" sz="2800" b="1" dirty="0" smtClean="0"/>
              <a:t>문제점 및 개선 방안</a:t>
            </a:r>
            <a:endParaRPr lang="ko-KR" altLang="en-US" sz="2800" b="1" dirty="0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5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smtClean="0"/>
              <a:t>1. </a:t>
            </a:r>
            <a:r>
              <a:rPr lang="ko-KR" altLang="en-US" sz="2800" b="1" dirty="0" smtClean="0"/>
              <a:t>도시재생 사업 개요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4568" y="1556792"/>
            <a:ext cx="746550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 smtClean="0"/>
              <a:t>조선업의 성장으로 </a:t>
            </a:r>
            <a:r>
              <a:rPr lang="en-US" altLang="ko-KR" sz="2000" dirty="0" smtClean="0"/>
              <a:t>1960~70</a:t>
            </a:r>
            <a:r>
              <a:rPr lang="ko-KR" altLang="en-US" sz="2000" dirty="0" smtClean="0"/>
              <a:t>년대 많은 인구 유입</a:t>
            </a:r>
            <a:endParaRPr lang="en-US" altLang="ko-KR" sz="2000" dirty="0"/>
          </a:p>
          <a:p>
            <a:pPr marL="285750" indent="-285750">
              <a:buFontTx/>
              <a:buChar char="-"/>
            </a:pPr>
            <a:endParaRPr lang="en-US" altLang="ko-KR" sz="2000" dirty="0" smtClean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가난한 사람들이 비탈길에 주로 집을 짓기 시작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 smtClean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동쪽 비탈의 </a:t>
            </a:r>
            <a:r>
              <a:rPr lang="ko-KR" altLang="en-US" sz="2000" dirty="0" err="1" smtClean="0"/>
              <a:t>동피랑에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23</a:t>
            </a:r>
            <a:r>
              <a:rPr lang="ko-KR" altLang="en-US" sz="2000" dirty="0" smtClean="0"/>
              <a:t>가구가 모여 살게 됨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en-US" altLang="ko-KR" sz="2000" dirty="0" smtClean="0"/>
              <a:t>2006</a:t>
            </a:r>
            <a:r>
              <a:rPr lang="ko-KR" altLang="en-US" sz="2000" dirty="0" smtClean="0"/>
              <a:t>년 노후화 된 </a:t>
            </a:r>
            <a:r>
              <a:rPr lang="ko-KR" altLang="en-US" sz="2000" dirty="0" err="1" smtClean="0"/>
              <a:t>동피랑을</a:t>
            </a:r>
            <a:r>
              <a:rPr lang="ko-KR" altLang="en-US" sz="2000" dirty="0" smtClean="0"/>
              <a:t> 재개발 하기로 함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경관 개선을 이유로 마을 철거 후 </a:t>
            </a:r>
            <a:r>
              <a:rPr lang="en-US" altLang="ko-KR" sz="2000" dirty="0" smtClean="0"/>
              <a:t>‘</a:t>
            </a:r>
            <a:r>
              <a:rPr lang="ko-KR" altLang="en-US" sz="2000" dirty="0" err="1" smtClean="0"/>
              <a:t>동포부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를 복원하기로 계획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dirty="0" err="1" smtClean="0"/>
              <a:t>동피랑은</a:t>
            </a:r>
            <a:r>
              <a:rPr lang="ko-KR" altLang="en-US" sz="2000" dirty="0" smtClean="0"/>
              <a:t> 무허가 주택이라 마을 주민들은 보상을 받지 못함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이사를 해도 </a:t>
            </a:r>
            <a:r>
              <a:rPr lang="ko-KR" altLang="en-US" sz="2000" dirty="0" err="1" smtClean="0"/>
              <a:t>동피랑의</a:t>
            </a:r>
            <a:r>
              <a:rPr lang="ko-KR" altLang="en-US" sz="2000" dirty="0" smtClean="0"/>
              <a:t> 집 값으로는 집 구하기 어려움</a:t>
            </a:r>
            <a:endParaRPr lang="ko-KR" altLang="en-US" sz="2000" dirty="0"/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5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사업 추진 현황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1239143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/>
              <a:t>1) </a:t>
            </a:r>
            <a:r>
              <a:rPr lang="ko-KR" altLang="en-US" sz="2400" b="1" i="1" dirty="0" err="1" smtClean="0"/>
              <a:t>어메니티를</a:t>
            </a:r>
            <a:r>
              <a:rPr lang="ko-KR" altLang="en-US" sz="2400" b="1" i="1" dirty="0" smtClean="0"/>
              <a:t> 활용한 문화적 도시재생</a:t>
            </a:r>
            <a:endParaRPr lang="en-US" altLang="ko-KR" sz="2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8544" y="2222862"/>
            <a:ext cx="895309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 smtClean="0"/>
              <a:t>‘</a:t>
            </a:r>
            <a:r>
              <a:rPr lang="ko-KR" altLang="en-US" sz="2000" dirty="0" smtClean="0"/>
              <a:t>푸른 통영 </a:t>
            </a:r>
            <a:r>
              <a:rPr lang="en-US" altLang="ko-KR" sz="2000" dirty="0" smtClean="0"/>
              <a:t>21’ </a:t>
            </a:r>
            <a:r>
              <a:rPr lang="ko-KR" altLang="en-US" sz="2000" dirty="0" smtClean="0"/>
              <a:t>위원들이 현지 답사 후 골목문화로 재생하자는 의견을 제시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지역혁신사업프로그램을 활용하여 </a:t>
            </a:r>
            <a:r>
              <a:rPr lang="en-US" altLang="ko-KR" sz="2000" dirty="0" smtClean="0"/>
              <a:t>3</a:t>
            </a:r>
            <a:r>
              <a:rPr lang="ko-KR" altLang="en-US" sz="2000" dirty="0" err="1" smtClean="0"/>
              <a:t>천만원의</a:t>
            </a:r>
            <a:r>
              <a:rPr lang="ko-KR" altLang="en-US" sz="2000" dirty="0" smtClean="0"/>
              <a:t> 예산 확보 후 공모전 실시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en-US" altLang="ko-KR" sz="2000" dirty="0" smtClean="0"/>
              <a:t>19</a:t>
            </a:r>
            <a:r>
              <a:rPr lang="ko-KR" altLang="en-US" sz="2000" dirty="0" smtClean="0"/>
              <a:t>개 팀이 </a:t>
            </a:r>
            <a:r>
              <a:rPr lang="en-US" altLang="ko-KR" sz="2000" dirty="0" smtClean="0"/>
              <a:t>7</a:t>
            </a:r>
            <a:r>
              <a:rPr lang="ko-KR" altLang="en-US" sz="2000" dirty="0" smtClean="0"/>
              <a:t>일간 </a:t>
            </a:r>
            <a:r>
              <a:rPr lang="en-US" altLang="ko-KR" sz="2000" dirty="0" smtClean="0"/>
              <a:t>19</a:t>
            </a:r>
            <a:r>
              <a:rPr lang="ko-KR" altLang="en-US" sz="2000" dirty="0" smtClean="0"/>
              <a:t>개의 집 담벼락에 벽화를 그림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벽화 조성사업과 홍보효과를 통해 관광지의 중심으로 우뚝 섬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endParaRPr lang="en-US" altLang="ko-KR" sz="2000" dirty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이후 재개발 대상지에서 보존대상지로 바뀌게 됨</a:t>
            </a:r>
            <a:endParaRPr lang="en-US" altLang="ko-KR" sz="20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3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사업 추진 현황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12391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/>
              <a:t>2</a:t>
            </a:r>
            <a:r>
              <a:rPr lang="en-US" altLang="ko-KR" sz="2400" b="1" i="1" dirty="0" smtClean="0"/>
              <a:t>) </a:t>
            </a:r>
            <a:r>
              <a:rPr lang="ko-KR" altLang="en-US" sz="2400" b="1" i="1" dirty="0" smtClean="0"/>
              <a:t>지역 문화매개자의 활동</a:t>
            </a:r>
            <a:endParaRPr lang="en-US" altLang="ko-KR" sz="2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8552" y="2060848"/>
            <a:ext cx="77475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err="1" smtClean="0"/>
              <a:t>푸른통영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21, </a:t>
            </a:r>
            <a:r>
              <a:rPr lang="ko-KR" altLang="en-US" sz="2000" dirty="0" smtClean="0"/>
              <a:t>통영시청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정량동사무소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정량동주민자치위원회</a:t>
            </a:r>
            <a:r>
              <a:rPr lang="en-US" altLang="ko-KR" sz="2000" dirty="0" smtClean="0"/>
              <a:t>, </a:t>
            </a:r>
          </a:p>
          <a:p>
            <a:endParaRPr lang="en-US" altLang="ko-KR" sz="2000" dirty="0"/>
          </a:p>
          <a:p>
            <a:r>
              <a:rPr lang="ko-KR" altLang="en-US" sz="2000" dirty="0" smtClean="0"/>
              <a:t>지역혁신협의회</a:t>
            </a:r>
            <a:r>
              <a:rPr lang="en-US" altLang="ko-KR" sz="2000" dirty="0" smtClean="0"/>
              <a:t>, RCE, </a:t>
            </a:r>
            <a:r>
              <a:rPr lang="ko-KR" altLang="en-US" sz="2000" dirty="0" smtClean="0"/>
              <a:t>통영교육청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통영시 청소년 </a:t>
            </a:r>
            <a:r>
              <a:rPr lang="ko-KR" altLang="en-US" sz="2000" dirty="0" err="1" smtClean="0"/>
              <a:t>문화회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드러머</a:t>
            </a:r>
            <a:r>
              <a:rPr lang="en-US" altLang="ko-KR" sz="2000" dirty="0" smtClean="0"/>
              <a:t>’, </a:t>
            </a:r>
          </a:p>
          <a:p>
            <a:endParaRPr lang="en-US" altLang="ko-KR" sz="2000" dirty="0"/>
          </a:p>
          <a:p>
            <a:r>
              <a:rPr lang="ko-KR" altLang="en-US" sz="2000" dirty="0" err="1" smtClean="0"/>
              <a:t>인평초교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충무여중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등</a:t>
            </a:r>
            <a:r>
              <a:rPr lang="en-US" altLang="ko-KR" sz="2000" dirty="0"/>
              <a:t> </a:t>
            </a:r>
            <a:r>
              <a:rPr lang="ko-KR" altLang="en-US" sz="2000" dirty="0" smtClean="0"/>
              <a:t>다양한 기관 참여</a:t>
            </a:r>
            <a:endParaRPr lang="en-US" altLang="ko-KR" sz="20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5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사업 추진 현황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12391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/>
              <a:t>2</a:t>
            </a:r>
            <a:r>
              <a:rPr lang="en-US" altLang="ko-KR" sz="2400" b="1" i="1" dirty="0" smtClean="0"/>
              <a:t>) </a:t>
            </a:r>
            <a:r>
              <a:rPr lang="ko-KR" altLang="en-US" sz="2400" b="1" i="1" dirty="0" smtClean="0"/>
              <a:t>지역 문화매개자의 활동</a:t>
            </a:r>
            <a:endParaRPr lang="en-US" altLang="ko-KR" sz="2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8552" y="1835532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 통영 </a:t>
            </a:r>
            <a:r>
              <a:rPr lang="ko-KR" altLang="en-US" dirty="0" err="1" smtClean="0"/>
              <a:t>동피랑</a:t>
            </a:r>
            <a:r>
              <a:rPr lang="ko-KR" altLang="en-US" dirty="0" smtClean="0"/>
              <a:t> 마을 주요 활동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2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75390"/>
              </p:ext>
            </p:extLst>
          </p:nvPr>
        </p:nvGraphicFramePr>
        <p:xfrm>
          <a:off x="770108" y="332656"/>
          <a:ext cx="7969626" cy="612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1651"/>
                <a:gridCol w="3977975"/>
              </a:tblGrid>
              <a:tr h="2570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489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제</a:t>
                      </a:r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회 공모전 작품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회 공모전 작품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55628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국제음악제 </a:t>
                      </a:r>
                      <a:r>
                        <a:rPr lang="ko-KR" altLang="en-US" dirty="0" err="1" smtClean="0"/>
                        <a:t>프린저</a:t>
                      </a:r>
                      <a:r>
                        <a:rPr lang="ko-KR" altLang="en-US" dirty="0" smtClean="0"/>
                        <a:t> 공연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2014 </a:t>
                      </a:r>
                      <a:r>
                        <a:rPr lang="ko-KR" altLang="en-US" dirty="0" err="1" smtClean="0"/>
                        <a:t>동피랑</a:t>
                      </a:r>
                      <a:r>
                        <a:rPr lang="ko-KR" altLang="en-US" dirty="0" smtClean="0"/>
                        <a:t> 국제 비엔날레 </a:t>
                      </a:r>
                      <a:r>
                        <a:rPr lang="ko-KR" altLang="en-US" dirty="0" err="1" smtClean="0"/>
                        <a:t>새그림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E:\수업자료\도시지역계획\도시재생론\t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2593" r="52637" b="55543"/>
          <a:stretch/>
        </p:blipFill>
        <p:spPr bwMode="auto">
          <a:xfrm>
            <a:off x="920552" y="404664"/>
            <a:ext cx="37214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4" t="1256" r="3865" b="53386"/>
          <a:stretch/>
        </p:blipFill>
        <p:spPr>
          <a:xfrm>
            <a:off x="4808984" y="404665"/>
            <a:ext cx="3888432" cy="2448272"/>
          </a:xfrm>
          <a:prstGeom prst="rect">
            <a:avLst/>
          </a:prstGeom>
        </p:spPr>
      </p:pic>
      <p:pic>
        <p:nvPicPr>
          <p:cNvPr id="4098" name="Picture 2" descr="E:\수업자료\도시지역계획\도시재생론\t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52552" r="52202" b="1358"/>
          <a:stretch/>
        </p:blipFill>
        <p:spPr bwMode="auto">
          <a:xfrm>
            <a:off x="894854" y="3429000"/>
            <a:ext cx="3747119" cy="24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수업자료\도시지역계획\도시재생론\t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54050" r="2743" b="3359"/>
          <a:stretch/>
        </p:blipFill>
        <p:spPr bwMode="auto">
          <a:xfrm>
            <a:off x="4817628" y="3429000"/>
            <a:ext cx="3822257" cy="246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41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사업 추진 현황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12391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 smtClean="0"/>
              <a:t>1) </a:t>
            </a:r>
            <a:r>
              <a:rPr lang="ko-KR" altLang="en-US" sz="2400" b="1" i="1" dirty="0" smtClean="0"/>
              <a:t>지역 문화매개자의 활동</a:t>
            </a:r>
            <a:endParaRPr lang="en-US" altLang="ko-KR" sz="2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8552" y="1835532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② </a:t>
            </a:r>
            <a:r>
              <a:rPr lang="en-US" altLang="ko-KR" dirty="0" smtClean="0"/>
              <a:t>2014 </a:t>
            </a:r>
            <a:r>
              <a:rPr lang="ko-KR" altLang="en-US" dirty="0" err="1" smtClean="0"/>
              <a:t>동피랑</a:t>
            </a:r>
            <a:r>
              <a:rPr lang="ko-KR" altLang="en-US" dirty="0" smtClean="0"/>
              <a:t> 국제 비엔날레 </a:t>
            </a:r>
            <a:r>
              <a:rPr lang="ko-KR" altLang="en-US" dirty="0" err="1" smtClean="0"/>
              <a:t>새그림</a:t>
            </a:r>
            <a:endParaRPr lang="en-US" altLang="ko-KR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99948272" descr="EMB000007342e1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52" y="2226122"/>
            <a:ext cx="2880325" cy="19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199947712" descr="EMB000007342e1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226122"/>
            <a:ext cx="2952328" cy="19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9" name="_x204816880" descr="EMB000007342e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228639"/>
            <a:ext cx="2952328" cy="208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1" name="_x204814400" descr="EMB000007342e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53" y="4228638"/>
            <a:ext cx="2880324" cy="20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수업자료\도시지역계획\도시재생론\tq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7" t="54050" r="2743" b="3359"/>
          <a:stretch/>
        </p:blipFill>
        <p:spPr bwMode="auto">
          <a:xfrm>
            <a:off x="6393160" y="2204864"/>
            <a:ext cx="2976736" cy="194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E:\수업자료\도시지역계획\도시재생론\121212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4228639"/>
            <a:ext cx="2976736" cy="20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6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수업자료\도시지역계획\도시재생론\몽마르뜨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3" r="4205" b="872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881" y="404664"/>
            <a:ext cx="302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en-US" altLang="ko-KR" sz="2800" b="1" dirty="0" smtClean="0"/>
              <a:t>. </a:t>
            </a:r>
            <a:r>
              <a:rPr lang="ko-KR" altLang="en-US" sz="2800" b="1" dirty="0" smtClean="0"/>
              <a:t>사업 추진 현황</a:t>
            </a:r>
            <a:endParaRPr lang="ko-KR" alt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20552" y="123914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i="1" dirty="0"/>
              <a:t>2</a:t>
            </a:r>
            <a:r>
              <a:rPr lang="en-US" altLang="ko-KR" sz="2400" b="1" i="1" dirty="0" smtClean="0"/>
              <a:t>) </a:t>
            </a:r>
            <a:r>
              <a:rPr lang="ko-KR" altLang="en-US" sz="2400" b="1" i="1" dirty="0" smtClean="0"/>
              <a:t>지역 문화매개자의 활동</a:t>
            </a:r>
            <a:endParaRPr lang="en-US" altLang="ko-KR" sz="2400" b="1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8552" y="1835532"/>
            <a:ext cx="3363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③</a:t>
            </a:r>
            <a:r>
              <a:rPr lang="ko-KR" altLang="en-US" dirty="0" smtClean="0"/>
              <a:t> 통영 </a:t>
            </a:r>
            <a:r>
              <a:rPr lang="ko-KR" altLang="en-US" dirty="0" err="1" smtClean="0"/>
              <a:t>동피랑</a:t>
            </a:r>
            <a:r>
              <a:rPr lang="ko-KR" altLang="en-US" dirty="0" smtClean="0"/>
              <a:t> 마을 세부 활동</a:t>
            </a:r>
            <a:endParaRPr lang="en-US" altLang="ko-KR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0" y="0"/>
            <a:ext cx="20047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8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665</Words>
  <Application>Microsoft Office PowerPoint</Application>
  <PresentationFormat>A4 용지(210x297mm)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14</cp:revision>
  <dcterms:created xsi:type="dcterms:W3CDTF">2015-05-09T05:50:47Z</dcterms:created>
  <dcterms:modified xsi:type="dcterms:W3CDTF">2015-05-09T09:41:14Z</dcterms:modified>
</cp:coreProperties>
</file>