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9" r:id="rId9"/>
    <p:sldId id="271" r:id="rId10"/>
    <p:sldId id="274" r:id="rId11"/>
    <p:sldId id="277" r:id="rId12"/>
    <p:sldId id="275" r:id="rId13"/>
    <p:sldId id="280" r:id="rId14"/>
    <p:sldId id="278" r:id="rId15"/>
    <p:sldId id="27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8378" autoAdjust="0"/>
  </p:normalViewPr>
  <p:slideViewPr>
    <p:cSldViewPr>
      <p:cViewPr>
        <p:scale>
          <a:sx n="70" d="100"/>
          <a:sy n="70" d="100"/>
        </p:scale>
        <p:origin x="-12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0FBF-44C2-4AAA-B72A-1974F072A3F2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FDAA-37BC-4701-99A4-D060A0DDA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47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1206sun/13009363575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log.naver.com/1206su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1206sun/13009363575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log.naver.com/1206su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0376-EE1C-4D13-9AED-062E55B0AD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65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죽기 전에 꼭 봐야 할 세계건축</a:t>
            </a:r>
            <a:r>
              <a:rPr lang="en-US" altLang="ko-KR" dirty="0" smtClean="0"/>
              <a:t>101</a:t>
            </a:r>
            <a:r>
              <a:rPr lang="ko-KR" altLang="en-US" dirty="0" smtClean="0"/>
              <a:t>가지로 뽑히고 </a:t>
            </a:r>
            <a:r>
              <a:rPr lang="ko-KR" altLang="en-US" dirty="0" err="1" smtClean="0"/>
              <a:t>미니애폴리스의</a:t>
            </a:r>
            <a:r>
              <a:rPr lang="ko-KR" altLang="en-US" dirty="0" smtClean="0"/>
              <a:t> 상징이라고 할 수 있는 </a:t>
            </a:r>
            <a:r>
              <a:rPr lang="ko-KR" altLang="en-US" dirty="0" err="1" smtClean="0"/>
              <a:t>워커아트센터입니다</a:t>
            </a:r>
            <a:endParaRPr lang="en-US" altLang="ko-KR" dirty="0" smtClean="0"/>
          </a:p>
          <a:p>
            <a:r>
              <a:rPr lang="ko-KR" altLang="en-US" dirty="0" smtClean="0"/>
              <a:t>이</a:t>
            </a:r>
            <a:r>
              <a:rPr lang="ko-KR" altLang="en-US" baseline="0" dirty="0" smtClean="0"/>
              <a:t> 곳에는 </a:t>
            </a:r>
            <a:r>
              <a:rPr lang="ko-KR" altLang="en-US" baseline="0" dirty="0" err="1" smtClean="0"/>
              <a:t>워홀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피카소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무어를 비롯한 세계적인 화가들의 작품들을 </a:t>
            </a:r>
            <a:r>
              <a:rPr lang="ko-KR" altLang="en-US" baseline="0" dirty="0" err="1" smtClean="0"/>
              <a:t>볼수있습니다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이것은 </a:t>
            </a:r>
            <a:r>
              <a:rPr lang="ko-KR" altLang="en-US" baseline="0" dirty="0" err="1" smtClean="0"/>
              <a:t>미니애폴리스를</a:t>
            </a:r>
            <a:r>
              <a:rPr lang="ko-KR" altLang="en-US" baseline="0" dirty="0" smtClean="0"/>
              <a:t> 상징하는 유명한 </a:t>
            </a:r>
            <a:r>
              <a:rPr lang="ko-KR" altLang="en-US" baseline="0" dirty="0" err="1" smtClean="0"/>
              <a:t>스푼브릿지와체리입니다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48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이해집단간의 갈등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같은 도시재생 사업을 추진함에 있어 원주민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시행자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 등 이해집단간의 이해관계가 원만히 해결되지 못하고 사회갈등의 진원지가 되어 사회적 문제로 대두되고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갈등은 정부 대 주민간의 갈등에서 주민 대 주민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대 시민사회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정치권 등으로 갈등의 양상은 더욱 복잡화 하는 양상이다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인한 사업지연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사회갈등 비용 등 사회적 손실도 더 커지고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당사자들의 협상과 설득만으로는 한계가 있을 수밖에 없다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이를 보완하기 위해서는 원활한 의사소통이 이루어질 수 있는 환경과 합리적인 절차 등을 제도적으로 뒷받침하여 줌으로써 투명하고 예측 가능한 사업이 될 수 있도록 제도개선을 통한 예방적 개선방안을 제시함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48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48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Minneapolis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미네소타주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남동부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면적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151.3㎢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:  372,833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(2006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기준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hangingPunct="1">
              <a:buFontTx/>
              <a:buChar char="-"/>
            </a:pP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인구밀도 : 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2,464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/㎢(2006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기준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 eaLnBrk="1" hangingPunct="1">
              <a:buFontTx/>
              <a:buChar char="-"/>
            </a:pP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미니애폴리스는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이렇게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구분지어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각각에 대한 주민이 중심이 되어 마을계획과 예산계획을 수립</a:t>
            </a:r>
          </a:p>
          <a:p>
            <a:pPr marL="171450" indent="-171450" rtl="0" eaLnBrk="1" hangingPunct="1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지명은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다코타족어의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)'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그리스어의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(polis)'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합친 것</a:t>
            </a:r>
            <a:r>
              <a:rPr lang="ko-KR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[출처]</a:t>
            </a:r>
            <a:r>
              <a:rPr lang="ko-KR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미국도시재생사례-</a:t>
            </a:r>
            <a:r>
              <a:rPr lang="ko-KR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미니애폴리스</a:t>
            </a:r>
            <a:r>
              <a:rPr lang="ko-KR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Minneapolis</a:t>
            </a:r>
            <a:r>
              <a:rPr lang="ko-KR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ko-KR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작성자</a:t>
            </a:r>
            <a:r>
              <a:rPr lang="ko-KR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지는해</a:t>
            </a:r>
            <a:endParaRPr lang="ko-KR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미시시피강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중류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우안에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있으며 강 건너편에 있는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세인트폴과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쌍둥이 도시를 형성함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미국도시재생사례-미니애폴리스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Minneapolis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작성자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지는해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77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/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미니애폴리스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교향악단의 근거지가 되는 등 문화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수준이 높으며</a:t>
            </a:r>
          </a:p>
          <a:p>
            <a:pPr rtl="0" eaLnBrk="1" hangingPunct="1"/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미니애폴리스의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경제는 상업과 금융을 중심으로 물류와 헬스서비스 등의 산업이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발달하였으며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 생산 중심 구조의 경제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활동에서 새로운 기술과 전문가 중심 구조의 경제활동으로 바뀌고 있음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세인트폴과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함께 미네소타주의 상공업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문화의 심장부를 이루고 있으며 </a:t>
            </a: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철도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항공 등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교통의 요지임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7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도시개발의 특징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미니애폴리스와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세인트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폴은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독립된 도시였던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1900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초에는 두 지역의 인구가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만명에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이르는 등 </a:t>
            </a: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두 도시 간의 협력이 필요 없었음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년대에 들어서면서 두 도시의 인구가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만명이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넘어서면서 두 도시는 하나의 도시권으로 연결되면서 </a:t>
            </a: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두 도시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간의 새로운 관계형성과 협력이 필요하게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48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급속한 교외화 현상으로 두 도시의 다운타운을 재개발해야 할 필요가 생기면서 미네소타 주정부는 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미국 도시개발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역사에서 최초로 지방정부협의회이자 광역교통위원회로 여지는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Metropolitan Planning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Commissiom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(MPC)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설립 법안을 통과하고 집행함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조직은 지방정부의 대표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명으로 구성하여 의사결정을 하게 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명의 위원들은 미네소타의 비즈니스와 </a:t>
            </a: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커뮤니티 이익을 대표할 수 있는 인물들로 주지사가 임명하게 되었으며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이러한 법안은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MPC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역할이 기획과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제안이라는 부분으로 한정하여 그 역할과 권한을 제한하였음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MPC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에는 집행력이 없지만 지방정부들과 주정부가 시행하는 가운데 조정자의 역할을 하게 됨으로써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여러가지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일들에 깊은 관여를 하게 되었으며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실제적은 협조를 위한 비용분담을 통해 지방 세금을 분배하는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(tax-sharing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arrangement)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방식을 실행함으로써 사업의 실행 가능성을 높였음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hangingPunct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MPC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이후 그 기능이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제조명되고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발전되어 주정부와 지방정부를 연결하여 미국의 행정 및 도시계획에 </a:t>
            </a:r>
          </a:p>
          <a:p>
            <a:pPr rtl="0" eaLnBrk="1" hangingPunct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절실히 필요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했던 광역 행정과 계획의 중요한 역할을 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미국도시재생사례-미니애폴리스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Minneapolis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작성자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지는해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48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48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48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FDAA-37BC-4701-99A4-D060A0DDA83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48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0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41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84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81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9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91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95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09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70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71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03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C3C9-7292-43DE-83CE-E624DC6D028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01D79-9CFA-4139-9B96-426CC08D82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08" y="1340768"/>
            <a:ext cx="757592" cy="792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6800" y="5034692"/>
            <a:ext cx="3912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err="1" smtClean="0">
                <a:solidFill>
                  <a:srgbClr val="FF6E57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도시지역계획학</a:t>
            </a:r>
            <a:r>
              <a:rPr lang="ko-KR" altLang="en-US" sz="2800" dirty="0" smtClean="0">
                <a:solidFill>
                  <a:srgbClr val="FF6E57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2800" dirty="0" smtClean="0">
                <a:solidFill>
                  <a:srgbClr val="FF6E57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21209384</a:t>
            </a:r>
          </a:p>
          <a:p>
            <a:pPr algn="r"/>
            <a:r>
              <a:rPr lang="ko-KR" altLang="en-US" sz="2800" dirty="0" smtClean="0">
                <a:solidFill>
                  <a:srgbClr val="FF6E57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박주</a:t>
            </a:r>
            <a:r>
              <a:rPr lang="ko-KR" altLang="en-US" sz="2800" dirty="0">
                <a:solidFill>
                  <a:srgbClr val="FF6E57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희</a:t>
            </a:r>
            <a:endParaRPr lang="en-US" altLang="ko-KR" sz="2800" dirty="0" smtClean="0">
              <a:solidFill>
                <a:srgbClr val="FF6E57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endParaRPr lang="en-US" altLang="ko-KR" sz="1000" dirty="0" smtClean="0">
              <a:solidFill>
                <a:srgbClr val="7E6662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endParaRPr lang="en-US" altLang="ko-KR" dirty="0" smtClean="0">
              <a:solidFill>
                <a:srgbClr val="7E6662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2886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dirty="0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미국 </a:t>
            </a:r>
            <a:r>
              <a:rPr lang="ko-KR" altLang="en-US" sz="7000" dirty="0" err="1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미니애폴리스</a:t>
            </a:r>
            <a:r>
              <a:rPr lang="ko-KR" altLang="en-US" sz="7000" dirty="0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 </a:t>
            </a:r>
            <a:r>
              <a:rPr lang="en-US" altLang="ko-KR" sz="7000" dirty="0" smtClean="0">
                <a:solidFill>
                  <a:srgbClr val="7E666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Minneapolis</a:t>
            </a:r>
          </a:p>
        </p:txBody>
      </p:sp>
    </p:spTree>
    <p:extLst>
      <p:ext uri="{BB962C8B-B14F-4D97-AF65-F5344CB8AC3E}">
        <p14:creationId xmlns:p14="http://schemas.microsoft.com/office/powerpoint/2010/main" val="33791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사업의 성과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57890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1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)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성과</a:t>
            </a:r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26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sp>
        <p:nvSpPr>
          <p:cNvPr id="41" name="Freeform 29"/>
          <p:cNvSpPr>
            <a:spLocks/>
          </p:cNvSpPr>
          <p:nvPr/>
        </p:nvSpPr>
        <p:spPr bwMode="auto">
          <a:xfrm>
            <a:off x="4242367" y="3961945"/>
            <a:ext cx="650081" cy="2362200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rgbClr val="4B321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Shape 1034"/>
          <p:cNvSpPr/>
          <p:nvPr/>
        </p:nvSpPr>
        <p:spPr>
          <a:xfrm>
            <a:off x="4544582" y="3266537"/>
            <a:ext cx="114579" cy="118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52" name="Shape 1035"/>
          <p:cNvSpPr/>
          <p:nvPr/>
        </p:nvSpPr>
        <p:spPr>
          <a:xfrm>
            <a:off x="4663913" y="3584753"/>
            <a:ext cx="47855" cy="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56" name="Shape 1036"/>
          <p:cNvSpPr/>
          <p:nvPr/>
        </p:nvSpPr>
        <p:spPr>
          <a:xfrm>
            <a:off x="4693746" y="3793583"/>
            <a:ext cx="20992" cy="76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4295946" y="1960109"/>
            <a:ext cx="552450" cy="1362075"/>
          </a:xfrm>
          <a:custGeom>
            <a:avLst/>
            <a:gdLst>
              <a:gd name="T0" fmla="*/ 123 w 236"/>
              <a:gd name="T1" fmla="*/ 0 h 436"/>
              <a:gd name="T2" fmla="*/ 6 w 236"/>
              <a:gd name="T3" fmla="*/ 218 h 436"/>
              <a:gd name="T4" fmla="*/ 0 w 236"/>
              <a:gd name="T5" fmla="*/ 219 h 436"/>
              <a:gd name="T6" fmla="*/ 105 w 236"/>
              <a:gd name="T7" fmla="*/ 5 h 436"/>
              <a:gd name="T8" fmla="*/ 105 w 236"/>
              <a:gd name="T9" fmla="*/ 432 h 436"/>
              <a:gd name="T10" fmla="*/ 116 w 236"/>
              <a:gd name="T11" fmla="*/ 436 h 436"/>
              <a:gd name="T12" fmla="*/ 236 w 236"/>
              <a:gd name="T13" fmla="*/ 218 h 436"/>
              <a:gd name="T14" fmla="*/ 123 w 236"/>
              <a:gd name="T15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" h="436">
                <a:moveTo>
                  <a:pt x="123" y="0"/>
                </a:moveTo>
                <a:cubicBezTo>
                  <a:pt x="123" y="0"/>
                  <a:pt x="6" y="98"/>
                  <a:pt x="6" y="218"/>
                </a:cubicBezTo>
                <a:cubicBezTo>
                  <a:pt x="6" y="219"/>
                  <a:pt x="0" y="219"/>
                  <a:pt x="0" y="219"/>
                </a:cubicBezTo>
                <a:cubicBezTo>
                  <a:pt x="0" y="113"/>
                  <a:pt x="85" y="25"/>
                  <a:pt x="105" y="5"/>
                </a:cubicBezTo>
                <a:cubicBezTo>
                  <a:pt x="105" y="432"/>
                  <a:pt x="105" y="432"/>
                  <a:pt x="105" y="432"/>
                </a:cubicBezTo>
                <a:cubicBezTo>
                  <a:pt x="121" y="435"/>
                  <a:pt x="116" y="436"/>
                  <a:pt x="116" y="436"/>
                </a:cubicBezTo>
                <a:cubicBezTo>
                  <a:pt x="116" y="436"/>
                  <a:pt x="236" y="339"/>
                  <a:pt x="236" y="218"/>
                </a:cubicBezTo>
                <a:cubicBezTo>
                  <a:pt x="236" y="98"/>
                  <a:pt x="123" y="0"/>
                  <a:pt x="12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31"/>
          <p:cNvSpPr>
            <a:spLocks/>
          </p:cNvSpPr>
          <p:nvPr/>
        </p:nvSpPr>
        <p:spPr bwMode="auto">
          <a:xfrm>
            <a:off x="5594917" y="4195309"/>
            <a:ext cx="702469" cy="693738"/>
          </a:xfrm>
          <a:custGeom>
            <a:avLst/>
            <a:gdLst>
              <a:gd name="T0" fmla="*/ 180 w 300"/>
              <a:gd name="T1" fmla="*/ 31 h 222"/>
              <a:gd name="T2" fmla="*/ 0 w 300"/>
              <a:gd name="T3" fmla="*/ 55 h 222"/>
              <a:gd name="T4" fmla="*/ 120 w 300"/>
              <a:gd name="T5" fmla="*/ 191 h 222"/>
              <a:gd name="T6" fmla="*/ 300 w 300"/>
              <a:gd name="T7" fmla="*/ 167 h 222"/>
              <a:gd name="T8" fmla="*/ 180 w 300"/>
              <a:gd name="T9" fmla="*/ 3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222">
                <a:moveTo>
                  <a:pt x="180" y="31"/>
                </a:moveTo>
                <a:cubicBezTo>
                  <a:pt x="97" y="0"/>
                  <a:pt x="0" y="55"/>
                  <a:pt x="0" y="55"/>
                </a:cubicBezTo>
                <a:cubicBezTo>
                  <a:pt x="0" y="55"/>
                  <a:pt x="37" y="160"/>
                  <a:pt x="120" y="191"/>
                </a:cubicBezTo>
                <a:cubicBezTo>
                  <a:pt x="202" y="222"/>
                  <a:pt x="300" y="167"/>
                  <a:pt x="300" y="167"/>
                </a:cubicBezTo>
                <a:cubicBezTo>
                  <a:pt x="300" y="167"/>
                  <a:pt x="263" y="62"/>
                  <a:pt x="180" y="3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32"/>
          <p:cNvSpPr>
            <a:spLocks/>
          </p:cNvSpPr>
          <p:nvPr/>
        </p:nvSpPr>
        <p:spPr bwMode="auto">
          <a:xfrm>
            <a:off x="5604442" y="2682421"/>
            <a:ext cx="681038" cy="714375"/>
          </a:xfrm>
          <a:custGeom>
            <a:avLst/>
            <a:gdLst>
              <a:gd name="T0" fmla="*/ 181 w 291"/>
              <a:gd name="T1" fmla="*/ 192 h 229"/>
              <a:gd name="T2" fmla="*/ 291 w 291"/>
              <a:gd name="T3" fmla="*/ 48 h 229"/>
              <a:gd name="T4" fmla="*/ 110 w 291"/>
              <a:gd name="T5" fmla="*/ 36 h 229"/>
              <a:gd name="T6" fmla="*/ 0 w 291"/>
              <a:gd name="T7" fmla="*/ 180 h 229"/>
              <a:gd name="T8" fmla="*/ 181 w 291"/>
              <a:gd name="T9" fmla="*/ 19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229">
                <a:moveTo>
                  <a:pt x="181" y="192"/>
                </a:moveTo>
                <a:cubicBezTo>
                  <a:pt x="261" y="156"/>
                  <a:pt x="291" y="48"/>
                  <a:pt x="291" y="48"/>
                </a:cubicBezTo>
                <a:cubicBezTo>
                  <a:pt x="291" y="48"/>
                  <a:pt x="191" y="0"/>
                  <a:pt x="110" y="36"/>
                </a:cubicBezTo>
                <a:cubicBezTo>
                  <a:pt x="30" y="73"/>
                  <a:pt x="0" y="180"/>
                  <a:pt x="0" y="180"/>
                </a:cubicBezTo>
                <a:cubicBezTo>
                  <a:pt x="0" y="180"/>
                  <a:pt x="100" y="229"/>
                  <a:pt x="181" y="19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Freeform 32"/>
          <p:cNvSpPr>
            <a:spLocks/>
          </p:cNvSpPr>
          <p:nvPr/>
        </p:nvSpPr>
        <p:spPr bwMode="auto">
          <a:xfrm>
            <a:off x="4790055" y="4068309"/>
            <a:ext cx="767954" cy="1044575"/>
          </a:xfrm>
          <a:custGeom>
            <a:avLst/>
            <a:gdLst>
              <a:gd name="T0" fmla="*/ 7 w 328"/>
              <a:gd name="T1" fmla="*/ 13 h 335"/>
              <a:gd name="T2" fmla="*/ 25 w 328"/>
              <a:gd name="T3" fmla="*/ 161 h 335"/>
              <a:gd name="T4" fmla="*/ 44 w 328"/>
              <a:gd name="T5" fmla="*/ 204 h 335"/>
              <a:gd name="T6" fmla="*/ 79 w 328"/>
              <a:gd name="T7" fmla="*/ 250 h 335"/>
              <a:gd name="T8" fmla="*/ 315 w 328"/>
              <a:gd name="T9" fmla="*/ 321 h 335"/>
              <a:gd name="T10" fmla="*/ 243 w 328"/>
              <a:gd name="T11" fmla="*/ 85 h 335"/>
              <a:gd name="T12" fmla="*/ 7 w 328"/>
              <a:gd name="T13" fmla="*/ 1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335">
                <a:moveTo>
                  <a:pt x="7" y="13"/>
                </a:moveTo>
                <a:cubicBezTo>
                  <a:pt x="7" y="13"/>
                  <a:pt x="0" y="87"/>
                  <a:pt x="25" y="161"/>
                </a:cubicBezTo>
                <a:cubicBezTo>
                  <a:pt x="30" y="175"/>
                  <a:pt x="37" y="190"/>
                  <a:pt x="44" y="204"/>
                </a:cubicBezTo>
                <a:cubicBezTo>
                  <a:pt x="54" y="220"/>
                  <a:pt x="65" y="236"/>
                  <a:pt x="79" y="250"/>
                </a:cubicBezTo>
                <a:cubicBezTo>
                  <a:pt x="164" y="335"/>
                  <a:pt x="315" y="321"/>
                  <a:pt x="315" y="321"/>
                </a:cubicBezTo>
                <a:cubicBezTo>
                  <a:pt x="315" y="321"/>
                  <a:pt x="328" y="170"/>
                  <a:pt x="243" y="85"/>
                </a:cubicBezTo>
                <a:cubicBezTo>
                  <a:pt x="158" y="0"/>
                  <a:pt x="7" y="13"/>
                  <a:pt x="7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Freeform 34"/>
          <p:cNvSpPr>
            <a:spLocks/>
          </p:cNvSpPr>
          <p:nvPr/>
        </p:nvSpPr>
        <p:spPr bwMode="auto">
          <a:xfrm>
            <a:off x="4790055" y="2463346"/>
            <a:ext cx="783431" cy="1046163"/>
          </a:xfrm>
          <a:custGeom>
            <a:avLst/>
            <a:gdLst>
              <a:gd name="T0" fmla="*/ 13 w 335"/>
              <a:gd name="T1" fmla="*/ 321 h 335"/>
              <a:gd name="T2" fmla="*/ 250 w 335"/>
              <a:gd name="T3" fmla="*/ 249 h 335"/>
              <a:gd name="T4" fmla="*/ 322 w 335"/>
              <a:gd name="T5" fmla="*/ 13 h 335"/>
              <a:gd name="T6" fmla="*/ 85 w 335"/>
              <a:gd name="T7" fmla="*/ 85 h 335"/>
              <a:gd name="T8" fmla="*/ 13 w 335"/>
              <a:gd name="T9" fmla="*/ 32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335">
                <a:moveTo>
                  <a:pt x="13" y="321"/>
                </a:moveTo>
                <a:cubicBezTo>
                  <a:pt x="13" y="321"/>
                  <a:pt x="165" y="335"/>
                  <a:pt x="250" y="249"/>
                </a:cubicBezTo>
                <a:cubicBezTo>
                  <a:pt x="335" y="164"/>
                  <a:pt x="322" y="13"/>
                  <a:pt x="322" y="13"/>
                </a:cubicBezTo>
                <a:cubicBezTo>
                  <a:pt x="322" y="13"/>
                  <a:pt x="170" y="0"/>
                  <a:pt x="85" y="85"/>
                </a:cubicBezTo>
                <a:cubicBezTo>
                  <a:pt x="0" y="170"/>
                  <a:pt x="13" y="321"/>
                  <a:pt x="13" y="3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" name="Freeform 42"/>
          <p:cNvSpPr>
            <a:spLocks/>
          </p:cNvSpPr>
          <p:nvPr/>
        </p:nvSpPr>
        <p:spPr bwMode="auto">
          <a:xfrm>
            <a:off x="4288802" y="1975984"/>
            <a:ext cx="253604" cy="1339850"/>
          </a:xfrm>
          <a:custGeom>
            <a:avLst/>
            <a:gdLst>
              <a:gd name="T0" fmla="*/ 3 w 108"/>
              <a:gd name="T1" fmla="*/ 214 h 429"/>
              <a:gd name="T2" fmla="*/ 0 w 108"/>
              <a:gd name="T3" fmla="*/ 214 h 429"/>
              <a:gd name="T4" fmla="*/ 108 w 108"/>
              <a:gd name="T5" fmla="*/ 429 h 429"/>
              <a:gd name="T6" fmla="*/ 108 w 108"/>
              <a:gd name="T7" fmla="*/ 427 h 429"/>
              <a:gd name="T8" fmla="*/ 108 w 108"/>
              <a:gd name="T9" fmla="*/ 0 h 429"/>
              <a:gd name="T10" fmla="*/ 3 w 108"/>
              <a:gd name="T11" fmla="*/ 214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429">
                <a:moveTo>
                  <a:pt x="3" y="214"/>
                </a:moveTo>
                <a:cubicBezTo>
                  <a:pt x="3" y="214"/>
                  <a:pt x="0" y="214"/>
                  <a:pt x="0" y="214"/>
                </a:cubicBezTo>
                <a:cubicBezTo>
                  <a:pt x="0" y="321"/>
                  <a:pt x="88" y="409"/>
                  <a:pt x="108" y="429"/>
                </a:cubicBezTo>
                <a:cubicBezTo>
                  <a:pt x="108" y="427"/>
                  <a:pt x="108" y="427"/>
                  <a:pt x="108" y="427"/>
                </a:cubicBezTo>
                <a:cubicBezTo>
                  <a:pt x="108" y="0"/>
                  <a:pt x="108" y="0"/>
                  <a:pt x="108" y="0"/>
                </a:cubicBezTo>
                <a:cubicBezTo>
                  <a:pt x="88" y="20"/>
                  <a:pt x="3" y="108"/>
                  <a:pt x="3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3" name="Freeform 52"/>
          <p:cNvSpPr>
            <a:spLocks/>
          </p:cNvSpPr>
          <p:nvPr/>
        </p:nvSpPr>
        <p:spPr bwMode="auto">
          <a:xfrm>
            <a:off x="2870767" y="2699884"/>
            <a:ext cx="702469" cy="693738"/>
          </a:xfrm>
          <a:custGeom>
            <a:avLst/>
            <a:gdLst>
              <a:gd name="T0" fmla="*/ 180 w 300"/>
              <a:gd name="T1" fmla="*/ 30 h 222"/>
              <a:gd name="T2" fmla="*/ 0 w 300"/>
              <a:gd name="T3" fmla="*/ 54 h 222"/>
              <a:gd name="T4" fmla="*/ 0 w 300"/>
              <a:gd name="T5" fmla="*/ 54 h 222"/>
              <a:gd name="T6" fmla="*/ 120 w 300"/>
              <a:gd name="T7" fmla="*/ 191 h 222"/>
              <a:gd name="T8" fmla="*/ 300 w 300"/>
              <a:gd name="T9" fmla="*/ 167 h 222"/>
              <a:gd name="T10" fmla="*/ 299 w 300"/>
              <a:gd name="T11" fmla="*/ 165 h 222"/>
              <a:gd name="T12" fmla="*/ 180 w 300"/>
              <a:gd name="T13" fmla="*/ 3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222">
                <a:moveTo>
                  <a:pt x="180" y="30"/>
                </a:moveTo>
                <a:cubicBezTo>
                  <a:pt x="99" y="0"/>
                  <a:pt x="5" y="51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37" y="160"/>
                  <a:pt x="120" y="191"/>
                </a:cubicBezTo>
                <a:cubicBezTo>
                  <a:pt x="203" y="222"/>
                  <a:pt x="300" y="167"/>
                  <a:pt x="300" y="167"/>
                </a:cubicBezTo>
                <a:cubicBezTo>
                  <a:pt x="300" y="167"/>
                  <a:pt x="299" y="166"/>
                  <a:pt x="299" y="165"/>
                </a:cubicBezTo>
                <a:cubicBezTo>
                  <a:pt x="294" y="153"/>
                  <a:pt x="257" y="59"/>
                  <a:pt x="180" y="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2880292" y="4201659"/>
            <a:ext cx="683419" cy="711200"/>
          </a:xfrm>
          <a:custGeom>
            <a:avLst/>
            <a:gdLst>
              <a:gd name="T0" fmla="*/ 111 w 292"/>
              <a:gd name="T1" fmla="*/ 35 h 228"/>
              <a:gd name="T2" fmla="*/ 1 w 292"/>
              <a:gd name="T3" fmla="*/ 177 h 228"/>
              <a:gd name="T4" fmla="*/ 0 w 292"/>
              <a:gd name="T5" fmla="*/ 180 h 228"/>
              <a:gd name="T6" fmla="*/ 181 w 292"/>
              <a:gd name="T7" fmla="*/ 192 h 228"/>
              <a:gd name="T8" fmla="*/ 292 w 292"/>
              <a:gd name="T9" fmla="*/ 47 h 228"/>
              <a:gd name="T10" fmla="*/ 291 w 292"/>
              <a:gd name="T11" fmla="*/ 47 h 228"/>
              <a:gd name="T12" fmla="*/ 111 w 292"/>
              <a:gd name="T13" fmla="*/ 3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" h="228">
                <a:moveTo>
                  <a:pt x="111" y="35"/>
                </a:moveTo>
                <a:cubicBezTo>
                  <a:pt x="39" y="68"/>
                  <a:pt x="7" y="158"/>
                  <a:pt x="1" y="177"/>
                </a:cubicBezTo>
                <a:cubicBezTo>
                  <a:pt x="1" y="179"/>
                  <a:pt x="0" y="180"/>
                  <a:pt x="0" y="180"/>
                </a:cubicBezTo>
                <a:cubicBezTo>
                  <a:pt x="0" y="180"/>
                  <a:pt x="101" y="228"/>
                  <a:pt x="181" y="192"/>
                </a:cubicBezTo>
                <a:cubicBezTo>
                  <a:pt x="262" y="155"/>
                  <a:pt x="292" y="47"/>
                  <a:pt x="292" y="47"/>
                </a:cubicBezTo>
                <a:cubicBezTo>
                  <a:pt x="292" y="47"/>
                  <a:pt x="291" y="47"/>
                  <a:pt x="291" y="47"/>
                </a:cubicBezTo>
                <a:cubicBezTo>
                  <a:pt x="282" y="43"/>
                  <a:pt x="187" y="0"/>
                  <a:pt x="111" y="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5" name="Freeform 54"/>
          <p:cNvSpPr>
            <a:spLocks/>
          </p:cNvSpPr>
          <p:nvPr/>
        </p:nvSpPr>
        <p:spPr bwMode="auto">
          <a:xfrm>
            <a:off x="3614908" y="2444296"/>
            <a:ext cx="726281" cy="1049338"/>
          </a:xfrm>
          <a:custGeom>
            <a:avLst/>
            <a:gdLst>
              <a:gd name="T0" fmla="*/ 1 w 310"/>
              <a:gd name="T1" fmla="*/ 13 h 336"/>
              <a:gd name="T2" fmla="*/ 0 w 310"/>
              <a:gd name="T3" fmla="*/ 38 h 336"/>
              <a:gd name="T4" fmla="*/ 73 w 310"/>
              <a:gd name="T5" fmla="*/ 251 h 336"/>
              <a:gd name="T6" fmla="*/ 310 w 310"/>
              <a:gd name="T7" fmla="*/ 323 h 336"/>
              <a:gd name="T8" fmla="*/ 310 w 310"/>
              <a:gd name="T9" fmla="*/ 298 h 336"/>
              <a:gd name="T10" fmla="*/ 238 w 310"/>
              <a:gd name="T11" fmla="*/ 85 h 336"/>
              <a:gd name="T12" fmla="*/ 1 w 310"/>
              <a:gd name="T13" fmla="*/ 13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336">
                <a:moveTo>
                  <a:pt x="1" y="13"/>
                </a:moveTo>
                <a:cubicBezTo>
                  <a:pt x="1" y="13"/>
                  <a:pt x="0" y="22"/>
                  <a:pt x="0" y="38"/>
                </a:cubicBezTo>
                <a:cubicBezTo>
                  <a:pt x="1" y="84"/>
                  <a:pt x="9" y="186"/>
                  <a:pt x="73" y="251"/>
                </a:cubicBezTo>
                <a:cubicBezTo>
                  <a:pt x="158" y="336"/>
                  <a:pt x="310" y="323"/>
                  <a:pt x="310" y="323"/>
                </a:cubicBezTo>
                <a:cubicBezTo>
                  <a:pt x="310" y="323"/>
                  <a:pt x="310" y="313"/>
                  <a:pt x="310" y="298"/>
                </a:cubicBezTo>
                <a:cubicBezTo>
                  <a:pt x="310" y="251"/>
                  <a:pt x="301" y="149"/>
                  <a:pt x="238" y="85"/>
                </a:cubicBezTo>
                <a:cubicBezTo>
                  <a:pt x="153" y="0"/>
                  <a:pt x="1" y="13"/>
                  <a:pt x="1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3212477" y="3406321"/>
            <a:ext cx="1020366" cy="730250"/>
          </a:xfrm>
          <a:custGeom>
            <a:avLst/>
            <a:gdLst>
              <a:gd name="T0" fmla="*/ 218 w 436"/>
              <a:gd name="T1" fmla="*/ 0 h 234"/>
              <a:gd name="T2" fmla="*/ 1 w 436"/>
              <a:gd name="T3" fmla="*/ 116 h 234"/>
              <a:gd name="T4" fmla="*/ 0 w 436"/>
              <a:gd name="T5" fmla="*/ 117 h 234"/>
              <a:gd name="T6" fmla="*/ 218 w 436"/>
              <a:gd name="T7" fmla="*/ 234 h 234"/>
              <a:gd name="T8" fmla="*/ 436 w 436"/>
              <a:gd name="T9" fmla="*/ 117 h 234"/>
              <a:gd name="T10" fmla="*/ 434 w 436"/>
              <a:gd name="T11" fmla="*/ 116 h 234"/>
              <a:gd name="T12" fmla="*/ 218 w 436"/>
              <a:gd name="T13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" h="234">
                <a:moveTo>
                  <a:pt x="218" y="0"/>
                </a:moveTo>
                <a:cubicBezTo>
                  <a:pt x="104" y="0"/>
                  <a:pt x="12" y="103"/>
                  <a:pt x="1" y="116"/>
                </a:cubicBezTo>
                <a:cubicBezTo>
                  <a:pt x="0" y="116"/>
                  <a:pt x="0" y="117"/>
                  <a:pt x="0" y="117"/>
                </a:cubicBezTo>
                <a:cubicBezTo>
                  <a:pt x="0" y="117"/>
                  <a:pt x="97" y="234"/>
                  <a:pt x="218" y="234"/>
                </a:cubicBezTo>
                <a:cubicBezTo>
                  <a:pt x="338" y="234"/>
                  <a:pt x="436" y="117"/>
                  <a:pt x="436" y="117"/>
                </a:cubicBezTo>
                <a:cubicBezTo>
                  <a:pt x="436" y="117"/>
                  <a:pt x="435" y="116"/>
                  <a:pt x="434" y="116"/>
                </a:cubicBezTo>
                <a:cubicBezTo>
                  <a:pt x="424" y="103"/>
                  <a:pt x="331" y="0"/>
                  <a:pt x="2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56"/>
          <p:cNvSpPr>
            <a:spLocks/>
          </p:cNvSpPr>
          <p:nvPr/>
        </p:nvSpPr>
        <p:spPr bwMode="auto">
          <a:xfrm>
            <a:off x="3600621" y="4055609"/>
            <a:ext cx="726281" cy="1050925"/>
          </a:xfrm>
          <a:custGeom>
            <a:avLst/>
            <a:gdLst>
              <a:gd name="T0" fmla="*/ 310 w 310"/>
              <a:gd name="T1" fmla="*/ 36 h 337"/>
              <a:gd name="T2" fmla="*/ 309 w 310"/>
              <a:gd name="T3" fmla="*/ 14 h 337"/>
              <a:gd name="T4" fmla="*/ 72 w 310"/>
              <a:gd name="T5" fmla="*/ 86 h 337"/>
              <a:gd name="T6" fmla="*/ 0 w 310"/>
              <a:gd name="T7" fmla="*/ 298 h 337"/>
              <a:gd name="T8" fmla="*/ 1 w 310"/>
              <a:gd name="T9" fmla="*/ 323 h 337"/>
              <a:gd name="T10" fmla="*/ 237 w 310"/>
              <a:gd name="T11" fmla="*/ 251 h 337"/>
              <a:gd name="T12" fmla="*/ 274 w 310"/>
              <a:gd name="T13" fmla="*/ 201 h 337"/>
              <a:gd name="T14" fmla="*/ 288 w 310"/>
              <a:gd name="T15" fmla="*/ 168 h 337"/>
              <a:gd name="T16" fmla="*/ 310 w 310"/>
              <a:gd name="T17" fmla="*/ 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337">
                <a:moveTo>
                  <a:pt x="310" y="36"/>
                </a:moveTo>
                <a:cubicBezTo>
                  <a:pt x="310" y="22"/>
                  <a:pt x="309" y="14"/>
                  <a:pt x="309" y="14"/>
                </a:cubicBezTo>
                <a:cubicBezTo>
                  <a:pt x="309" y="14"/>
                  <a:pt x="158" y="0"/>
                  <a:pt x="72" y="86"/>
                </a:cubicBezTo>
                <a:cubicBezTo>
                  <a:pt x="9" y="150"/>
                  <a:pt x="0" y="251"/>
                  <a:pt x="0" y="298"/>
                </a:cubicBezTo>
                <a:cubicBezTo>
                  <a:pt x="0" y="313"/>
                  <a:pt x="1" y="323"/>
                  <a:pt x="1" y="323"/>
                </a:cubicBezTo>
                <a:cubicBezTo>
                  <a:pt x="1" y="323"/>
                  <a:pt x="152" y="337"/>
                  <a:pt x="237" y="251"/>
                </a:cubicBezTo>
                <a:cubicBezTo>
                  <a:pt x="252" y="236"/>
                  <a:pt x="264" y="219"/>
                  <a:pt x="274" y="201"/>
                </a:cubicBezTo>
                <a:cubicBezTo>
                  <a:pt x="279" y="190"/>
                  <a:pt x="284" y="179"/>
                  <a:pt x="288" y="168"/>
                </a:cubicBezTo>
                <a:cubicBezTo>
                  <a:pt x="307" y="117"/>
                  <a:pt x="310" y="65"/>
                  <a:pt x="310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55"/>
          <p:cNvSpPr>
            <a:spLocks/>
          </p:cNvSpPr>
          <p:nvPr/>
        </p:nvSpPr>
        <p:spPr bwMode="auto">
          <a:xfrm>
            <a:off x="4910732" y="3406321"/>
            <a:ext cx="1020366" cy="730250"/>
          </a:xfrm>
          <a:custGeom>
            <a:avLst/>
            <a:gdLst>
              <a:gd name="T0" fmla="*/ 218 w 436"/>
              <a:gd name="T1" fmla="*/ 0 h 234"/>
              <a:gd name="T2" fmla="*/ 1 w 436"/>
              <a:gd name="T3" fmla="*/ 116 h 234"/>
              <a:gd name="T4" fmla="*/ 0 w 436"/>
              <a:gd name="T5" fmla="*/ 117 h 234"/>
              <a:gd name="T6" fmla="*/ 218 w 436"/>
              <a:gd name="T7" fmla="*/ 234 h 234"/>
              <a:gd name="T8" fmla="*/ 436 w 436"/>
              <a:gd name="T9" fmla="*/ 117 h 234"/>
              <a:gd name="T10" fmla="*/ 434 w 436"/>
              <a:gd name="T11" fmla="*/ 116 h 234"/>
              <a:gd name="T12" fmla="*/ 218 w 436"/>
              <a:gd name="T13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" h="234">
                <a:moveTo>
                  <a:pt x="218" y="0"/>
                </a:moveTo>
                <a:cubicBezTo>
                  <a:pt x="104" y="0"/>
                  <a:pt x="12" y="103"/>
                  <a:pt x="1" y="116"/>
                </a:cubicBezTo>
                <a:cubicBezTo>
                  <a:pt x="0" y="116"/>
                  <a:pt x="0" y="117"/>
                  <a:pt x="0" y="117"/>
                </a:cubicBezTo>
                <a:cubicBezTo>
                  <a:pt x="0" y="117"/>
                  <a:pt x="97" y="234"/>
                  <a:pt x="218" y="234"/>
                </a:cubicBezTo>
                <a:cubicBezTo>
                  <a:pt x="338" y="234"/>
                  <a:pt x="436" y="117"/>
                  <a:pt x="436" y="117"/>
                </a:cubicBezTo>
                <a:cubicBezTo>
                  <a:pt x="436" y="117"/>
                  <a:pt x="435" y="116"/>
                  <a:pt x="434" y="116"/>
                </a:cubicBezTo>
                <a:cubicBezTo>
                  <a:pt x="424" y="103"/>
                  <a:pt x="331" y="0"/>
                  <a:pt x="21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9" name="Group 53"/>
          <p:cNvGrpSpPr/>
          <p:nvPr/>
        </p:nvGrpSpPr>
        <p:grpSpPr>
          <a:xfrm>
            <a:off x="4469989" y="3684604"/>
            <a:ext cx="228600" cy="290513"/>
            <a:chOff x="5935663" y="4418013"/>
            <a:chExt cx="304800" cy="290513"/>
          </a:xfrm>
        </p:grpSpPr>
        <p:sp>
          <p:nvSpPr>
            <p:cNvPr id="70" name="Freeform 41"/>
            <p:cNvSpPr>
              <a:spLocks/>
            </p:cNvSpPr>
            <p:nvPr/>
          </p:nvSpPr>
          <p:spPr bwMode="auto">
            <a:xfrm>
              <a:off x="5945188" y="4418013"/>
              <a:ext cx="295275" cy="290513"/>
            </a:xfrm>
            <a:custGeom>
              <a:avLst/>
              <a:gdLst>
                <a:gd name="T0" fmla="*/ 77 w 95"/>
                <a:gd name="T1" fmla="*/ 80 h 93"/>
                <a:gd name="T2" fmla="*/ 77 w 95"/>
                <a:gd name="T3" fmla="*/ 17 h 93"/>
                <a:gd name="T4" fmla="*/ 15 w 95"/>
                <a:gd name="T5" fmla="*/ 17 h 93"/>
                <a:gd name="T6" fmla="*/ 2 w 95"/>
                <a:gd name="T7" fmla="*/ 50 h 93"/>
                <a:gd name="T8" fmla="*/ 8 w 95"/>
                <a:gd name="T9" fmla="*/ 20 h 93"/>
                <a:gd name="T10" fmla="*/ 31 w 95"/>
                <a:gd name="T11" fmla="*/ 7 h 93"/>
                <a:gd name="T12" fmla="*/ 31 w 95"/>
                <a:gd name="T13" fmla="*/ 93 h 93"/>
                <a:gd name="T14" fmla="*/ 40 w 95"/>
                <a:gd name="T15" fmla="*/ 93 h 93"/>
                <a:gd name="T16" fmla="*/ 56 w 95"/>
                <a:gd name="T17" fmla="*/ 91 h 93"/>
                <a:gd name="T18" fmla="*/ 77 w 95"/>
                <a:gd name="T19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3">
                  <a:moveTo>
                    <a:pt x="77" y="80"/>
                  </a:moveTo>
                  <a:cubicBezTo>
                    <a:pt x="95" y="63"/>
                    <a:pt x="95" y="35"/>
                    <a:pt x="77" y="17"/>
                  </a:cubicBezTo>
                  <a:cubicBezTo>
                    <a:pt x="60" y="0"/>
                    <a:pt x="32" y="0"/>
                    <a:pt x="15" y="17"/>
                  </a:cubicBezTo>
                  <a:cubicBezTo>
                    <a:pt x="6" y="26"/>
                    <a:pt x="1" y="38"/>
                    <a:pt x="2" y="50"/>
                  </a:cubicBezTo>
                  <a:cubicBezTo>
                    <a:pt x="2" y="39"/>
                    <a:pt x="0" y="28"/>
                    <a:pt x="8" y="20"/>
                  </a:cubicBezTo>
                  <a:cubicBezTo>
                    <a:pt x="16" y="12"/>
                    <a:pt x="31" y="7"/>
                    <a:pt x="31" y="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9" y="93"/>
                    <a:pt x="40" y="93"/>
                  </a:cubicBezTo>
                  <a:cubicBezTo>
                    <a:pt x="44" y="93"/>
                    <a:pt x="52" y="92"/>
                    <a:pt x="56" y="91"/>
                  </a:cubicBezTo>
                  <a:cubicBezTo>
                    <a:pt x="63" y="89"/>
                    <a:pt x="72" y="85"/>
                    <a:pt x="77" y="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5935663" y="4440238"/>
              <a:ext cx="106363" cy="265113"/>
            </a:xfrm>
            <a:custGeom>
              <a:avLst/>
              <a:gdLst>
                <a:gd name="T0" fmla="*/ 11 w 34"/>
                <a:gd name="T1" fmla="*/ 13 h 89"/>
                <a:gd name="T2" fmla="*/ 1 w 34"/>
                <a:gd name="T3" fmla="*/ 43 h 89"/>
                <a:gd name="T4" fmla="*/ 9 w 34"/>
                <a:gd name="T5" fmla="*/ 76 h 89"/>
                <a:gd name="T6" fmla="*/ 34 w 34"/>
                <a:gd name="T7" fmla="*/ 89 h 89"/>
                <a:gd name="T8" fmla="*/ 34 w 34"/>
                <a:gd name="T9" fmla="*/ 86 h 89"/>
                <a:gd name="T10" fmla="*/ 34 w 34"/>
                <a:gd name="T11" fmla="*/ 0 h 89"/>
                <a:gd name="T12" fmla="*/ 11 w 34"/>
                <a:gd name="T13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9">
                  <a:moveTo>
                    <a:pt x="11" y="13"/>
                  </a:moveTo>
                  <a:cubicBezTo>
                    <a:pt x="3" y="21"/>
                    <a:pt x="2" y="32"/>
                    <a:pt x="1" y="43"/>
                  </a:cubicBezTo>
                  <a:cubicBezTo>
                    <a:pt x="1" y="55"/>
                    <a:pt x="0" y="67"/>
                    <a:pt x="9" y="76"/>
                  </a:cubicBezTo>
                  <a:cubicBezTo>
                    <a:pt x="18" y="84"/>
                    <a:pt x="34" y="88"/>
                    <a:pt x="34" y="89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9" y="5"/>
                    <a:pt x="1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395536" y="1738793"/>
            <a:ext cx="2928018" cy="1933996"/>
            <a:chOff x="395536" y="1738793"/>
            <a:chExt cx="2928018" cy="1933996"/>
          </a:xfrm>
        </p:grpSpPr>
        <p:sp>
          <p:nvSpPr>
            <p:cNvPr id="76" name="TextBox 75"/>
            <p:cNvSpPr txBox="1"/>
            <p:nvPr/>
          </p:nvSpPr>
          <p:spPr>
            <a:xfrm>
              <a:off x="395536" y="2287794"/>
              <a:ext cx="2304256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기존 주택의 개량과 서민주택 건설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자가주택소유 지원 등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just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자산가치 증가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주거안정과 공동체의식 제고 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  <p:sp>
          <p:nvSpPr>
            <p:cNvPr id="74" name="Shape 4159"/>
            <p:cNvSpPr/>
            <p:nvPr/>
          </p:nvSpPr>
          <p:spPr>
            <a:xfrm rot="19381099" flipH="1">
              <a:off x="2371438" y="1738793"/>
              <a:ext cx="952116" cy="120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161" y="606"/>
                    <a:pt x="1961" y="7806"/>
                    <a:pt x="0" y="21600"/>
                  </a:cubicBezTo>
                </a:path>
              </a:pathLst>
            </a:custGeom>
            <a:ln w="3175">
              <a:solidFill>
                <a:srgbClr val="53585F"/>
              </a:solidFill>
              <a:miter lim="400000"/>
              <a:headEnd type="triangle"/>
              <a:tailEnd type="oval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5847926" y="1738793"/>
            <a:ext cx="3065473" cy="1667528"/>
            <a:chOff x="5847926" y="1738793"/>
            <a:chExt cx="3065473" cy="1667528"/>
          </a:xfrm>
        </p:grpSpPr>
        <p:sp>
          <p:nvSpPr>
            <p:cNvPr id="81" name="TextBox 80"/>
            <p:cNvSpPr txBox="1"/>
            <p:nvPr/>
          </p:nvSpPr>
          <p:spPr>
            <a:xfrm>
              <a:off x="6516216" y="2298325"/>
              <a:ext cx="2397183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상업지역의 활성화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</a:p>
            <a:p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새로운 사업과 고용창출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주민의 삶 개선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 </a:t>
              </a:r>
            </a:p>
            <a:p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일자리와 서비스 제공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  <p:sp>
          <p:nvSpPr>
            <p:cNvPr id="79" name="Shape 4159"/>
            <p:cNvSpPr/>
            <p:nvPr/>
          </p:nvSpPr>
          <p:spPr>
            <a:xfrm rot="2218901">
              <a:off x="5847926" y="1738793"/>
              <a:ext cx="952116" cy="120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161" y="606"/>
                    <a:pt x="1961" y="7806"/>
                    <a:pt x="0" y="21600"/>
                  </a:cubicBezTo>
                </a:path>
              </a:pathLst>
            </a:custGeom>
            <a:ln w="3175">
              <a:solidFill>
                <a:srgbClr val="53585F"/>
              </a:solidFill>
              <a:miter lim="400000"/>
              <a:headEnd type="triangle"/>
              <a:tailEnd type="oval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395536" y="4589047"/>
            <a:ext cx="2997003" cy="1454201"/>
            <a:chOff x="395536" y="4589047"/>
            <a:chExt cx="2997003" cy="1454201"/>
          </a:xfrm>
        </p:grpSpPr>
        <p:sp>
          <p:nvSpPr>
            <p:cNvPr id="105" name="TextBox 104"/>
            <p:cNvSpPr txBox="1"/>
            <p:nvPr/>
          </p:nvSpPr>
          <p:spPr>
            <a:xfrm>
              <a:off x="395536" y="4589047"/>
              <a:ext cx="221842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주택재고의 양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/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질적 개선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상업지구 </a:t>
              </a:r>
              <a:r>
                <a:rPr lang="ko-KR" altLang="en-US" b="1" dirty="0" err="1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개량및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 건설활성화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just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공공시설물 개선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  <p:sp>
          <p:nvSpPr>
            <p:cNvPr id="103" name="Shape 4159"/>
            <p:cNvSpPr/>
            <p:nvPr/>
          </p:nvSpPr>
          <p:spPr>
            <a:xfrm rot="1534202" flipH="1" flipV="1">
              <a:off x="2440423" y="4840184"/>
              <a:ext cx="952116" cy="120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161" y="606"/>
                    <a:pt x="1961" y="7806"/>
                    <a:pt x="0" y="21600"/>
                  </a:cubicBezTo>
                </a:path>
              </a:pathLst>
            </a:custGeom>
            <a:ln w="3175">
              <a:solidFill>
                <a:srgbClr val="53585F"/>
              </a:solidFill>
              <a:miter lim="400000"/>
              <a:headEnd type="triangle"/>
              <a:tailEnd type="oval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5767262" y="4840185"/>
            <a:ext cx="3146137" cy="1203064"/>
            <a:chOff x="5767262" y="4840185"/>
            <a:chExt cx="3146137" cy="1203064"/>
          </a:xfrm>
        </p:grpSpPr>
        <p:sp>
          <p:nvSpPr>
            <p:cNvPr id="107" name="Shape 4159"/>
            <p:cNvSpPr/>
            <p:nvPr/>
          </p:nvSpPr>
          <p:spPr>
            <a:xfrm rot="20065798" flipV="1">
              <a:off x="5767262" y="4840185"/>
              <a:ext cx="952116" cy="120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161" y="606"/>
                    <a:pt x="1961" y="7806"/>
                    <a:pt x="0" y="21600"/>
                  </a:cubicBezTo>
                </a:path>
              </a:pathLst>
            </a:custGeom>
            <a:ln w="3175">
              <a:solidFill>
                <a:srgbClr val="53585F"/>
              </a:solidFill>
              <a:miter lim="400000"/>
              <a:headEnd type="triangle"/>
              <a:tailEnd type="oval"/>
            </a:ln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21190" y="4889047"/>
              <a:ext cx="1992209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공공서비스 개선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기관 협력 및 마을조직 활성화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8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사업의 성과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57890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1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)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성과</a:t>
            </a:r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26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6211"/>
            <a:ext cx="4896544" cy="36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6" y="1556792"/>
            <a:ext cx="4845149" cy="323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652120" y="2288216"/>
            <a:ext cx="23971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2800" b="1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워커아트센</a:t>
            </a:r>
            <a:r>
              <a:rPr lang="ko-KR" altLang="en-US" sz="2800" b="1" dirty="0" err="1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터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0574" y="5606097"/>
            <a:ext cx="239718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2800" b="1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스푼브릿지와체</a:t>
            </a:r>
            <a:r>
              <a:rPr lang="ko-KR" altLang="en-US" sz="2800" b="1" dirty="0" err="1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리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사업의 성과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57890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2)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문제</a:t>
            </a:r>
            <a:r>
              <a:rPr lang="ko-KR" altLang="en-US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점</a:t>
            </a:r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26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grpSp>
        <p:nvGrpSpPr>
          <p:cNvPr id="38" name="Group 27"/>
          <p:cNvGrpSpPr/>
          <p:nvPr/>
        </p:nvGrpSpPr>
        <p:grpSpPr>
          <a:xfrm>
            <a:off x="899592" y="2132856"/>
            <a:ext cx="1143008" cy="3500462"/>
            <a:chOff x="5885820" y="2998041"/>
            <a:chExt cx="592553" cy="209544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" name="Shape 1033"/>
            <p:cNvSpPr/>
            <p:nvPr/>
          </p:nvSpPr>
          <p:spPr>
            <a:xfrm>
              <a:off x="5885820" y="2998041"/>
              <a:ext cx="592553" cy="209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597" extrusionOk="0">
                  <a:moveTo>
                    <a:pt x="8563" y="0"/>
                  </a:moveTo>
                  <a:cubicBezTo>
                    <a:pt x="10027" y="-3"/>
                    <a:pt x="12311" y="423"/>
                    <a:pt x="12311" y="1065"/>
                  </a:cubicBezTo>
                  <a:cubicBezTo>
                    <a:pt x="12311" y="1707"/>
                    <a:pt x="12132" y="1985"/>
                    <a:pt x="11954" y="2193"/>
                  </a:cubicBezTo>
                  <a:cubicBezTo>
                    <a:pt x="11775" y="2401"/>
                    <a:pt x="11537" y="2367"/>
                    <a:pt x="11537" y="2367"/>
                  </a:cubicBezTo>
                  <a:cubicBezTo>
                    <a:pt x="11537" y="2367"/>
                    <a:pt x="11597" y="2801"/>
                    <a:pt x="11121" y="2905"/>
                  </a:cubicBezTo>
                  <a:cubicBezTo>
                    <a:pt x="10645" y="3009"/>
                    <a:pt x="10526" y="3043"/>
                    <a:pt x="10526" y="3182"/>
                  </a:cubicBezTo>
                  <a:cubicBezTo>
                    <a:pt x="10526" y="3321"/>
                    <a:pt x="10823" y="3425"/>
                    <a:pt x="11240" y="3564"/>
                  </a:cubicBezTo>
                  <a:cubicBezTo>
                    <a:pt x="11656" y="3703"/>
                    <a:pt x="13442" y="3859"/>
                    <a:pt x="14393" y="3963"/>
                  </a:cubicBezTo>
                  <a:cubicBezTo>
                    <a:pt x="15346" y="4067"/>
                    <a:pt x="16119" y="4241"/>
                    <a:pt x="16654" y="4588"/>
                  </a:cubicBezTo>
                  <a:cubicBezTo>
                    <a:pt x="17190" y="4935"/>
                    <a:pt x="17963" y="5369"/>
                    <a:pt x="18975" y="5664"/>
                  </a:cubicBezTo>
                  <a:cubicBezTo>
                    <a:pt x="19986" y="5959"/>
                    <a:pt x="21236" y="6427"/>
                    <a:pt x="20879" y="6878"/>
                  </a:cubicBezTo>
                  <a:cubicBezTo>
                    <a:pt x="20522" y="7329"/>
                    <a:pt x="18380" y="7676"/>
                    <a:pt x="17190" y="7486"/>
                  </a:cubicBezTo>
                  <a:cubicBezTo>
                    <a:pt x="16000" y="7295"/>
                    <a:pt x="15524" y="7277"/>
                    <a:pt x="15524" y="7277"/>
                  </a:cubicBezTo>
                  <a:cubicBezTo>
                    <a:pt x="15524" y="7277"/>
                    <a:pt x="16297" y="8266"/>
                    <a:pt x="16654" y="9255"/>
                  </a:cubicBezTo>
                  <a:cubicBezTo>
                    <a:pt x="17011" y="10245"/>
                    <a:pt x="17963" y="11199"/>
                    <a:pt x="17428" y="11286"/>
                  </a:cubicBezTo>
                  <a:cubicBezTo>
                    <a:pt x="16893" y="11372"/>
                    <a:pt x="16119" y="11477"/>
                    <a:pt x="16119" y="11477"/>
                  </a:cubicBezTo>
                  <a:cubicBezTo>
                    <a:pt x="16119" y="11477"/>
                    <a:pt x="15958" y="12874"/>
                    <a:pt x="15107" y="14083"/>
                  </a:cubicBezTo>
                  <a:cubicBezTo>
                    <a:pt x="14257" y="15292"/>
                    <a:pt x="13947" y="15840"/>
                    <a:pt x="13838" y="16560"/>
                  </a:cubicBezTo>
                  <a:cubicBezTo>
                    <a:pt x="13728" y="17279"/>
                    <a:pt x="13454" y="17807"/>
                    <a:pt x="13673" y="18111"/>
                  </a:cubicBezTo>
                  <a:cubicBezTo>
                    <a:pt x="13893" y="18415"/>
                    <a:pt x="15318" y="19006"/>
                    <a:pt x="16141" y="19118"/>
                  </a:cubicBezTo>
                  <a:cubicBezTo>
                    <a:pt x="16963" y="19230"/>
                    <a:pt x="18444" y="19230"/>
                    <a:pt x="19047" y="19310"/>
                  </a:cubicBezTo>
                  <a:cubicBezTo>
                    <a:pt x="19650" y="19390"/>
                    <a:pt x="20089" y="19614"/>
                    <a:pt x="18718" y="19678"/>
                  </a:cubicBezTo>
                  <a:cubicBezTo>
                    <a:pt x="17347" y="19742"/>
                    <a:pt x="14770" y="19630"/>
                    <a:pt x="14112" y="19566"/>
                  </a:cubicBezTo>
                  <a:cubicBezTo>
                    <a:pt x="13454" y="19502"/>
                    <a:pt x="12412" y="19358"/>
                    <a:pt x="12412" y="19358"/>
                  </a:cubicBezTo>
                  <a:cubicBezTo>
                    <a:pt x="12412" y="19358"/>
                    <a:pt x="12741" y="19598"/>
                    <a:pt x="11261" y="19598"/>
                  </a:cubicBezTo>
                  <a:cubicBezTo>
                    <a:pt x="9780" y="19598"/>
                    <a:pt x="9506" y="19566"/>
                    <a:pt x="9451" y="19294"/>
                  </a:cubicBezTo>
                  <a:cubicBezTo>
                    <a:pt x="9397" y="19022"/>
                    <a:pt x="9451" y="18655"/>
                    <a:pt x="9232" y="18463"/>
                  </a:cubicBezTo>
                  <a:cubicBezTo>
                    <a:pt x="9012" y="18271"/>
                    <a:pt x="10109" y="17775"/>
                    <a:pt x="9561" y="17503"/>
                  </a:cubicBezTo>
                  <a:cubicBezTo>
                    <a:pt x="9012" y="17231"/>
                    <a:pt x="8464" y="16528"/>
                    <a:pt x="8958" y="16112"/>
                  </a:cubicBezTo>
                  <a:cubicBezTo>
                    <a:pt x="9451" y="15696"/>
                    <a:pt x="8793" y="15281"/>
                    <a:pt x="8958" y="15009"/>
                  </a:cubicBezTo>
                  <a:cubicBezTo>
                    <a:pt x="9122" y="14737"/>
                    <a:pt x="9341" y="14369"/>
                    <a:pt x="9341" y="13953"/>
                  </a:cubicBezTo>
                  <a:cubicBezTo>
                    <a:pt x="9341" y="13538"/>
                    <a:pt x="9287" y="13234"/>
                    <a:pt x="9287" y="13234"/>
                  </a:cubicBezTo>
                  <a:cubicBezTo>
                    <a:pt x="9287" y="13234"/>
                    <a:pt x="8245" y="14801"/>
                    <a:pt x="7971" y="15217"/>
                  </a:cubicBezTo>
                  <a:cubicBezTo>
                    <a:pt x="7696" y="15632"/>
                    <a:pt x="7258" y="17119"/>
                    <a:pt x="7258" y="17567"/>
                  </a:cubicBezTo>
                  <a:cubicBezTo>
                    <a:pt x="7258" y="18015"/>
                    <a:pt x="6107" y="18623"/>
                    <a:pt x="6052" y="19022"/>
                  </a:cubicBezTo>
                  <a:cubicBezTo>
                    <a:pt x="5997" y="19422"/>
                    <a:pt x="5942" y="19662"/>
                    <a:pt x="5558" y="19662"/>
                  </a:cubicBezTo>
                  <a:cubicBezTo>
                    <a:pt x="5174" y="19662"/>
                    <a:pt x="5942" y="20110"/>
                    <a:pt x="6216" y="20462"/>
                  </a:cubicBezTo>
                  <a:cubicBezTo>
                    <a:pt x="6490" y="20813"/>
                    <a:pt x="7313" y="21597"/>
                    <a:pt x="5723" y="21597"/>
                  </a:cubicBezTo>
                  <a:cubicBezTo>
                    <a:pt x="4132" y="21597"/>
                    <a:pt x="2323" y="21405"/>
                    <a:pt x="2268" y="20909"/>
                  </a:cubicBezTo>
                  <a:cubicBezTo>
                    <a:pt x="2213" y="20414"/>
                    <a:pt x="2432" y="19982"/>
                    <a:pt x="1994" y="19790"/>
                  </a:cubicBezTo>
                  <a:cubicBezTo>
                    <a:pt x="1555" y="19598"/>
                    <a:pt x="1500" y="19182"/>
                    <a:pt x="1555" y="18927"/>
                  </a:cubicBezTo>
                  <a:cubicBezTo>
                    <a:pt x="1610" y="18671"/>
                    <a:pt x="1336" y="18239"/>
                    <a:pt x="1555" y="17695"/>
                  </a:cubicBezTo>
                  <a:cubicBezTo>
                    <a:pt x="1775" y="17152"/>
                    <a:pt x="1775" y="16240"/>
                    <a:pt x="2213" y="15552"/>
                  </a:cubicBezTo>
                  <a:cubicBezTo>
                    <a:pt x="2652" y="14865"/>
                    <a:pt x="2761" y="13809"/>
                    <a:pt x="2981" y="12978"/>
                  </a:cubicBezTo>
                  <a:cubicBezTo>
                    <a:pt x="3200" y="12146"/>
                    <a:pt x="3365" y="11730"/>
                    <a:pt x="3090" y="11603"/>
                  </a:cubicBezTo>
                  <a:cubicBezTo>
                    <a:pt x="2816" y="11475"/>
                    <a:pt x="1172" y="11363"/>
                    <a:pt x="733" y="11331"/>
                  </a:cubicBezTo>
                  <a:cubicBezTo>
                    <a:pt x="294" y="11299"/>
                    <a:pt x="1281" y="10435"/>
                    <a:pt x="1610" y="9716"/>
                  </a:cubicBezTo>
                  <a:cubicBezTo>
                    <a:pt x="1939" y="8996"/>
                    <a:pt x="2542" y="8564"/>
                    <a:pt x="2871" y="8053"/>
                  </a:cubicBezTo>
                  <a:cubicBezTo>
                    <a:pt x="3200" y="7541"/>
                    <a:pt x="3200" y="7301"/>
                    <a:pt x="2487" y="6933"/>
                  </a:cubicBezTo>
                  <a:cubicBezTo>
                    <a:pt x="1775" y="6565"/>
                    <a:pt x="897" y="6326"/>
                    <a:pt x="513" y="5494"/>
                  </a:cubicBezTo>
                  <a:cubicBezTo>
                    <a:pt x="130" y="4663"/>
                    <a:pt x="-364" y="4119"/>
                    <a:pt x="404" y="3911"/>
                  </a:cubicBezTo>
                  <a:cubicBezTo>
                    <a:pt x="1172" y="3703"/>
                    <a:pt x="2652" y="3815"/>
                    <a:pt x="3748" y="3559"/>
                  </a:cubicBezTo>
                  <a:cubicBezTo>
                    <a:pt x="4845" y="3303"/>
                    <a:pt x="5010" y="3015"/>
                    <a:pt x="5503" y="2983"/>
                  </a:cubicBezTo>
                  <a:cubicBezTo>
                    <a:pt x="5997" y="2951"/>
                    <a:pt x="6106" y="2920"/>
                    <a:pt x="6106" y="2744"/>
                  </a:cubicBezTo>
                  <a:cubicBezTo>
                    <a:pt x="6106" y="2568"/>
                    <a:pt x="5942" y="2392"/>
                    <a:pt x="5942" y="2392"/>
                  </a:cubicBezTo>
                  <a:cubicBezTo>
                    <a:pt x="5942" y="2392"/>
                    <a:pt x="5174" y="2248"/>
                    <a:pt x="5010" y="2024"/>
                  </a:cubicBezTo>
                  <a:cubicBezTo>
                    <a:pt x="4845" y="1800"/>
                    <a:pt x="4681" y="1240"/>
                    <a:pt x="4900" y="857"/>
                  </a:cubicBezTo>
                  <a:cubicBezTo>
                    <a:pt x="5119" y="473"/>
                    <a:pt x="6318" y="5"/>
                    <a:pt x="8563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E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3" name="Shape 1034"/>
            <p:cNvSpPr/>
            <p:nvPr/>
          </p:nvSpPr>
          <p:spPr>
            <a:xfrm>
              <a:off x="6044928" y="3266536"/>
              <a:ext cx="152772" cy="11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43" y="9828"/>
                  </a:moveTo>
                  <a:cubicBezTo>
                    <a:pt x="20503" y="10692"/>
                    <a:pt x="21004" y="11543"/>
                    <a:pt x="21600" y="12462"/>
                  </a:cubicBezTo>
                  <a:cubicBezTo>
                    <a:pt x="20797" y="15394"/>
                    <a:pt x="20629" y="18810"/>
                    <a:pt x="20550" y="21600"/>
                  </a:cubicBezTo>
                  <a:cubicBezTo>
                    <a:pt x="17285" y="18886"/>
                    <a:pt x="18957" y="12766"/>
                    <a:pt x="16102" y="12414"/>
                  </a:cubicBezTo>
                  <a:cubicBezTo>
                    <a:pt x="13346" y="12074"/>
                    <a:pt x="12988" y="13608"/>
                    <a:pt x="12526" y="15998"/>
                  </a:cubicBezTo>
                  <a:cubicBezTo>
                    <a:pt x="12064" y="18387"/>
                    <a:pt x="11785" y="20178"/>
                    <a:pt x="11785" y="20178"/>
                  </a:cubicBezTo>
                  <a:cubicBezTo>
                    <a:pt x="11785" y="20178"/>
                    <a:pt x="2700" y="7597"/>
                    <a:pt x="0" y="3147"/>
                  </a:cubicBezTo>
                  <a:cubicBezTo>
                    <a:pt x="1311" y="2680"/>
                    <a:pt x="1742" y="2046"/>
                    <a:pt x="1827" y="0"/>
                  </a:cubicBezTo>
                  <a:cubicBezTo>
                    <a:pt x="4847" y="4160"/>
                    <a:pt x="12262" y="11667"/>
                    <a:pt x="15756" y="11667"/>
                  </a:cubicBezTo>
                  <a:cubicBezTo>
                    <a:pt x="17415" y="11667"/>
                    <a:pt x="18853" y="10951"/>
                    <a:pt x="20143" y="9828"/>
                  </a:cubicBezTo>
                  <a:close/>
                </a:path>
              </a:pathLst>
            </a:custGeom>
            <a:grpFill/>
            <a:ln w="12700" cap="flat">
              <a:solidFill>
                <a:srgbClr val="FFFFE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44" name="Shape 1035"/>
            <p:cNvSpPr/>
            <p:nvPr/>
          </p:nvSpPr>
          <p:spPr>
            <a:xfrm>
              <a:off x="6204036" y="3584752"/>
              <a:ext cx="63807" cy="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extrusionOk="0">
                  <a:moveTo>
                    <a:pt x="11314" y="594"/>
                  </a:moveTo>
                  <a:lnTo>
                    <a:pt x="0" y="0"/>
                  </a:lnTo>
                  <a:cubicBezTo>
                    <a:pt x="0" y="0"/>
                    <a:pt x="10284" y="5549"/>
                    <a:pt x="10284" y="11495"/>
                  </a:cubicBezTo>
                  <a:cubicBezTo>
                    <a:pt x="10284" y="17438"/>
                    <a:pt x="9772" y="20013"/>
                    <a:pt x="9772" y="20013"/>
                  </a:cubicBezTo>
                  <a:lnTo>
                    <a:pt x="18772" y="21600"/>
                  </a:lnTo>
                  <a:cubicBezTo>
                    <a:pt x="18772" y="21600"/>
                    <a:pt x="21600" y="15655"/>
                    <a:pt x="19026" y="9907"/>
                  </a:cubicBezTo>
                  <a:cubicBezTo>
                    <a:pt x="16457" y="4162"/>
                    <a:pt x="13629" y="2575"/>
                    <a:pt x="11314" y="594"/>
                  </a:cubicBezTo>
                  <a:close/>
                </a:path>
              </a:pathLst>
            </a:custGeom>
            <a:grpFill/>
            <a:ln w="12700" cap="flat">
              <a:solidFill>
                <a:srgbClr val="FFFFE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45" name="Shape 1036"/>
            <p:cNvSpPr/>
            <p:nvPr/>
          </p:nvSpPr>
          <p:spPr>
            <a:xfrm>
              <a:off x="6243813" y="3793582"/>
              <a:ext cx="27989" cy="7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cubicBezTo>
                    <a:pt x="6479" y="0"/>
                    <a:pt x="2878" y="12381"/>
                    <a:pt x="1439" y="16334"/>
                  </a:cubicBezTo>
                  <a:cubicBezTo>
                    <a:pt x="0" y="20286"/>
                    <a:pt x="0" y="21600"/>
                    <a:pt x="0" y="21600"/>
                  </a:cubicBezTo>
                  <a:lnTo>
                    <a:pt x="21600" y="20286"/>
                  </a:lnTo>
                  <a:cubicBezTo>
                    <a:pt x="21600" y="20286"/>
                    <a:pt x="16556" y="10275"/>
                    <a:pt x="6479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E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</p:grpSp>
      <p:grpSp>
        <p:nvGrpSpPr>
          <p:cNvPr id="50" name="Group 31"/>
          <p:cNvGrpSpPr/>
          <p:nvPr/>
        </p:nvGrpSpPr>
        <p:grpSpPr>
          <a:xfrm>
            <a:off x="1813699" y="1974810"/>
            <a:ext cx="576433" cy="606570"/>
            <a:chOff x="1641475" y="2428876"/>
            <a:chExt cx="242888" cy="255587"/>
          </a:xfrm>
          <a:solidFill>
            <a:schemeClr val="accent2"/>
          </a:solidFill>
        </p:grpSpPr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641475" y="2525713"/>
              <a:ext cx="111125" cy="158750"/>
            </a:xfrm>
            <a:custGeom>
              <a:avLst/>
              <a:gdLst>
                <a:gd name="T0" fmla="*/ 42 w 59"/>
                <a:gd name="T1" fmla="*/ 49 h 84"/>
                <a:gd name="T2" fmla="*/ 43 w 59"/>
                <a:gd name="T3" fmla="*/ 40 h 84"/>
                <a:gd name="T4" fmla="*/ 31 w 59"/>
                <a:gd name="T5" fmla="*/ 4 h 84"/>
                <a:gd name="T6" fmla="*/ 26 w 59"/>
                <a:gd name="T7" fmla="*/ 1 h 84"/>
                <a:gd name="T8" fmla="*/ 11 w 59"/>
                <a:gd name="T9" fmla="*/ 6 h 84"/>
                <a:gd name="T10" fmla="*/ 4 w 59"/>
                <a:gd name="T11" fmla="*/ 22 h 84"/>
                <a:gd name="T12" fmla="*/ 9 w 59"/>
                <a:gd name="T13" fmla="*/ 37 h 84"/>
                <a:gd name="T14" fmla="*/ 24 w 59"/>
                <a:gd name="T15" fmla="*/ 46 h 84"/>
                <a:gd name="T16" fmla="*/ 31 w 59"/>
                <a:gd name="T17" fmla="*/ 52 h 84"/>
                <a:gd name="T18" fmla="*/ 40 w 59"/>
                <a:gd name="T19" fmla="*/ 80 h 84"/>
                <a:gd name="T20" fmla="*/ 45 w 59"/>
                <a:gd name="T21" fmla="*/ 83 h 84"/>
                <a:gd name="T22" fmla="*/ 48 w 59"/>
                <a:gd name="T23" fmla="*/ 69 h 84"/>
                <a:gd name="T24" fmla="*/ 42 w 59"/>
                <a:gd name="T25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4">
                  <a:moveTo>
                    <a:pt x="42" y="49"/>
                  </a:moveTo>
                  <a:cubicBezTo>
                    <a:pt x="42" y="49"/>
                    <a:pt x="44" y="42"/>
                    <a:pt x="43" y="4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0"/>
                    <a:pt x="26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3" y="50"/>
                    <a:pt x="24" y="46"/>
                  </a:cubicBezTo>
                  <a:cubicBezTo>
                    <a:pt x="24" y="46"/>
                    <a:pt x="29" y="45"/>
                    <a:pt x="31" y="5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41" y="84"/>
                    <a:pt x="45" y="83"/>
                  </a:cubicBezTo>
                  <a:cubicBezTo>
                    <a:pt x="45" y="83"/>
                    <a:pt x="59" y="80"/>
                    <a:pt x="48" y="69"/>
                  </a:cubicBezTo>
                  <a:cubicBezTo>
                    <a:pt x="51" y="63"/>
                    <a:pt x="42" y="58"/>
                    <a:pt x="4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703388" y="2428876"/>
              <a:ext cx="155575" cy="179388"/>
            </a:xfrm>
            <a:custGeom>
              <a:avLst/>
              <a:gdLst>
                <a:gd name="T0" fmla="*/ 69 w 82"/>
                <a:gd name="T1" fmla="*/ 59 h 95"/>
                <a:gd name="T2" fmla="*/ 72 w 82"/>
                <a:gd name="T3" fmla="*/ 46 h 95"/>
                <a:gd name="T4" fmla="*/ 62 w 82"/>
                <a:gd name="T5" fmla="*/ 37 h 95"/>
                <a:gd name="T6" fmla="*/ 51 w 82"/>
                <a:gd name="T7" fmla="*/ 5 h 95"/>
                <a:gd name="T8" fmla="*/ 48 w 82"/>
                <a:gd name="T9" fmla="*/ 6 h 95"/>
                <a:gd name="T10" fmla="*/ 4 w 82"/>
                <a:gd name="T11" fmla="*/ 48 h 95"/>
                <a:gd name="T12" fmla="*/ 2 w 82"/>
                <a:gd name="T13" fmla="*/ 53 h 95"/>
                <a:gd name="T14" fmla="*/ 12 w 82"/>
                <a:gd name="T15" fmla="*/ 83 h 95"/>
                <a:gd name="T16" fmla="*/ 17 w 82"/>
                <a:gd name="T17" fmla="*/ 86 h 95"/>
                <a:gd name="T18" fmla="*/ 78 w 82"/>
                <a:gd name="T19" fmla="*/ 92 h 95"/>
                <a:gd name="T20" fmla="*/ 80 w 82"/>
                <a:gd name="T21" fmla="*/ 91 h 95"/>
                <a:gd name="T22" fmla="*/ 69 w 82"/>
                <a:gd name="T2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69" y="59"/>
                  </a:moveTo>
                  <a:cubicBezTo>
                    <a:pt x="73" y="56"/>
                    <a:pt x="74" y="51"/>
                    <a:pt x="72" y="46"/>
                  </a:cubicBezTo>
                  <a:cubicBezTo>
                    <a:pt x="71" y="41"/>
                    <a:pt x="67" y="38"/>
                    <a:pt x="62" y="3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8"/>
                    <a:pt x="4" y="48"/>
                  </a:cubicBezTo>
                  <a:cubicBezTo>
                    <a:pt x="0" y="49"/>
                    <a:pt x="2" y="53"/>
                    <a:pt x="2" y="5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7"/>
                    <a:pt x="17" y="86"/>
                    <a:pt x="17" y="86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0" y="91"/>
                  </a:cubicBezTo>
                  <a:lnTo>
                    <a:pt x="6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836738" y="2465388"/>
              <a:ext cx="23813" cy="30163"/>
            </a:xfrm>
            <a:custGeom>
              <a:avLst/>
              <a:gdLst>
                <a:gd name="T0" fmla="*/ 15 w 15"/>
                <a:gd name="T1" fmla="*/ 1 h 19"/>
                <a:gd name="T2" fmla="*/ 13 w 15"/>
                <a:gd name="T3" fmla="*/ 0 h 19"/>
                <a:gd name="T4" fmla="*/ 0 w 15"/>
                <a:gd name="T5" fmla="*/ 18 h 19"/>
                <a:gd name="T6" fmla="*/ 2 w 15"/>
                <a:gd name="T7" fmla="*/ 19 h 19"/>
                <a:gd name="T8" fmla="*/ 15 w 15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5" y="1"/>
                  </a:moveTo>
                  <a:lnTo>
                    <a:pt x="13" y="0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849438" y="2535238"/>
              <a:ext cx="33338" cy="22225"/>
            </a:xfrm>
            <a:custGeom>
              <a:avLst/>
              <a:gdLst>
                <a:gd name="T0" fmla="*/ 0 w 21"/>
                <a:gd name="T1" fmla="*/ 3 h 14"/>
                <a:gd name="T2" fmla="*/ 19 w 21"/>
                <a:gd name="T3" fmla="*/ 14 h 14"/>
                <a:gd name="T4" fmla="*/ 21 w 21"/>
                <a:gd name="T5" fmla="*/ 12 h 14"/>
                <a:gd name="T6" fmla="*/ 1 w 21"/>
                <a:gd name="T7" fmla="*/ 0 h 14"/>
                <a:gd name="T8" fmla="*/ 0 w 21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0" y="3"/>
                  </a:moveTo>
                  <a:lnTo>
                    <a:pt x="19" y="14"/>
                  </a:lnTo>
                  <a:lnTo>
                    <a:pt x="21" y="1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1847850" y="2501901"/>
              <a:ext cx="36513" cy="14288"/>
            </a:xfrm>
            <a:custGeom>
              <a:avLst/>
              <a:gdLst>
                <a:gd name="T0" fmla="*/ 1 w 23"/>
                <a:gd name="T1" fmla="*/ 9 h 9"/>
                <a:gd name="T2" fmla="*/ 23 w 23"/>
                <a:gd name="T3" fmla="*/ 3 h 9"/>
                <a:gd name="T4" fmla="*/ 22 w 23"/>
                <a:gd name="T5" fmla="*/ 0 h 9"/>
                <a:gd name="T6" fmla="*/ 0 w 23"/>
                <a:gd name="T7" fmla="*/ 6 h 9"/>
                <a:gd name="T8" fmla="*/ 1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1" y="9"/>
                  </a:moveTo>
                  <a:lnTo>
                    <a:pt x="23" y="3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대각선 방향의 모서리가 둥근 사각형 74"/>
          <p:cNvSpPr/>
          <p:nvPr/>
        </p:nvSpPr>
        <p:spPr>
          <a:xfrm>
            <a:off x="3114035" y="1584107"/>
            <a:ext cx="4845533" cy="81643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이해집단간의 갈등</a:t>
            </a:r>
            <a:endParaRPr lang="en-US" altLang="ko-KR" sz="3600" b="1" dirty="0" smtClean="0"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78" name="대각선 방향의 모서리가 둥근 사각형 77"/>
          <p:cNvSpPr/>
          <p:nvPr/>
        </p:nvSpPr>
        <p:spPr>
          <a:xfrm>
            <a:off x="2699792" y="4365104"/>
            <a:ext cx="5904656" cy="173137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사회갈등의 진원지</a:t>
            </a:r>
            <a:r>
              <a:rPr lang="en-US" altLang="ko-KR" sz="2500" dirty="0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-&gt;</a:t>
            </a:r>
            <a:r>
              <a:rPr lang="ko-KR" altLang="en-US" sz="2500" dirty="0" err="1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사회적문제대두</a:t>
            </a:r>
            <a:endParaRPr lang="en-US" altLang="ko-KR" sz="2500" dirty="0" smtClean="0"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ctr"/>
            <a:r>
              <a:rPr lang="ko-KR" altLang="en-US" sz="2500" dirty="0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사업지연</a:t>
            </a:r>
            <a:r>
              <a:rPr lang="en-US" altLang="ko-KR" sz="2500" dirty="0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, </a:t>
            </a:r>
            <a:r>
              <a:rPr lang="ko-KR" altLang="en-US" sz="2500" dirty="0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사회갈등 비용 </a:t>
            </a:r>
            <a:r>
              <a:rPr lang="ko-KR" altLang="en-US" sz="2500" dirty="0" err="1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사회적손실</a:t>
            </a:r>
            <a:endParaRPr lang="en-US" altLang="ko-KR" sz="2500" dirty="0" smtClean="0"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ctr"/>
            <a:r>
              <a:rPr lang="ko-KR" altLang="en-US" sz="2500" dirty="0" smtClean="0"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제도개선을 통한 예방적 개선방안 제시</a:t>
            </a:r>
            <a:endParaRPr lang="en-US" altLang="ko-KR" sz="2500" dirty="0" smtClean="0"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83" name="줄무늬가 있는 오른쪽 화살표 82"/>
          <p:cNvSpPr/>
          <p:nvPr/>
        </p:nvSpPr>
        <p:spPr>
          <a:xfrm rot="5400000">
            <a:off x="4872581" y="2722602"/>
            <a:ext cx="1328443" cy="144034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6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사업의 성과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57890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3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)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개선방</a:t>
            </a:r>
            <a:r>
              <a:rPr lang="ko-KR" altLang="en-US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향</a:t>
            </a:r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26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grpSp>
        <p:nvGrpSpPr>
          <p:cNvPr id="33" name="Group 1"/>
          <p:cNvGrpSpPr/>
          <p:nvPr/>
        </p:nvGrpSpPr>
        <p:grpSpPr>
          <a:xfrm>
            <a:off x="539553" y="2130232"/>
            <a:ext cx="2254190" cy="812305"/>
            <a:chOff x="719404" y="2130231"/>
            <a:chExt cx="3005586" cy="812305"/>
          </a:xfrm>
        </p:grpSpPr>
        <p:sp>
          <p:nvSpPr>
            <p:cNvPr id="34" name="TextBox 33"/>
            <p:cNvSpPr txBox="1"/>
            <p:nvPr/>
          </p:nvSpPr>
          <p:spPr>
            <a:xfrm>
              <a:off x="719404" y="2388538"/>
              <a:ext cx="300558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배"/>
                  <a:ea typeface="문체부 쓰기 정체" pitchFamily="17" charset="-127"/>
                  <a:cs typeface="Clear Sans Light" panose="020B0303030202020304" pitchFamily="34" charset="0"/>
                </a:rPr>
                <a:t>주민들의 수준 높은 </a:t>
              </a:r>
              <a:endParaRPr lang="en-US" altLang="ko-KR" dirty="0" smtClean="0">
                <a:solidFill>
                  <a:schemeClr val="bg1">
                    <a:lumMod val="50000"/>
                  </a:schemeClr>
                </a:solidFill>
                <a:latin typeface="배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r"/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배"/>
                  <a:ea typeface="문체부 쓰기 정체" pitchFamily="17" charset="-127"/>
                  <a:cs typeface="Clear Sans Light" panose="020B0303030202020304" pitchFamily="34" charset="0"/>
                </a:rPr>
                <a:t>참여기회의 제공</a:t>
              </a:r>
              <a:r>
                <a:rPr lang="en-US" altLang="ko-KR" dirty="0" smtClean="0">
                  <a:solidFill>
                    <a:schemeClr val="bg1">
                      <a:lumMod val="50000"/>
                    </a:schemeClr>
                  </a:solidFill>
                  <a:latin typeface="배"/>
                  <a:ea typeface="문체부 쓰기 정체" pitchFamily="17" charset="-127"/>
                  <a:cs typeface="Clear Sans Light" panose="020B0303030202020304" pitchFamily="34" charset="0"/>
                </a:rPr>
                <a:t>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996" y="2130231"/>
              <a:ext cx="21129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주민참여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ea typeface="문체부 쓰기 정체" pitchFamily="17" charset="-127"/>
                <a:cs typeface="Clear Sans" panose="020B0503030202020304" pitchFamily="34" charset="0"/>
              </a:endParaRPr>
            </a:p>
          </p:txBody>
        </p:sp>
      </p:grpSp>
      <p:grpSp>
        <p:nvGrpSpPr>
          <p:cNvPr id="36" name="Group 2"/>
          <p:cNvGrpSpPr/>
          <p:nvPr/>
        </p:nvGrpSpPr>
        <p:grpSpPr>
          <a:xfrm>
            <a:off x="6372201" y="2025704"/>
            <a:ext cx="2520281" cy="812305"/>
            <a:chOff x="8060087" y="2145423"/>
            <a:chExt cx="3360374" cy="812305"/>
          </a:xfrm>
        </p:grpSpPr>
        <p:sp>
          <p:nvSpPr>
            <p:cNvPr id="37" name="TextBox 36"/>
            <p:cNvSpPr txBox="1"/>
            <p:nvPr/>
          </p:nvSpPr>
          <p:spPr>
            <a:xfrm>
              <a:off x="8458160" y="2403730"/>
              <a:ext cx="29623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공공이 신뢰할 만한 틀 제공</a:t>
              </a:r>
              <a:r>
                <a:rPr lang="en-US" altLang="ko-KR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지속적 지원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60087" y="2145423"/>
              <a:ext cx="336037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NRP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의 효율적인 이용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ea typeface="문체부 쓰기 정체" pitchFamily="17" charset="-127"/>
                <a:cs typeface="Clear Sans" panose="020B0503030202020304" pitchFamily="34" charset="0"/>
              </a:endParaRPr>
            </a:p>
          </p:txBody>
        </p:sp>
      </p:grpSp>
      <p:grpSp>
        <p:nvGrpSpPr>
          <p:cNvPr id="41" name="Group 4"/>
          <p:cNvGrpSpPr/>
          <p:nvPr/>
        </p:nvGrpSpPr>
        <p:grpSpPr>
          <a:xfrm>
            <a:off x="0" y="4711893"/>
            <a:ext cx="2793743" cy="1108068"/>
            <a:chOff x="-1" y="4711892"/>
            <a:chExt cx="3724991" cy="1108068"/>
          </a:xfrm>
        </p:grpSpPr>
        <p:sp>
          <p:nvSpPr>
            <p:cNvPr id="42" name="TextBox 41"/>
            <p:cNvSpPr txBox="1"/>
            <p:nvPr/>
          </p:nvSpPr>
          <p:spPr>
            <a:xfrm>
              <a:off x="143338" y="4988963"/>
              <a:ext cx="358165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NRP</a:t>
              </a:r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의 참여협정을 통한 실질적 주민참여의 보증</a:t>
              </a:r>
              <a:endParaRPr lang="en-US" altLang="ko-KR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r"/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성과계략을 통한 계획실행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" y="4711892"/>
              <a:ext cx="372499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원칙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,  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기준  정립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ea typeface="문체부 쓰기 정체" pitchFamily="17" charset="-127"/>
                <a:cs typeface="Clear Sans" panose="020B0503030202020304" pitchFamily="34" charset="0"/>
              </a:endParaRPr>
            </a:p>
          </p:txBody>
        </p:sp>
      </p:grpSp>
      <p:grpSp>
        <p:nvGrpSpPr>
          <p:cNvPr id="47" name="Group 3"/>
          <p:cNvGrpSpPr/>
          <p:nvPr/>
        </p:nvGrpSpPr>
        <p:grpSpPr>
          <a:xfrm>
            <a:off x="6372200" y="4838379"/>
            <a:ext cx="2520281" cy="1089304"/>
            <a:chOff x="8266140" y="4730656"/>
            <a:chExt cx="3360375" cy="1089304"/>
          </a:xfrm>
        </p:grpSpPr>
        <p:sp>
          <p:nvSpPr>
            <p:cNvPr id="48" name="TextBox 47"/>
            <p:cNvSpPr txBox="1"/>
            <p:nvPr/>
          </p:nvSpPr>
          <p:spPr>
            <a:xfrm>
              <a:off x="8266140" y="4988963"/>
              <a:ext cx="3360375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시 정부와 주민</a:t>
              </a:r>
              <a:r>
                <a:rPr lang="en-US" altLang="ko-KR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기관 간의 협력 활성화 기초</a:t>
              </a:r>
              <a:endParaRPr lang="en-US" altLang="ko-KR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프로그램 설계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64260" y="4730656"/>
              <a:ext cx="29702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지자체의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ea typeface="문체부 쓰기 정체" pitchFamily="17" charset="-127"/>
                  <a:cs typeface="Clear Sans" panose="020B0503030202020304" pitchFamily="34" charset="0"/>
                </a:rPr>
                <a:t> 역량 강화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ea typeface="문체부 쓰기 정체" pitchFamily="17" charset="-127"/>
                <a:cs typeface="Clear Sans" panose="020B05030302020203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411759" y="1600972"/>
            <a:ext cx="4536505" cy="4634589"/>
            <a:chOff x="2411759" y="1600972"/>
            <a:chExt cx="4536505" cy="4634589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2411760" y="3178662"/>
              <a:ext cx="2264398" cy="2777208"/>
            </a:xfrm>
            <a:custGeom>
              <a:avLst/>
              <a:gdLst/>
              <a:ahLst/>
              <a:cxnLst>
                <a:cxn ang="0">
                  <a:pos x="248" y="158"/>
                </a:cxn>
                <a:cxn ang="0">
                  <a:pos x="248" y="160"/>
                </a:cxn>
                <a:cxn ang="0">
                  <a:pos x="250" y="192"/>
                </a:cxn>
                <a:cxn ang="0">
                  <a:pos x="321" y="335"/>
                </a:cxn>
                <a:cxn ang="0">
                  <a:pos x="437" y="401"/>
                </a:cxn>
                <a:cxn ang="0">
                  <a:pos x="496" y="408"/>
                </a:cxn>
                <a:cxn ang="0">
                  <a:pos x="496" y="595"/>
                </a:cxn>
                <a:cxn ang="0">
                  <a:pos x="430" y="591"/>
                </a:cxn>
                <a:cxn ang="0">
                  <a:pos x="189" y="468"/>
                </a:cxn>
                <a:cxn ang="0">
                  <a:pos x="62" y="192"/>
                </a:cxn>
                <a:cxn ang="0">
                  <a:pos x="61" y="160"/>
                </a:cxn>
                <a:cxn ang="0">
                  <a:pos x="61" y="158"/>
                </a:cxn>
                <a:cxn ang="0">
                  <a:pos x="0" y="158"/>
                </a:cxn>
                <a:cxn ang="0">
                  <a:pos x="157" y="0"/>
                </a:cxn>
                <a:cxn ang="0">
                  <a:pos x="313" y="158"/>
                </a:cxn>
                <a:cxn ang="0">
                  <a:pos x="248" y="158"/>
                </a:cxn>
              </a:cxnLst>
              <a:rect l="0" t="0" r="r" b="b"/>
              <a:pathLst>
                <a:path w="496" h="595">
                  <a:moveTo>
                    <a:pt x="248" y="158"/>
                  </a:moveTo>
                  <a:cubicBezTo>
                    <a:pt x="248" y="158"/>
                    <a:pt x="248" y="159"/>
                    <a:pt x="248" y="160"/>
                  </a:cubicBezTo>
                  <a:cubicBezTo>
                    <a:pt x="248" y="171"/>
                    <a:pt x="249" y="182"/>
                    <a:pt x="250" y="192"/>
                  </a:cubicBezTo>
                  <a:cubicBezTo>
                    <a:pt x="257" y="247"/>
                    <a:pt x="281" y="295"/>
                    <a:pt x="321" y="335"/>
                  </a:cubicBezTo>
                  <a:cubicBezTo>
                    <a:pt x="355" y="369"/>
                    <a:pt x="393" y="391"/>
                    <a:pt x="437" y="401"/>
                  </a:cubicBezTo>
                  <a:cubicBezTo>
                    <a:pt x="456" y="406"/>
                    <a:pt x="475" y="408"/>
                    <a:pt x="496" y="408"/>
                  </a:cubicBezTo>
                  <a:cubicBezTo>
                    <a:pt x="496" y="595"/>
                    <a:pt x="496" y="595"/>
                    <a:pt x="496" y="595"/>
                  </a:cubicBezTo>
                  <a:cubicBezTo>
                    <a:pt x="474" y="595"/>
                    <a:pt x="452" y="594"/>
                    <a:pt x="430" y="591"/>
                  </a:cubicBezTo>
                  <a:cubicBezTo>
                    <a:pt x="338" y="578"/>
                    <a:pt x="258" y="537"/>
                    <a:pt x="189" y="468"/>
                  </a:cubicBezTo>
                  <a:cubicBezTo>
                    <a:pt x="112" y="390"/>
                    <a:pt x="69" y="299"/>
                    <a:pt x="62" y="192"/>
                  </a:cubicBezTo>
                  <a:cubicBezTo>
                    <a:pt x="61" y="182"/>
                    <a:pt x="61" y="171"/>
                    <a:pt x="61" y="160"/>
                  </a:cubicBezTo>
                  <a:cubicBezTo>
                    <a:pt x="61" y="159"/>
                    <a:pt x="61" y="158"/>
                    <a:pt x="61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313" y="158"/>
                    <a:pt x="313" y="158"/>
                    <a:pt x="313" y="158"/>
                  </a:cubicBezTo>
                  <a:lnTo>
                    <a:pt x="248" y="15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3945768" y="3915311"/>
              <a:ext cx="2724986" cy="2320250"/>
            </a:xfrm>
            <a:custGeom>
              <a:avLst/>
              <a:gdLst/>
              <a:ahLst/>
              <a:cxnLst>
                <a:cxn ang="0">
                  <a:pos x="403" y="61"/>
                </a:cxn>
                <a:cxn ang="0">
                  <a:pos x="410" y="2"/>
                </a:cxn>
                <a:cxn ang="0">
                  <a:pos x="410" y="0"/>
                </a:cxn>
                <a:cxn ang="0">
                  <a:pos x="597" y="0"/>
                </a:cxn>
                <a:cxn ang="0">
                  <a:pos x="597" y="2"/>
                </a:cxn>
                <a:cxn ang="0">
                  <a:pos x="592" y="68"/>
                </a:cxn>
                <a:cxn ang="0">
                  <a:pos x="469" y="310"/>
                </a:cxn>
                <a:cxn ang="0">
                  <a:pos x="161" y="437"/>
                </a:cxn>
                <a:cxn ang="0">
                  <a:pos x="160" y="437"/>
                </a:cxn>
                <a:cxn ang="0">
                  <a:pos x="160" y="497"/>
                </a:cxn>
                <a:cxn ang="0">
                  <a:pos x="0" y="341"/>
                </a:cxn>
                <a:cxn ang="0">
                  <a:pos x="160" y="185"/>
                </a:cxn>
                <a:cxn ang="0">
                  <a:pos x="160" y="250"/>
                </a:cxn>
                <a:cxn ang="0">
                  <a:pos x="161" y="250"/>
                </a:cxn>
                <a:cxn ang="0">
                  <a:pos x="337" y="177"/>
                </a:cxn>
                <a:cxn ang="0">
                  <a:pos x="403" y="61"/>
                </a:cxn>
              </a:cxnLst>
              <a:rect l="0" t="0" r="r" b="b"/>
              <a:pathLst>
                <a:path w="597" h="497">
                  <a:moveTo>
                    <a:pt x="403" y="61"/>
                  </a:moveTo>
                  <a:cubicBezTo>
                    <a:pt x="408" y="42"/>
                    <a:pt x="410" y="22"/>
                    <a:pt x="410" y="2"/>
                  </a:cubicBezTo>
                  <a:cubicBezTo>
                    <a:pt x="410" y="1"/>
                    <a:pt x="410" y="0"/>
                    <a:pt x="410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0"/>
                    <a:pt x="597" y="1"/>
                    <a:pt x="597" y="2"/>
                  </a:cubicBezTo>
                  <a:cubicBezTo>
                    <a:pt x="597" y="24"/>
                    <a:pt x="595" y="46"/>
                    <a:pt x="592" y="68"/>
                  </a:cubicBezTo>
                  <a:cubicBezTo>
                    <a:pt x="579" y="160"/>
                    <a:pt x="538" y="241"/>
                    <a:pt x="469" y="310"/>
                  </a:cubicBezTo>
                  <a:cubicBezTo>
                    <a:pt x="384" y="395"/>
                    <a:pt x="281" y="437"/>
                    <a:pt x="161" y="437"/>
                  </a:cubicBezTo>
                  <a:cubicBezTo>
                    <a:pt x="161" y="437"/>
                    <a:pt x="160" y="437"/>
                    <a:pt x="160" y="437"/>
                  </a:cubicBezTo>
                  <a:cubicBezTo>
                    <a:pt x="160" y="497"/>
                    <a:pt x="160" y="497"/>
                    <a:pt x="160" y="49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60" y="250"/>
                    <a:pt x="161" y="250"/>
                    <a:pt x="161" y="250"/>
                  </a:cubicBezTo>
                  <a:cubicBezTo>
                    <a:pt x="230" y="250"/>
                    <a:pt x="288" y="226"/>
                    <a:pt x="337" y="177"/>
                  </a:cubicBezTo>
                  <a:cubicBezTo>
                    <a:pt x="371" y="143"/>
                    <a:pt x="393" y="104"/>
                    <a:pt x="403" y="6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4676158" y="1884602"/>
              <a:ext cx="2272106" cy="2787056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309" y="129"/>
                </a:cxn>
                <a:cxn ang="0">
                  <a:pos x="437" y="435"/>
                </a:cxn>
                <a:cxn ang="0">
                  <a:pos x="498" y="435"/>
                </a:cxn>
                <a:cxn ang="0">
                  <a:pos x="341" y="597"/>
                </a:cxn>
                <a:cxn ang="0">
                  <a:pos x="184" y="435"/>
                </a:cxn>
                <a:cxn ang="0">
                  <a:pos x="250" y="435"/>
                </a:cxn>
                <a:cxn ang="0">
                  <a:pos x="177" y="261"/>
                </a:cxn>
                <a:cxn ang="0">
                  <a:pos x="60" y="194"/>
                </a:cxn>
                <a:cxn ang="0">
                  <a:pos x="1" y="188"/>
                </a:cxn>
                <a:cxn ang="0">
                  <a:pos x="0" y="188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67" y="5"/>
                </a:cxn>
              </a:cxnLst>
              <a:rect l="0" t="0" r="r" b="b"/>
              <a:pathLst>
                <a:path w="498" h="597">
                  <a:moveTo>
                    <a:pt x="67" y="5"/>
                  </a:moveTo>
                  <a:cubicBezTo>
                    <a:pt x="159" y="18"/>
                    <a:pt x="240" y="59"/>
                    <a:pt x="309" y="129"/>
                  </a:cubicBezTo>
                  <a:cubicBezTo>
                    <a:pt x="394" y="213"/>
                    <a:pt x="436" y="315"/>
                    <a:pt x="437" y="435"/>
                  </a:cubicBezTo>
                  <a:cubicBezTo>
                    <a:pt x="498" y="435"/>
                    <a:pt x="498" y="435"/>
                    <a:pt x="498" y="435"/>
                  </a:cubicBezTo>
                  <a:cubicBezTo>
                    <a:pt x="341" y="597"/>
                    <a:pt x="341" y="597"/>
                    <a:pt x="341" y="597"/>
                  </a:cubicBezTo>
                  <a:cubicBezTo>
                    <a:pt x="184" y="435"/>
                    <a:pt x="184" y="435"/>
                    <a:pt x="184" y="435"/>
                  </a:cubicBezTo>
                  <a:cubicBezTo>
                    <a:pt x="250" y="435"/>
                    <a:pt x="250" y="435"/>
                    <a:pt x="250" y="435"/>
                  </a:cubicBezTo>
                  <a:cubicBezTo>
                    <a:pt x="249" y="367"/>
                    <a:pt x="225" y="309"/>
                    <a:pt x="177" y="261"/>
                  </a:cubicBezTo>
                  <a:cubicBezTo>
                    <a:pt x="143" y="227"/>
                    <a:pt x="104" y="205"/>
                    <a:pt x="60" y="194"/>
                  </a:cubicBezTo>
                  <a:cubicBezTo>
                    <a:pt x="41" y="190"/>
                    <a:pt x="21" y="188"/>
                    <a:pt x="1" y="188"/>
                  </a:cubicBezTo>
                  <a:cubicBezTo>
                    <a:pt x="1" y="188"/>
                    <a:pt x="0" y="188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4" y="0"/>
                    <a:pt x="46" y="2"/>
                    <a:pt x="67" y="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2689269" y="1600972"/>
              <a:ext cx="2717277" cy="2314339"/>
            </a:xfrm>
            <a:custGeom>
              <a:avLst/>
              <a:gdLst/>
              <a:ahLst/>
              <a:cxnLst>
                <a:cxn ang="0">
                  <a:pos x="96" y="338"/>
                </a:cxn>
                <a:cxn ang="0">
                  <a:pos x="95" y="338"/>
                </a:cxn>
                <a:cxn ang="0">
                  <a:pos x="96" y="338"/>
                </a:cxn>
                <a:cxn ang="0">
                  <a:pos x="435" y="0"/>
                </a:cxn>
                <a:cxn ang="0">
                  <a:pos x="595" y="157"/>
                </a:cxn>
                <a:cxn ang="0">
                  <a:pos x="435" y="314"/>
                </a:cxn>
                <a:cxn ang="0">
                  <a:pos x="435" y="249"/>
                </a:cxn>
                <a:cxn ang="0">
                  <a:pos x="260" y="322"/>
                </a:cxn>
                <a:cxn ang="0">
                  <a:pos x="194" y="437"/>
                </a:cxn>
                <a:cxn ang="0">
                  <a:pos x="187" y="496"/>
                </a:cxn>
                <a:cxn ang="0">
                  <a:pos x="0" y="496"/>
                </a:cxn>
                <a:cxn ang="0">
                  <a:pos x="5" y="429"/>
                </a:cxn>
                <a:cxn ang="0">
                  <a:pos x="128" y="190"/>
                </a:cxn>
                <a:cxn ang="0">
                  <a:pos x="435" y="61"/>
                </a:cxn>
                <a:cxn ang="0">
                  <a:pos x="435" y="0"/>
                </a:cxn>
              </a:cxnLst>
              <a:rect l="0" t="0" r="r" b="b"/>
              <a:pathLst>
                <a:path w="595" h="496">
                  <a:moveTo>
                    <a:pt x="96" y="338"/>
                  </a:moveTo>
                  <a:cubicBezTo>
                    <a:pt x="96" y="338"/>
                    <a:pt x="95" y="338"/>
                    <a:pt x="95" y="338"/>
                  </a:cubicBezTo>
                  <a:cubicBezTo>
                    <a:pt x="96" y="338"/>
                    <a:pt x="96" y="338"/>
                    <a:pt x="96" y="338"/>
                  </a:cubicBezTo>
                  <a:close/>
                  <a:moveTo>
                    <a:pt x="435" y="0"/>
                  </a:moveTo>
                  <a:cubicBezTo>
                    <a:pt x="595" y="157"/>
                    <a:pt x="595" y="157"/>
                    <a:pt x="595" y="157"/>
                  </a:cubicBezTo>
                  <a:cubicBezTo>
                    <a:pt x="435" y="314"/>
                    <a:pt x="435" y="314"/>
                    <a:pt x="435" y="314"/>
                  </a:cubicBezTo>
                  <a:cubicBezTo>
                    <a:pt x="435" y="249"/>
                    <a:pt x="435" y="249"/>
                    <a:pt x="435" y="249"/>
                  </a:cubicBezTo>
                  <a:cubicBezTo>
                    <a:pt x="367" y="249"/>
                    <a:pt x="309" y="273"/>
                    <a:pt x="260" y="322"/>
                  </a:cubicBezTo>
                  <a:cubicBezTo>
                    <a:pt x="227" y="356"/>
                    <a:pt x="204" y="394"/>
                    <a:pt x="194" y="437"/>
                  </a:cubicBezTo>
                  <a:cubicBezTo>
                    <a:pt x="190" y="456"/>
                    <a:pt x="187" y="475"/>
                    <a:pt x="187" y="496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473"/>
                    <a:pt x="2" y="451"/>
                    <a:pt x="5" y="429"/>
                  </a:cubicBezTo>
                  <a:cubicBezTo>
                    <a:pt x="18" y="338"/>
                    <a:pt x="59" y="258"/>
                    <a:pt x="128" y="190"/>
                  </a:cubicBezTo>
                  <a:cubicBezTo>
                    <a:pt x="213" y="104"/>
                    <a:pt x="315" y="62"/>
                    <a:pt x="435" y="61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2411759" y="3178661"/>
              <a:ext cx="1428016" cy="894221"/>
            </a:xfrm>
            <a:custGeom>
              <a:avLst/>
              <a:gdLst/>
              <a:ahLst/>
              <a:cxnLst>
                <a:cxn ang="0">
                  <a:pos x="250" y="192"/>
                </a:cxn>
                <a:cxn ang="0">
                  <a:pos x="62" y="192"/>
                </a:cxn>
                <a:cxn ang="0">
                  <a:pos x="61" y="160"/>
                </a:cxn>
                <a:cxn ang="0">
                  <a:pos x="61" y="158"/>
                </a:cxn>
                <a:cxn ang="0">
                  <a:pos x="0" y="158"/>
                </a:cxn>
                <a:cxn ang="0">
                  <a:pos x="157" y="0"/>
                </a:cxn>
                <a:cxn ang="0">
                  <a:pos x="313" y="158"/>
                </a:cxn>
                <a:cxn ang="0">
                  <a:pos x="248" y="158"/>
                </a:cxn>
                <a:cxn ang="0">
                  <a:pos x="248" y="160"/>
                </a:cxn>
                <a:cxn ang="0">
                  <a:pos x="250" y="192"/>
                </a:cxn>
              </a:cxnLst>
              <a:rect l="0" t="0" r="r" b="b"/>
              <a:pathLst>
                <a:path w="313" h="192">
                  <a:moveTo>
                    <a:pt x="250" y="192"/>
                  </a:moveTo>
                  <a:cubicBezTo>
                    <a:pt x="62" y="192"/>
                    <a:pt x="62" y="192"/>
                    <a:pt x="62" y="192"/>
                  </a:cubicBezTo>
                  <a:cubicBezTo>
                    <a:pt x="61" y="182"/>
                    <a:pt x="61" y="171"/>
                    <a:pt x="61" y="160"/>
                  </a:cubicBezTo>
                  <a:cubicBezTo>
                    <a:pt x="61" y="159"/>
                    <a:pt x="61" y="158"/>
                    <a:pt x="61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158"/>
                    <a:pt x="248" y="159"/>
                    <a:pt x="248" y="160"/>
                  </a:cubicBezTo>
                  <a:cubicBezTo>
                    <a:pt x="248" y="171"/>
                    <a:pt x="249" y="182"/>
                    <a:pt x="250" y="19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>
              <a:off x="3241414" y="3625771"/>
              <a:ext cx="250068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uda" panose="02000000000000000000" pitchFamily="2" charset="0"/>
                </a:rPr>
                <a:t>04</a:t>
              </a:r>
            </a:p>
          </p:txBody>
        </p:sp>
        <p:sp>
          <p:nvSpPr>
            <p:cNvPr id="65" name="Text Placeholder 3"/>
            <p:cNvSpPr txBox="1">
              <a:spLocks/>
            </p:cNvSpPr>
            <p:nvPr/>
          </p:nvSpPr>
          <p:spPr>
            <a:xfrm>
              <a:off x="4450395" y="2339524"/>
              <a:ext cx="259687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uda" panose="02000000000000000000" pitchFamily="2" charset="0"/>
                </a:rPr>
                <a:t>01</a:t>
              </a:r>
            </a:p>
          </p:txBody>
        </p:sp>
        <p:sp>
          <p:nvSpPr>
            <p:cNvPr id="66" name="Text Placeholder 3"/>
            <p:cNvSpPr txBox="1">
              <a:spLocks/>
            </p:cNvSpPr>
            <p:nvPr/>
          </p:nvSpPr>
          <p:spPr>
            <a:xfrm>
              <a:off x="5912548" y="3639740"/>
              <a:ext cx="250068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uda" panose="02000000000000000000" pitchFamily="2" charset="0"/>
                </a:rPr>
                <a:t>02</a:t>
              </a:r>
            </a:p>
          </p:txBody>
        </p:sp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4399157" y="5191139"/>
              <a:ext cx="258485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uda" panose="02000000000000000000" pitchFamily="2" charset="0"/>
                </a:rPr>
                <a:t>03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438120" y="3137132"/>
            <a:ext cx="2439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미니애</a:t>
            </a:r>
            <a:endParaRPr lang="en-US" altLang="ko-KR" sz="4400" dirty="0" smtClean="0"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  <a:p>
            <a:pPr algn="ctr"/>
            <a:r>
              <a:rPr lang="ko-KR" altLang="en-US" sz="4400" dirty="0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폴리</a:t>
            </a:r>
            <a:r>
              <a:rPr lang="ko-KR" altLang="en-US" sz="4400" dirty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스</a:t>
            </a:r>
          </a:p>
        </p:txBody>
      </p:sp>
    </p:spTree>
    <p:extLst>
      <p:ext uri="{BB962C8B-B14F-4D97-AF65-F5344CB8AC3E}">
        <p14:creationId xmlns:p14="http://schemas.microsoft.com/office/powerpoint/2010/main" val="28289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428728" y="1214422"/>
            <a:ext cx="7215238" cy="71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 rot="20700000">
            <a:off x="449831" y="357166"/>
            <a:ext cx="1080120" cy="1080120"/>
          </a:xfrm>
          <a:prstGeom prst="rect">
            <a:avLst/>
          </a:prstGeom>
          <a:solidFill>
            <a:srgbClr val="7E6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28596" y="357166"/>
            <a:ext cx="1080120" cy="1080120"/>
          </a:xfrm>
          <a:prstGeom prst="rect">
            <a:avLst/>
          </a:prstGeom>
          <a:solidFill>
            <a:srgbClr val="9DB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0" y="6072206"/>
            <a:ext cx="5286380" cy="785794"/>
          </a:xfrm>
          <a:prstGeom prst="triangle">
            <a:avLst>
              <a:gd name="adj" fmla="val 0"/>
            </a:avLst>
          </a:prstGeom>
          <a:solidFill>
            <a:srgbClr val="9DB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4357686" y="6072206"/>
            <a:ext cx="4786314" cy="785794"/>
          </a:xfrm>
          <a:prstGeom prst="triangle">
            <a:avLst>
              <a:gd name="adj" fmla="val 100000"/>
            </a:avLst>
          </a:prstGeom>
          <a:solidFill>
            <a:srgbClr val="7E6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25917" y="428604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prstClr val="white"/>
                </a:solidFill>
                <a:latin typeface="+mn-ea"/>
              </a:rPr>
              <a:t>참고</a:t>
            </a:r>
            <a:endParaRPr lang="en-US" altLang="ko-KR" sz="2800" b="1" dirty="0" smtClean="0">
              <a:solidFill>
                <a:prstClr val="white"/>
              </a:solidFill>
              <a:latin typeface="+mn-ea"/>
            </a:endParaRPr>
          </a:p>
          <a:p>
            <a:r>
              <a:rPr lang="ko-KR" altLang="en-US" sz="2800" b="1" dirty="0" smtClean="0">
                <a:solidFill>
                  <a:prstClr val="white"/>
                </a:solidFill>
                <a:latin typeface="+mn-ea"/>
              </a:rPr>
              <a:t>문헌</a:t>
            </a:r>
            <a:endParaRPr lang="ko-KR" altLang="en-US" sz="1500" b="1" dirty="0" smtClea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57158" y="1571612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accent6"/>
                </a:solidFill>
                <a:latin typeface="배달의민족 한나" pitchFamily="2" charset="-127"/>
                <a:ea typeface="배달의민족 한나" pitchFamily="2" charset="-127"/>
              </a:rPr>
              <a:t>&lt;</a:t>
            </a:r>
            <a:r>
              <a:rPr lang="ko-KR" altLang="en-US" sz="2000" dirty="0" smtClean="0">
                <a:solidFill>
                  <a:schemeClr val="accent6"/>
                </a:solidFill>
                <a:latin typeface="배달의민족 한나" pitchFamily="2" charset="-127"/>
                <a:ea typeface="배달의민족 한나" pitchFamily="2" charset="-127"/>
              </a:rPr>
              <a:t>내용 참고</a:t>
            </a:r>
            <a:r>
              <a:rPr lang="en-US" altLang="ko-KR" sz="2000" dirty="0" smtClean="0">
                <a:solidFill>
                  <a:schemeClr val="accent6"/>
                </a:solidFill>
                <a:latin typeface="배달의민족 한나" pitchFamily="2" charset="-127"/>
                <a:ea typeface="배달의민족 한나" pitchFamily="2" charset="-127"/>
              </a:rPr>
              <a:t>&gt;</a:t>
            </a:r>
          </a:p>
          <a:p>
            <a:endParaRPr lang="en-US" altLang="ko-KR" sz="2000" dirty="0">
              <a:solidFill>
                <a:schemeClr val="accent6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주민 중심의 창조적인 도시재생프로그램 </a:t>
            </a:r>
            <a:r>
              <a:rPr lang="en-US" altLang="ko-KR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– </a:t>
            </a:r>
            <a:r>
              <a:rPr lang="ko-KR" altLang="en-US" sz="2800" dirty="0" err="1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미니애폴리스</a:t>
            </a:r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 사례</a:t>
            </a:r>
            <a:endParaRPr lang="en-US" altLang="ko-KR" sz="2800" dirty="0" smtClean="0">
              <a:solidFill>
                <a:srgbClr val="7E6662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국토정책 </a:t>
            </a:r>
            <a:r>
              <a:rPr lang="en-US" altLang="ko-KR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Brief </a:t>
            </a:r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제 </a:t>
            </a:r>
            <a:r>
              <a:rPr lang="en-US" altLang="ko-KR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260</a:t>
            </a:r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호 </a:t>
            </a:r>
            <a:r>
              <a:rPr lang="en-US" altLang="ko-KR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2010.1.18</a:t>
            </a:r>
          </a:p>
          <a:p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주민 중심의 창조적인 도시재생프로그램 </a:t>
            </a:r>
            <a:r>
              <a:rPr lang="ko-KR" altLang="en-US" sz="2800" dirty="0" err="1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미니애폴리스의</a:t>
            </a:r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 </a:t>
            </a:r>
            <a:r>
              <a:rPr lang="en-US" altLang="ko-KR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NRP</a:t>
            </a:r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와 시사점</a:t>
            </a:r>
            <a:endParaRPr lang="en-US" altLang="ko-KR" sz="2800" dirty="0" smtClean="0">
              <a:solidFill>
                <a:srgbClr val="7E6662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국토연구원녹색국토</a:t>
            </a:r>
            <a:r>
              <a:rPr lang="en-US" altLang="ko-KR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. </a:t>
            </a:r>
            <a:r>
              <a:rPr lang="ko-KR" altLang="en-US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도시연구본부 정윤희 책임연구원</a:t>
            </a:r>
            <a:endParaRPr lang="en-US" altLang="ko-KR" sz="2800" dirty="0" smtClean="0">
              <a:solidFill>
                <a:srgbClr val="7E6662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r>
              <a:rPr lang="en-US" altLang="ko-KR" sz="2800" dirty="0" smtClean="0">
                <a:solidFill>
                  <a:srgbClr val="7E6662"/>
                </a:solidFill>
                <a:latin typeface="배달의민족 한나" pitchFamily="2" charset="-127"/>
                <a:ea typeface="배달의민족 한나" pitchFamily="2" charset="-127"/>
              </a:rPr>
              <a:t>http://www.nrp.org/</a:t>
            </a:r>
            <a:endParaRPr lang="ko-KR" altLang="en-US" sz="2800" dirty="0">
              <a:solidFill>
                <a:srgbClr val="7E6662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1281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3123545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감사합니다</a:t>
            </a:r>
            <a:endParaRPr lang="en-US" altLang="ko-KR" sz="4800" b="1" dirty="0" smtClean="0"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  <a:p>
            <a:pPr algn="ctr"/>
            <a:r>
              <a:rPr lang="en-US" altLang="ko-KR" sz="3600" b="1" dirty="0" smtClean="0">
                <a:solidFill>
                  <a:srgbClr val="7E6662"/>
                </a:solidFill>
                <a:latin typeface="+mn-ea"/>
              </a:rPr>
              <a:t>Q&amp;A</a:t>
            </a:r>
            <a:endParaRPr lang="ko-KR" altLang="en-US" sz="3600" b="1" dirty="0">
              <a:solidFill>
                <a:srgbClr val="7E6662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92" y="2276757"/>
            <a:ext cx="757592" cy="7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714356"/>
            <a:ext cx="1928826" cy="15716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6500" spc="-150" dirty="0" smtClean="0">
                <a:ln w="2032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  <a:cs typeface="sandol" pitchFamily="50" charset="-127"/>
              </a:rPr>
              <a:t>목</a:t>
            </a:r>
            <a:r>
              <a:rPr lang="ko-KR" altLang="en-US" sz="6500" spc="-150" dirty="0">
                <a:ln w="2032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  <a:cs typeface="sandol" pitchFamily="50" charset="-127"/>
              </a:rPr>
              <a:t>차</a:t>
            </a:r>
            <a:endParaRPr lang="en-US" altLang="ko-KR" sz="6500" spc="-150" dirty="0" smtClean="0">
              <a:ln w="2032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  <a:cs typeface="sandol" pitchFamily="50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027790" y="4738258"/>
            <a:ext cx="3528392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9DB85A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</a:t>
            </a:r>
            <a:r>
              <a:rPr lang="ko-KR" altLang="en-US" sz="2800" dirty="0" smtClean="0">
                <a:ln w="6350">
                  <a:noFill/>
                </a:ln>
                <a:solidFill>
                  <a:srgbClr val="9DB85A"/>
                </a:solidFill>
                <a:latin typeface="문체부 훈민정음체" pitchFamily="18" charset="-127"/>
                <a:ea typeface="문체부 훈민정음체" pitchFamily="18" charset="-127"/>
              </a:rPr>
              <a:t>사업의 성과</a:t>
            </a:r>
            <a:endParaRPr lang="ko-KR" altLang="en-US" sz="2800" dirty="0">
              <a:ln w="6350">
                <a:noFill/>
              </a:ln>
              <a:solidFill>
                <a:srgbClr val="9DB85A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572000" y="1643050"/>
            <a:ext cx="3528392" cy="92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1)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위</a:t>
            </a:r>
            <a:r>
              <a:rPr lang="ko-KR" altLang="en-US" sz="2200" b="1" dirty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치</a:t>
            </a:r>
            <a:endParaRPr lang="en-US" altLang="ko-KR" sz="2200" b="1" dirty="0" smtClean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2)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경제</a:t>
            </a:r>
            <a:endParaRPr lang="en-US" altLang="ko-KR" sz="2200" b="1" dirty="0" smtClean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3)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기타 정</a:t>
            </a:r>
            <a:r>
              <a:rPr lang="ko-KR" altLang="en-US" sz="2200" b="1" dirty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보</a:t>
            </a:r>
            <a:endParaRPr lang="en-US" altLang="ko-KR" sz="2200" b="1" dirty="0" smtClean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946039" y="2795252"/>
            <a:ext cx="512440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n w="6350">
                  <a:noFill/>
                </a:ln>
                <a:solidFill>
                  <a:srgbClr val="9DB85A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endParaRPr lang="ko-KR" altLang="en-US" b="1" dirty="0">
              <a:ln w="6350">
                <a:noFill/>
              </a:ln>
              <a:solidFill>
                <a:srgbClr val="9DB85A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14810" y="2793135"/>
            <a:ext cx="3528392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n w="6350">
                  <a:noFill/>
                </a:ln>
                <a:solidFill>
                  <a:srgbClr val="9DB85A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9DB85A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ko-KR" altLang="en-US" sz="2800" dirty="0" smtClean="0">
                <a:ln w="6350">
                  <a:noFill/>
                </a:ln>
                <a:solidFill>
                  <a:srgbClr val="9DB85A"/>
                </a:solidFill>
                <a:latin typeface="문체부 훈민정음체" pitchFamily="18" charset="-127"/>
                <a:ea typeface="문체부 훈민정음체" pitchFamily="18" charset="-127"/>
              </a:rPr>
              <a:t>도시개발의 특성</a:t>
            </a:r>
            <a:endParaRPr lang="ko-KR" altLang="en-US" sz="3600" dirty="0">
              <a:ln w="6350">
                <a:noFill/>
              </a:ln>
              <a:solidFill>
                <a:srgbClr val="9DB85A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396171" y="980728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 err="1" smtClean="0">
                <a:ln w="6350">
                  <a:noFill/>
                </a:ln>
                <a:solidFill>
                  <a:srgbClr val="9DB85A"/>
                </a:solidFill>
                <a:latin typeface="문체부 훈민정음체" pitchFamily="18" charset="-127"/>
                <a:ea typeface="문체부 훈민정음체" pitchFamily="18" charset="-127"/>
              </a:rPr>
              <a:t>미니애폴리스</a:t>
            </a:r>
            <a:r>
              <a:rPr lang="ko-KR" altLang="en-US" sz="2800" dirty="0" smtClean="0">
                <a:ln w="6350">
                  <a:noFill/>
                </a:ln>
                <a:solidFill>
                  <a:srgbClr val="9DB85A"/>
                </a:solidFill>
                <a:latin typeface="문체부 훈민정음체" pitchFamily="18" charset="-127"/>
                <a:ea typeface="문체부 훈민정음체" pitchFamily="18" charset="-127"/>
              </a:rPr>
              <a:t> 개요</a:t>
            </a:r>
            <a:endParaRPr lang="ko-KR" altLang="en-US" sz="2800" dirty="0">
              <a:ln w="6350">
                <a:noFill/>
              </a:ln>
              <a:solidFill>
                <a:srgbClr val="9DB85A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46039" y="4667460"/>
            <a:ext cx="512440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n w="6350">
                  <a:noFill/>
                </a:ln>
                <a:solidFill>
                  <a:srgbClr val="9DB85A"/>
                </a:solidFill>
                <a:latin typeface="휴먼엑스포" pitchFamily="18" charset="-127"/>
                <a:ea typeface="휴먼엑스포" pitchFamily="18" charset="-127"/>
              </a:rPr>
              <a:t>3</a:t>
            </a:r>
            <a:endParaRPr lang="ko-KR" altLang="en-US" b="1" dirty="0">
              <a:ln w="6350">
                <a:noFill/>
              </a:ln>
              <a:solidFill>
                <a:srgbClr val="9DB85A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963111" y="656692"/>
            <a:ext cx="866121" cy="938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ln w="6350">
                  <a:noFill/>
                </a:ln>
                <a:solidFill>
                  <a:srgbClr val="9DB85A"/>
                </a:solidFill>
                <a:latin typeface="휴먼엑스포" pitchFamily="18" charset="-127"/>
                <a:ea typeface="휴먼엑스포" pitchFamily="18" charset="-127"/>
              </a:rPr>
              <a:t>1</a:t>
            </a:r>
            <a:endParaRPr lang="ko-KR" altLang="en-US" dirty="0">
              <a:ln w="6350">
                <a:noFill/>
              </a:ln>
              <a:solidFill>
                <a:srgbClr val="9DB85A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4572000" y="3571876"/>
            <a:ext cx="3528392" cy="92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1)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추진현황</a:t>
            </a:r>
            <a:endParaRPr lang="en-US" altLang="ko-KR" sz="2200" b="1" dirty="0" smtClean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2)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도시재생프로그램</a:t>
            </a: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(NRP</a:t>
            </a:r>
            <a:r>
              <a:rPr lang="en-US" altLang="ko-KR" sz="2000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3) </a:t>
            </a:r>
            <a:r>
              <a:rPr lang="ko-KR" altLang="en-US" sz="2000" b="1" dirty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재생사업의 목적</a:t>
            </a:r>
            <a:endParaRPr lang="en-US" altLang="ko-KR" sz="2000" dirty="0" smtClean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4572000" y="5445224"/>
            <a:ext cx="3528392" cy="92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1)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성과</a:t>
            </a:r>
            <a:endParaRPr lang="en-US" altLang="ko-KR" sz="2200" b="1" dirty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2)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문제점</a:t>
            </a:r>
            <a:endParaRPr lang="en-US" altLang="ko-KR" sz="2200" b="1" dirty="0" smtClean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200" b="1" dirty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en-US" altLang="ko-KR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3) </a:t>
            </a:r>
            <a:r>
              <a:rPr lang="ko-KR" altLang="en-US" sz="2200" b="1" dirty="0" smtClean="0">
                <a:ln w="3175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개선방향</a:t>
            </a:r>
            <a:endParaRPr lang="en-US" altLang="ko-KR" sz="2200" b="1" dirty="0" smtClean="0">
              <a:ln w="3175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6"/>
          <a:stretch/>
        </p:blipFill>
        <p:spPr>
          <a:xfrm>
            <a:off x="476773" y="2880657"/>
            <a:ext cx="2439043" cy="4005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772" y="3309491"/>
            <a:ext cx="2439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미니애</a:t>
            </a:r>
            <a:endParaRPr lang="en-US" altLang="ko-KR" sz="4400" dirty="0" smtClean="0"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  <a:p>
            <a:pPr algn="ctr"/>
            <a:r>
              <a:rPr lang="ko-KR" altLang="en-US" sz="4400" dirty="0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폴리</a:t>
            </a:r>
            <a:r>
              <a:rPr lang="ko-KR" altLang="en-US" sz="4400" dirty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스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888161" y="2826822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 w="6350">
                  <a:noFill/>
                </a:ln>
                <a:solidFill>
                  <a:srgbClr val="99D9D8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7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59632" y="2389856"/>
            <a:ext cx="7127381" cy="4135488"/>
            <a:chOff x="1259632" y="2389856"/>
            <a:chExt cx="7127381" cy="37754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389856"/>
              <a:ext cx="4370503" cy="3635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135" y="2420887"/>
              <a:ext cx="2756878" cy="3744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1. Minneapolis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개</a:t>
            </a:r>
            <a:r>
              <a:rPr lang="ko-KR" altLang="en-US" sz="2300" b="1" dirty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요</a:t>
            </a: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289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/>
            </a:r>
            <a:b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</a:b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1) 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위치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33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44141" y="1412776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-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미국 </a:t>
            </a:r>
            <a:r>
              <a:rPr lang="ko-KR" altLang="en-US" sz="2300" b="1" dirty="0" err="1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미네소타주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남동부</a:t>
            </a:r>
            <a:endParaRPr lang="en-US" altLang="ko-KR" sz="2300" b="1" dirty="0" smtClean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/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-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면적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: 151.3</a:t>
            </a:r>
            <a:r>
              <a:rPr lang="en-US" altLang="ko-KR" sz="2400" b="1" dirty="0" smtClean="0">
                <a:ea typeface="문체부 쓰기 정체" pitchFamily="17" charset="-127"/>
              </a:rPr>
              <a:t>㎢</a:t>
            </a:r>
          </a:p>
          <a:p>
            <a:pPr algn="l"/>
            <a:r>
              <a:rPr lang="en-US" altLang="ko-KR" sz="2400" b="1" dirty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en-US" altLang="ko-KR" sz="24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- </a:t>
            </a:r>
            <a:r>
              <a:rPr lang="ko-KR" altLang="en-US" sz="24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인구 </a:t>
            </a:r>
            <a:r>
              <a:rPr lang="en-US" altLang="ko-KR" sz="24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: 37.2833</a:t>
            </a:r>
            <a:r>
              <a:rPr lang="ko-KR" altLang="en-US" sz="24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명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8596" y="2000240"/>
            <a:ext cx="8319298" cy="4286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25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marL="0" indent="0">
              <a:buNone/>
            </a:pPr>
            <a:endParaRPr lang="ko-KR" altLang="en-US" sz="2800" dirty="0"/>
          </a:p>
          <a:p>
            <a:pPr marL="0" indent="0">
              <a:buNone/>
            </a:pPr>
            <a:endParaRPr lang="ko-KR" altLang="en-US" sz="2800" dirty="0"/>
          </a:p>
          <a:p>
            <a:pPr marL="0" indent="0">
              <a:buNone/>
            </a:pPr>
            <a:endParaRPr lang="ko-KR" altLang="en-US" sz="2500" dirty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05004"/>
            <a:ext cx="106952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>“</a:t>
            </a:r>
            <a:endParaRPr lang="ko-KR" altLang="en-US" sz="96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algn="ctr"/>
            <a:endParaRPr lang="ko-KR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배달의민족 한나" charset="-127"/>
              <a:ea typeface="배달의민족 한나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5443830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>”</a:t>
            </a:r>
            <a:endParaRPr lang="ko-KR" altLang="en-US" sz="11500" dirty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1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1. Minneapolis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개</a:t>
            </a:r>
            <a:r>
              <a:rPr lang="ko-KR" altLang="en-US" sz="2300" b="1" dirty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요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43104" y="692696"/>
            <a:ext cx="78173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-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지명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: </a:t>
            </a:r>
            <a:r>
              <a:rPr lang="ko-KR" altLang="en-US" sz="2300" b="1" dirty="0" err="1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다코타족어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물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(</a:t>
            </a:r>
            <a:r>
              <a:rPr lang="en-US" altLang="ko-KR" sz="2300" b="1" dirty="0" err="1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Minne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) +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그리스어 도시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(Polis)</a:t>
            </a:r>
          </a:p>
          <a:p>
            <a:pPr marL="342900" indent="-342900" algn="l">
              <a:buFontTx/>
              <a:buChar char="-"/>
            </a:pPr>
            <a:r>
              <a:rPr lang="ko-KR" altLang="en-US" sz="2300" b="1" dirty="0" err="1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세인트폴과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쌍둥이 도시</a:t>
            </a:r>
            <a:endParaRPr lang="en-US" altLang="ko-KR" sz="2300" b="1" dirty="0" smtClean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8596" y="2000240"/>
            <a:ext cx="8319298" cy="4286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25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marL="0" indent="0">
              <a:buNone/>
            </a:pPr>
            <a:endParaRPr lang="ko-KR" altLang="en-US" sz="2800" dirty="0"/>
          </a:p>
          <a:p>
            <a:pPr marL="0" indent="0">
              <a:buNone/>
            </a:pPr>
            <a:endParaRPr lang="ko-KR" altLang="en-US" sz="2800" dirty="0"/>
          </a:p>
          <a:p>
            <a:pPr marL="0" indent="0">
              <a:buNone/>
            </a:pPr>
            <a:endParaRPr lang="ko-KR" altLang="en-US" sz="2500" dirty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533302"/>
            <a:ext cx="106952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>“</a:t>
            </a:r>
            <a:endParaRPr lang="ko-KR" altLang="en-US" sz="96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algn="ctr"/>
            <a:endParaRPr lang="ko-KR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배달의민족 한나" charset="-127"/>
              <a:ea typeface="배달의민족 한나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5319241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>”</a:t>
            </a:r>
            <a:endParaRPr lang="ko-KR" altLang="en-US" sz="11500" dirty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49" y="3789040"/>
            <a:ext cx="3843053" cy="263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93386"/>
            <a:ext cx="41764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1. Minneapolis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개</a:t>
            </a:r>
            <a:r>
              <a:rPr lang="ko-KR" altLang="en-US" sz="2300" b="1" dirty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요</a:t>
            </a: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289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/>
            </a:r>
            <a:b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</a:br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2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) 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경</a:t>
            </a:r>
            <a:r>
              <a:rPr lang="ko-KR" altLang="en-US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제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33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54412" y="1743516"/>
            <a:ext cx="6952195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-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상업과 금융 중심</a:t>
            </a:r>
            <a:endParaRPr lang="en-US" altLang="ko-KR" sz="2300" b="1" dirty="0" smtClean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/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-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교통의 요지</a:t>
            </a:r>
            <a:endParaRPr lang="en-US" altLang="ko-KR" sz="2400" b="1" dirty="0" smtClean="0">
              <a:ea typeface="문체부 쓰기 정체" pitchFamily="17" charset="-127"/>
            </a:endParaRPr>
          </a:p>
          <a:p>
            <a:pPr algn="l"/>
            <a:r>
              <a:rPr lang="en-US" altLang="ko-KR" sz="2400" b="1" dirty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en-US" altLang="ko-KR" sz="24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- </a:t>
            </a:r>
            <a:r>
              <a:rPr lang="ko-KR" altLang="en-US" sz="24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새로운 기술과 전문가중심구조</a:t>
            </a:r>
            <a:endParaRPr lang="en-US" altLang="ko-KR" sz="2400" dirty="0"/>
          </a:p>
          <a:p>
            <a:pPr algn="l"/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3867" y="2021851"/>
            <a:ext cx="8319298" cy="4286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25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marL="0" indent="0">
              <a:buNone/>
            </a:pPr>
            <a:endParaRPr lang="ko-KR" altLang="en-US" sz="2800" dirty="0"/>
          </a:p>
          <a:p>
            <a:pPr marL="0" indent="0">
              <a:buNone/>
            </a:pPr>
            <a:endParaRPr lang="ko-KR" altLang="en-US" sz="2800" dirty="0"/>
          </a:p>
          <a:p>
            <a:pPr marL="0" indent="0">
              <a:buNone/>
            </a:pPr>
            <a:endParaRPr lang="ko-KR" altLang="en-US" sz="2500" dirty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2322425"/>
            <a:ext cx="106952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>“</a:t>
            </a:r>
            <a:endParaRPr lang="ko-KR" altLang="en-US" sz="9600" dirty="0" smtClean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  <a:p>
            <a:pPr algn="ctr"/>
            <a:endParaRPr lang="ko-KR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배달의민족 한나" charset="-127"/>
              <a:ea typeface="배달의민족 한나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2146" y="4869394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>”</a:t>
            </a:r>
            <a:endParaRPr lang="ko-KR" altLang="en-US" sz="11500" dirty="0">
              <a:solidFill>
                <a:srgbClr val="7E6662"/>
              </a:solidFill>
              <a:latin typeface="배달의민족 한나" charset="-127"/>
              <a:ea typeface="배달의민족 한나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44" y="2653165"/>
            <a:ext cx="5648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도시개발의 특성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289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/>
            </a:r>
            <a:b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</a:b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1) 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추진배경</a:t>
            </a:r>
            <a:r>
              <a:rPr lang="en-US" altLang="ko-KR" b="1" dirty="0" smtClean="0">
                <a:ea typeface="문체부 쓰기 정체" pitchFamily="17" charset="-127"/>
              </a:rPr>
              <a:t> 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33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714612" y="1857364"/>
            <a:ext cx="3857652" cy="4011928"/>
            <a:chOff x="2714612" y="1857364"/>
            <a:chExt cx="3857652" cy="4011928"/>
          </a:xfrm>
        </p:grpSpPr>
        <p:sp>
          <p:nvSpPr>
            <p:cNvPr id="19" name="줄무늬가 있는 오른쪽 화살표 18"/>
            <p:cNvSpPr/>
            <p:nvPr/>
          </p:nvSpPr>
          <p:spPr>
            <a:xfrm rot="5400000">
              <a:off x="3929058" y="2928934"/>
              <a:ext cx="1500198" cy="1785950"/>
            </a:xfrm>
            <a:prstGeom prst="striped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대각선 방향의 모서리가 둥근 사각형 23"/>
            <p:cNvSpPr/>
            <p:nvPr/>
          </p:nvSpPr>
          <p:spPr>
            <a:xfrm>
              <a:off x="2714612" y="1857364"/>
              <a:ext cx="3857652" cy="1000132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800" dirty="0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1900</a:t>
              </a:r>
              <a:r>
                <a:rPr lang="ko-KR" altLang="en-US" sz="2800" dirty="0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년대 초 </a:t>
              </a:r>
              <a:r>
                <a:rPr lang="en-US" altLang="ko-KR" sz="2800" dirty="0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40</a:t>
              </a:r>
              <a:r>
                <a:rPr lang="ko-KR" altLang="en-US" sz="2800" dirty="0" err="1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만명</a:t>
              </a:r>
              <a:endParaRPr lang="ko-KR" altLang="en-US" sz="2800" dirty="0">
                <a:solidFill>
                  <a:srgbClr val="7E6662"/>
                </a:solidFill>
                <a:latin typeface="배달의민족 한나" charset="-127"/>
                <a:ea typeface="배달의민족 한나" charset="-127"/>
              </a:endParaRPr>
            </a:p>
          </p:txBody>
        </p:sp>
        <p:sp>
          <p:nvSpPr>
            <p:cNvPr id="25" name="대각선 방향의 모서리가 둥근 사각형 24"/>
            <p:cNvSpPr/>
            <p:nvPr/>
          </p:nvSpPr>
          <p:spPr>
            <a:xfrm>
              <a:off x="2714612" y="4869160"/>
              <a:ext cx="3857652" cy="1000132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800" dirty="0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1950</a:t>
              </a:r>
              <a:r>
                <a:rPr lang="ko-KR" altLang="en-US" sz="2800" dirty="0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년대 </a:t>
              </a:r>
              <a:r>
                <a:rPr lang="en-US" altLang="ko-KR" sz="2800" dirty="0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120</a:t>
              </a:r>
              <a:r>
                <a:rPr lang="ko-KR" altLang="en-US" sz="2800" dirty="0" err="1" smtClean="0">
                  <a:solidFill>
                    <a:srgbClr val="7E6662"/>
                  </a:solidFill>
                  <a:latin typeface="한컴 윤고딕 240" pitchFamily="18" charset="-127"/>
                  <a:ea typeface="한컴 윤고딕 240" pitchFamily="18" charset="-127"/>
                </a:rPr>
                <a:t>만명</a:t>
              </a:r>
              <a:endParaRPr lang="ko-KR" altLang="en-US" sz="2800" dirty="0">
                <a:solidFill>
                  <a:srgbClr val="7E6662"/>
                </a:solidFill>
                <a:latin typeface="배달의민족 한나" charset="-127"/>
                <a:ea typeface="배달의민족 한나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437672" y="647684"/>
            <a:ext cx="6411532" cy="6433332"/>
            <a:chOff x="1403648" y="666765"/>
            <a:chExt cx="6411532" cy="6433332"/>
          </a:xfrm>
        </p:grpSpPr>
        <p:grpSp>
          <p:nvGrpSpPr>
            <p:cNvPr id="34" name="Group 1"/>
            <p:cNvGrpSpPr/>
            <p:nvPr/>
          </p:nvGrpSpPr>
          <p:grpSpPr>
            <a:xfrm>
              <a:off x="1403648" y="666765"/>
              <a:ext cx="6411532" cy="6433332"/>
              <a:chOff x="3892158" y="1794934"/>
              <a:chExt cx="4411062" cy="4418715"/>
            </a:xfrm>
            <a:solidFill>
              <a:schemeClr val="bg1">
                <a:lumMod val="85000"/>
              </a:schemeClr>
            </a:solidFill>
          </p:grpSpPr>
          <p:sp>
            <p:nvSpPr>
              <p:cNvPr id="36" name="Shape 2085"/>
              <p:cNvSpPr/>
              <p:nvPr/>
            </p:nvSpPr>
            <p:spPr>
              <a:xfrm rot="2700000">
                <a:off x="4762868" y="1773139"/>
                <a:ext cx="769193" cy="251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74" h="21600" extrusionOk="0">
                    <a:moveTo>
                      <a:pt x="17674" y="0"/>
                    </a:moveTo>
                    <a:lnTo>
                      <a:pt x="11778" y="307"/>
                    </a:lnTo>
                    <a:cubicBezTo>
                      <a:pt x="-3926" y="6187"/>
                      <a:pt x="-3926" y="15720"/>
                      <a:pt x="11778" y="21600"/>
                    </a:cubicBezTo>
                    <a:lnTo>
                      <a:pt x="16855" y="19699"/>
                    </a:lnTo>
                    <a:cubicBezTo>
                      <a:pt x="3956" y="14869"/>
                      <a:pt x="3956" y="7038"/>
                      <a:pt x="16855" y="2207"/>
                    </a:cubicBezTo>
                    <a:cubicBezTo>
                      <a:pt x="16855" y="2207"/>
                      <a:pt x="17674" y="0"/>
                      <a:pt x="17674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" name="Shape 2086"/>
              <p:cNvSpPr/>
              <p:nvPr/>
            </p:nvSpPr>
            <p:spPr>
              <a:xfrm rot="2700000">
                <a:off x="3864397" y="4573715"/>
                <a:ext cx="2510643" cy="769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74" extrusionOk="0">
                    <a:moveTo>
                      <a:pt x="19699" y="818"/>
                    </a:moveTo>
                    <a:cubicBezTo>
                      <a:pt x="14869" y="13718"/>
                      <a:pt x="7038" y="13718"/>
                      <a:pt x="2208" y="818"/>
                    </a:cubicBezTo>
                    <a:lnTo>
                      <a:pt x="0" y="0"/>
                    </a:lnTo>
                    <a:lnTo>
                      <a:pt x="307" y="5896"/>
                    </a:lnTo>
                    <a:cubicBezTo>
                      <a:pt x="6187" y="21600"/>
                      <a:pt x="15720" y="21600"/>
                      <a:pt x="21600" y="5896"/>
                    </a:cubicBezTo>
                    <a:cubicBezTo>
                      <a:pt x="21600" y="5896"/>
                      <a:pt x="19699" y="818"/>
                      <a:pt x="19699" y="81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" name="Shape 2087"/>
              <p:cNvSpPr/>
              <p:nvPr/>
            </p:nvSpPr>
            <p:spPr>
              <a:xfrm rot="2700000">
                <a:off x="6663307" y="3732422"/>
                <a:ext cx="769207" cy="2510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74" h="21600" extrusionOk="0">
                    <a:moveTo>
                      <a:pt x="5896" y="0"/>
                    </a:moveTo>
                    <a:lnTo>
                      <a:pt x="819" y="1901"/>
                    </a:lnTo>
                    <a:cubicBezTo>
                      <a:pt x="13718" y="6731"/>
                      <a:pt x="13718" y="14562"/>
                      <a:pt x="819" y="19392"/>
                    </a:cubicBezTo>
                    <a:lnTo>
                      <a:pt x="0" y="21600"/>
                    </a:lnTo>
                    <a:lnTo>
                      <a:pt x="5896" y="21293"/>
                    </a:lnTo>
                    <a:cubicBezTo>
                      <a:pt x="21600" y="15414"/>
                      <a:pt x="21600" y="5880"/>
                      <a:pt x="5896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" name="Shape 2088"/>
              <p:cNvSpPr/>
              <p:nvPr/>
            </p:nvSpPr>
            <p:spPr>
              <a:xfrm rot="2700000">
                <a:off x="5821969" y="2665682"/>
                <a:ext cx="2502346" cy="760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40" extrusionOk="0">
                    <a:moveTo>
                      <a:pt x="21310" y="12029"/>
                    </a:moveTo>
                    <a:lnTo>
                      <a:pt x="21364" y="11883"/>
                    </a:lnTo>
                    <a:cubicBezTo>
                      <a:pt x="21340" y="11820"/>
                      <a:pt x="21316" y="11759"/>
                      <a:pt x="21293" y="11696"/>
                    </a:cubicBezTo>
                    <a:lnTo>
                      <a:pt x="21292" y="11691"/>
                    </a:lnTo>
                    <a:lnTo>
                      <a:pt x="21291" y="11693"/>
                    </a:lnTo>
                    <a:cubicBezTo>
                      <a:pt x="15386" y="-3960"/>
                      <a:pt x="5876" y="-3898"/>
                      <a:pt x="0" y="11883"/>
                    </a:cubicBezTo>
                    <a:lnTo>
                      <a:pt x="2215" y="11057"/>
                    </a:lnTo>
                    <a:lnTo>
                      <a:pt x="1907" y="17006"/>
                    </a:lnTo>
                    <a:cubicBezTo>
                      <a:pt x="6753" y="3991"/>
                      <a:pt x="14610" y="3991"/>
                      <a:pt x="19457" y="17007"/>
                    </a:cubicBezTo>
                    <a:lnTo>
                      <a:pt x="19511" y="16861"/>
                    </a:lnTo>
                    <a:lnTo>
                      <a:pt x="21600" y="17640"/>
                    </a:lnTo>
                    <a:cubicBezTo>
                      <a:pt x="21600" y="17640"/>
                      <a:pt x="21310" y="12029"/>
                      <a:pt x="21310" y="12029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853020" y="2924944"/>
              <a:ext cx="3909263" cy="19374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dirty="0" smtClean="0">
                  <a:solidFill>
                    <a:srgbClr val="7E6662"/>
                  </a:solidFill>
                  <a:latin typeface="배달의민족 한나" charset="-127"/>
                  <a:ea typeface="배달의민족 한나" charset="-127"/>
                </a:rPr>
                <a:t/>
              </a:r>
              <a:br>
                <a:rPr lang="en-US" altLang="ko-KR" dirty="0" smtClean="0">
                  <a:solidFill>
                    <a:srgbClr val="7E6662"/>
                  </a:solidFill>
                  <a:latin typeface="배달의민족 한나" charset="-127"/>
                  <a:ea typeface="배달의민족 한나" charset="-127"/>
                </a:rPr>
              </a:br>
              <a:r>
                <a:rPr lang="ko-KR" altLang="en-US" sz="35200" dirty="0" err="1" smtClean="0">
                  <a:solidFill>
                    <a:srgbClr val="7E6662"/>
                  </a:solidFill>
                  <a:latin typeface="문체부 훈민정음체" pitchFamily="18" charset="-127"/>
                  <a:ea typeface="문체부 훈민정음체" pitchFamily="18" charset="-127"/>
                </a:rPr>
                <a:t>미니애</a:t>
              </a:r>
              <a:endParaRPr lang="en-US" altLang="ko-KR" sz="35200" dirty="0" smtClean="0"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endParaRPr>
            </a:p>
            <a:p>
              <a:pPr algn="l"/>
              <a:r>
                <a:rPr lang="ko-KR" altLang="en-US" sz="35200" dirty="0" smtClean="0">
                  <a:solidFill>
                    <a:srgbClr val="7E6662"/>
                  </a:solidFill>
                  <a:latin typeface="문체부 훈민정음체" pitchFamily="18" charset="-127"/>
                  <a:ea typeface="문체부 훈민정음체" pitchFamily="18" charset="-127"/>
                </a:rPr>
                <a:t>폴리스</a:t>
              </a:r>
              <a:r>
                <a:rPr lang="en-US" altLang="ko-KR" b="1" dirty="0" smtClean="0">
                  <a:solidFill>
                    <a:srgbClr val="7E6662"/>
                  </a:solidFill>
                  <a:latin typeface="배달의민족 한나" charset="-127"/>
                  <a:ea typeface="문체부 쓰기 정체" pitchFamily="17" charset="-127"/>
                </a:rPr>
                <a:t/>
              </a:r>
              <a:br>
                <a:rPr lang="en-US" altLang="ko-KR" b="1" dirty="0" smtClean="0">
                  <a:solidFill>
                    <a:srgbClr val="7E6662"/>
                  </a:solidFill>
                  <a:latin typeface="배달의민족 한나" charset="-127"/>
                  <a:ea typeface="문체부 쓰기 정체" pitchFamily="17" charset="-127"/>
                </a:rPr>
              </a:br>
              <a:endParaRPr lang="ko-KR" altLang="en-US" sz="3300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9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도시개발의 특성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289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/>
            </a:r>
            <a:b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</a:b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1) 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추진</a:t>
            </a:r>
            <a:r>
              <a:rPr lang="en-US" altLang="ko-KR" b="1" dirty="0" smtClean="0">
                <a:ea typeface="문체부 쓰기 정체" pitchFamily="17" charset="-127"/>
              </a:rPr>
              <a:t> 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현황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33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2206056" y="1845810"/>
            <a:ext cx="4873928" cy="4841505"/>
            <a:chOff x="2206056" y="1845810"/>
            <a:chExt cx="4873928" cy="484150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3" name="Shape 2085"/>
            <p:cNvSpPr/>
            <p:nvPr/>
          </p:nvSpPr>
          <p:spPr>
            <a:xfrm rot="2700000">
              <a:off x="3171690" y="1810317"/>
              <a:ext cx="842791" cy="277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4" h="21600" extrusionOk="0">
                  <a:moveTo>
                    <a:pt x="17674" y="0"/>
                  </a:moveTo>
                  <a:lnTo>
                    <a:pt x="11778" y="307"/>
                  </a:lnTo>
                  <a:cubicBezTo>
                    <a:pt x="-3926" y="6187"/>
                    <a:pt x="-3926" y="15720"/>
                    <a:pt x="11778" y="21600"/>
                  </a:cubicBezTo>
                  <a:lnTo>
                    <a:pt x="16855" y="19699"/>
                  </a:lnTo>
                  <a:cubicBezTo>
                    <a:pt x="3956" y="14869"/>
                    <a:pt x="3956" y="7038"/>
                    <a:pt x="16855" y="2207"/>
                  </a:cubicBezTo>
                  <a:cubicBezTo>
                    <a:pt x="16855" y="2207"/>
                    <a:pt x="17674" y="0"/>
                    <a:pt x="17674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4" name="Shape 2086"/>
            <p:cNvSpPr/>
            <p:nvPr/>
          </p:nvSpPr>
          <p:spPr>
            <a:xfrm rot="2700000">
              <a:off x="2186995" y="4886912"/>
              <a:ext cx="2750865" cy="84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74" extrusionOk="0">
                  <a:moveTo>
                    <a:pt x="19699" y="818"/>
                  </a:moveTo>
                  <a:cubicBezTo>
                    <a:pt x="14869" y="13718"/>
                    <a:pt x="7038" y="13718"/>
                    <a:pt x="2208" y="818"/>
                  </a:cubicBezTo>
                  <a:lnTo>
                    <a:pt x="0" y="0"/>
                  </a:lnTo>
                  <a:lnTo>
                    <a:pt x="307" y="5896"/>
                  </a:lnTo>
                  <a:cubicBezTo>
                    <a:pt x="6187" y="21600"/>
                    <a:pt x="15720" y="21600"/>
                    <a:pt x="21600" y="5896"/>
                  </a:cubicBezTo>
                  <a:cubicBezTo>
                    <a:pt x="21600" y="5896"/>
                    <a:pt x="19699" y="818"/>
                    <a:pt x="19699" y="8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5" name="Shape 2087"/>
            <p:cNvSpPr/>
            <p:nvPr/>
          </p:nvSpPr>
          <p:spPr>
            <a:xfrm rot="2700000">
              <a:off x="5271548" y="3957068"/>
              <a:ext cx="842806" cy="277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4" h="21600" extrusionOk="0">
                  <a:moveTo>
                    <a:pt x="5896" y="0"/>
                  </a:moveTo>
                  <a:lnTo>
                    <a:pt x="819" y="1901"/>
                  </a:lnTo>
                  <a:cubicBezTo>
                    <a:pt x="13718" y="6731"/>
                    <a:pt x="13718" y="14562"/>
                    <a:pt x="819" y="19392"/>
                  </a:cubicBezTo>
                  <a:lnTo>
                    <a:pt x="0" y="21600"/>
                  </a:lnTo>
                  <a:lnTo>
                    <a:pt x="5896" y="21293"/>
                  </a:lnTo>
                  <a:cubicBezTo>
                    <a:pt x="21600" y="15414"/>
                    <a:pt x="21600" y="5880"/>
                    <a:pt x="589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6" name="Shape 2088"/>
            <p:cNvSpPr/>
            <p:nvPr/>
          </p:nvSpPr>
          <p:spPr>
            <a:xfrm rot="2700000">
              <a:off x="4349943" y="2796354"/>
              <a:ext cx="2741775" cy="84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40" extrusionOk="0">
                  <a:moveTo>
                    <a:pt x="21310" y="12029"/>
                  </a:moveTo>
                  <a:lnTo>
                    <a:pt x="21364" y="11883"/>
                  </a:lnTo>
                  <a:cubicBezTo>
                    <a:pt x="21340" y="11820"/>
                    <a:pt x="21316" y="11759"/>
                    <a:pt x="21293" y="11696"/>
                  </a:cubicBezTo>
                  <a:lnTo>
                    <a:pt x="21292" y="11691"/>
                  </a:lnTo>
                  <a:lnTo>
                    <a:pt x="21291" y="11693"/>
                  </a:lnTo>
                  <a:cubicBezTo>
                    <a:pt x="15386" y="-3960"/>
                    <a:pt x="5876" y="-3898"/>
                    <a:pt x="0" y="11883"/>
                  </a:cubicBezTo>
                  <a:lnTo>
                    <a:pt x="2215" y="11057"/>
                  </a:lnTo>
                  <a:lnTo>
                    <a:pt x="1907" y="17006"/>
                  </a:lnTo>
                  <a:cubicBezTo>
                    <a:pt x="6753" y="3991"/>
                    <a:pt x="14610" y="3991"/>
                    <a:pt x="19457" y="17007"/>
                  </a:cubicBezTo>
                  <a:lnTo>
                    <a:pt x="19511" y="16861"/>
                  </a:lnTo>
                  <a:lnTo>
                    <a:pt x="21600" y="17640"/>
                  </a:lnTo>
                  <a:cubicBezTo>
                    <a:pt x="21600" y="17640"/>
                    <a:pt x="21310" y="12029"/>
                    <a:pt x="21310" y="1202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2685762" y="4757892"/>
            <a:ext cx="1407113" cy="1397228"/>
            <a:chOff x="4367245" y="4339406"/>
            <a:chExt cx="1273483" cy="1275214"/>
          </a:xfrm>
        </p:grpSpPr>
        <p:grpSp>
          <p:nvGrpSpPr>
            <p:cNvPr id="28" name="Group 83"/>
            <p:cNvGrpSpPr/>
            <p:nvPr/>
          </p:nvGrpSpPr>
          <p:grpSpPr>
            <a:xfrm>
              <a:off x="4367245" y="4339406"/>
              <a:ext cx="1273483" cy="1275214"/>
              <a:chOff x="2720353" y="4348356"/>
              <a:chExt cx="1040836" cy="1042251"/>
            </a:xfrm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sp>
          <p:nvSpPr>
            <p:cNvPr id="29" name="Text Placeholder 1"/>
            <p:cNvSpPr txBox="1">
              <a:spLocks/>
            </p:cNvSpPr>
            <p:nvPr/>
          </p:nvSpPr>
          <p:spPr>
            <a:xfrm>
              <a:off x="4717600" y="4768019"/>
              <a:ext cx="673100" cy="456087"/>
            </a:xfrm>
            <a:prstGeom prst="rect">
              <a:avLst/>
            </a:prstGeom>
          </p:spPr>
          <p:txBody>
            <a:bodyPr vert="horz" lIns="0" tIns="0" rIns="9144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Ruda" panose="02000000000000000000" pitchFamily="2" charset="0"/>
                  <a:cs typeface="Clear Sans Medium" panose="020B0603030202020304" pitchFamily="34" charset="0"/>
                </a:rPr>
                <a:t>3</a:t>
              </a:r>
            </a:p>
          </p:txBody>
        </p:sp>
      </p:grpSp>
      <p:grpSp>
        <p:nvGrpSpPr>
          <p:cNvPr id="21" name="Group 10"/>
          <p:cNvGrpSpPr/>
          <p:nvPr/>
        </p:nvGrpSpPr>
        <p:grpSpPr>
          <a:xfrm>
            <a:off x="5139595" y="4757892"/>
            <a:ext cx="1407113" cy="1397228"/>
            <a:chOff x="6588043" y="4339406"/>
            <a:chExt cx="1273483" cy="1275214"/>
          </a:xfrm>
        </p:grpSpPr>
        <p:grpSp>
          <p:nvGrpSpPr>
            <p:cNvPr id="22" name="Group 91"/>
            <p:cNvGrpSpPr/>
            <p:nvPr/>
          </p:nvGrpSpPr>
          <p:grpSpPr>
            <a:xfrm>
              <a:off x="6588043" y="4339406"/>
              <a:ext cx="1273483" cy="1275214"/>
              <a:chOff x="2720353" y="4348356"/>
              <a:chExt cx="1040836" cy="1042251"/>
            </a:xfrm>
          </p:grpSpPr>
          <p:sp>
            <p:nvSpPr>
              <p:cNvPr id="26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7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sp>
          <p:nvSpPr>
            <p:cNvPr id="23" name="Text Placeholder 1"/>
            <p:cNvSpPr txBox="1">
              <a:spLocks/>
            </p:cNvSpPr>
            <p:nvPr/>
          </p:nvSpPr>
          <p:spPr>
            <a:xfrm>
              <a:off x="6944256" y="4768019"/>
              <a:ext cx="673100" cy="456087"/>
            </a:xfrm>
            <a:prstGeom prst="rect">
              <a:avLst/>
            </a:prstGeom>
          </p:spPr>
          <p:txBody>
            <a:bodyPr vert="horz" lIns="0" tIns="0" rIns="9144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Ruda" panose="02000000000000000000" pitchFamily="2" charset="0"/>
                  <a:cs typeface="Clear Sans Medium" panose="020B0603030202020304" pitchFamily="34" charset="0"/>
                </a:rPr>
                <a:t>4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2685762" y="2343440"/>
            <a:ext cx="1407113" cy="1397228"/>
            <a:chOff x="4367245" y="2135799"/>
            <a:chExt cx="1273483" cy="1275214"/>
          </a:xfrm>
        </p:grpSpPr>
        <p:grpSp>
          <p:nvGrpSpPr>
            <p:cNvPr id="36" name="Group 75"/>
            <p:cNvGrpSpPr/>
            <p:nvPr/>
          </p:nvGrpSpPr>
          <p:grpSpPr>
            <a:xfrm>
              <a:off x="4367245" y="2135799"/>
              <a:ext cx="1273483" cy="1275214"/>
              <a:chOff x="2720353" y="4348356"/>
              <a:chExt cx="1040836" cy="1042251"/>
            </a:xfrm>
          </p:grpSpPr>
          <p:sp>
            <p:nvSpPr>
              <p:cNvPr id="38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sp>
          <p:nvSpPr>
            <p:cNvPr id="37" name="Text Placeholder 1"/>
            <p:cNvSpPr txBox="1">
              <a:spLocks/>
            </p:cNvSpPr>
            <p:nvPr/>
          </p:nvSpPr>
          <p:spPr>
            <a:xfrm>
              <a:off x="4698550" y="2553668"/>
              <a:ext cx="673100" cy="456087"/>
            </a:xfrm>
            <a:prstGeom prst="rect">
              <a:avLst/>
            </a:prstGeom>
          </p:spPr>
          <p:txBody>
            <a:bodyPr vert="horz" lIns="0" tIns="0" rIns="9144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Ruda" panose="02000000000000000000" pitchFamily="2" charset="0"/>
                  <a:cs typeface="Clear Sans Medium" panose="020B0603030202020304" pitchFamily="34" charset="0"/>
                </a:rPr>
                <a:t>1</a:t>
              </a:r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5140873" y="2343440"/>
            <a:ext cx="1407113" cy="1397228"/>
            <a:chOff x="6589200" y="2135799"/>
            <a:chExt cx="1273483" cy="1275214"/>
          </a:xfrm>
        </p:grpSpPr>
        <p:grpSp>
          <p:nvGrpSpPr>
            <p:cNvPr id="32" name="Group 38"/>
            <p:cNvGrpSpPr/>
            <p:nvPr/>
          </p:nvGrpSpPr>
          <p:grpSpPr>
            <a:xfrm>
              <a:off x="6589200" y="2135799"/>
              <a:ext cx="1273483" cy="1275214"/>
              <a:chOff x="2720353" y="4348356"/>
              <a:chExt cx="1040836" cy="1042251"/>
            </a:xfrm>
          </p:grpSpPr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5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sp>
          <p:nvSpPr>
            <p:cNvPr id="33" name="Text Placeholder 1"/>
            <p:cNvSpPr txBox="1">
              <a:spLocks/>
            </p:cNvSpPr>
            <p:nvPr/>
          </p:nvSpPr>
          <p:spPr>
            <a:xfrm>
              <a:off x="6938076" y="2563193"/>
              <a:ext cx="673100" cy="456087"/>
            </a:xfrm>
            <a:prstGeom prst="rect">
              <a:avLst/>
            </a:prstGeom>
          </p:spPr>
          <p:txBody>
            <a:bodyPr vert="horz" lIns="0" tIns="0" rIns="9144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 smtClean="0">
                  <a:solidFill>
                    <a:schemeClr val="bg1"/>
                  </a:solidFill>
                  <a:latin typeface="Ruda" panose="02000000000000000000" pitchFamily="2" charset="0"/>
                  <a:cs typeface="Clear Sans Medium" panose="020B0603030202020304" pitchFamily="34" charset="0"/>
                </a:rPr>
                <a:t>2</a:t>
              </a:r>
              <a:endParaRPr lang="en-GB" sz="4800" b="1" dirty="0">
                <a:solidFill>
                  <a:schemeClr val="bg1"/>
                </a:solidFill>
                <a:latin typeface="Ruda" panose="02000000000000000000" pitchFamily="2" charset="0"/>
                <a:cs typeface="Clear Sans Medium" panose="020B0603030202020304" pitchFamily="34" charset="0"/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3389318" y="3301017"/>
            <a:ext cx="3492374" cy="2046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8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/>
            </a:r>
            <a:br>
              <a:rPr lang="en-US" altLang="ko-KR" sz="8800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</a:br>
            <a:r>
              <a:rPr lang="en-US" altLang="ko-KR" sz="8000" dirty="0" smtClean="0"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MPC</a:t>
            </a:r>
            <a:r>
              <a:rPr lang="en-US" altLang="ko-KR" sz="8800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sz="8800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endParaRPr lang="ko-KR" altLang="en-US" sz="88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699134" y="1468309"/>
            <a:ext cx="6952195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-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지방정부협의회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/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광역교통위원회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</a:p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 </a:t>
            </a:r>
            <a:r>
              <a:rPr lang="en-US" altLang="ko-KR" sz="2300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- </a:t>
            </a:r>
            <a:r>
              <a:rPr lang="en-US" altLang="ko-KR" sz="2300" dirty="0" smtClean="0">
                <a:ln w="6350">
                  <a:noFill/>
                </a:ln>
                <a:solidFill>
                  <a:srgbClr val="7E6662"/>
                </a:solidFill>
                <a:latin typeface="+mn-ea"/>
                <a:ea typeface="+mn-ea"/>
              </a:rPr>
              <a:t>Metropolitan Planning </a:t>
            </a:r>
            <a:r>
              <a:rPr lang="en-US" altLang="ko-KR" sz="2300" dirty="0" err="1" smtClean="0">
                <a:ln w="6350">
                  <a:noFill/>
                </a:ln>
                <a:solidFill>
                  <a:srgbClr val="7E6662"/>
                </a:solidFill>
                <a:latin typeface="+mn-ea"/>
                <a:ea typeface="+mn-ea"/>
              </a:rPr>
              <a:t>Commissiom</a:t>
            </a:r>
            <a:endParaRPr lang="en-US" altLang="ko-KR" sz="2300" dirty="0">
              <a:latin typeface="+mn-ea"/>
              <a:ea typeface="+mn-ea"/>
            </a:endParaRPr>
          </a:p>
          <a:p>
            <a:pPr algn="l"/>
            <a:endParaRPr lang="ko-KR" altLang="en-US" sz="2300" dirty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319464" y="2527395"/>
            <a:ext cx="273236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역할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: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기획</a:t>
            </a:r>
            <a:r>
              <a:rPr lang="en-US" altLang="ko-KR" sz="2000" b="1" dirty="0" smtClean="0">
                <a:ea typeface="문체부 쓰기 정체" pitchFamily="17" charset="-127"/>
              </a:rPr>
              <a:t>·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제안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396323" y="5227515"/>
            <a:ext cx="2290226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  </a:t>
            </a:r>
            <a:r>
              <a:rPr lang="en-US" altLang="ko-KR" sz="2300" dirty="0" smtClean="0">
                <a:ln w="6350">
                  <a:noFill/>
                </a:ln>
                <a:solidFill>
                  <a:srgbClr val="7E6662"/>
                </a:solidFill>
                <a:latin typeface="+mn-ea"/>
                <a:ea typeface="+mn-ea"/>
              </a:rPr>
              <a:t>tax-sharing</a:t>
            </a:r>
          </a:p>
          <a:p>
            <a:pPr algn="l"/>
            <a:r>
              <a:rPr lang="en-US" altLang="ko-KR" sz="2300" dirty="0">
                <a:ln w="6350">
                  <a:noFill/>
                </a:ln>
                <a:solidFill>
                  <a:srgbClr val="7E6662"/>
                </a:solidFill>
                <a:latin typeface="+mn-ea"/>
                <a:ea typeface="+mn-ea"/>
              </a:rPr>
              <a:t> </a:t>
            </a:r>
            <a:r>
              <a:rPr lang="en-US" altLang="ko-KR" sz="2300" dirty="0" smtClean="0">
                <a:ln w="6350">
                  <a:noFill/>
                </a:ln>
                <a:solidFill>
                  <a:srgbClr val="7E6662"/>
                </a:solidFill>
                <a:latin typeface="+mn-ea"/>
                <a:ea typeface="+mn-ea"/>
              </a:rPr>
              <a:t>  arrangement</a:t>
            </a:r>
            <a:endParaRPr lang="ko-KR" altLang="en-US" sz="2300" dirty="0">
              <a:ln w="6350">
                <a:noFill/>
              </a:ln>
              <a:solidFill>
                <a:srgbClr val="7E6662"/>
              </a:solidFill>
              <a:latin typeface="+mn-ea"/>
              <a:ea typeface="+mn-ea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6442024" y="2717223"/>
            <a:ext cx="2586655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지방정부</a:t>
            </a:r>
            <a:r>
              <a:rPr lang="en-US" altLang="ko-KR" sz="2400" b="1" dirty="0">
                <a:ea typeface="문체부 쓰기 정체" pitchFamily="17" charset="-127"/>
              </a:rPr>
              <a:t> ·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주정부</a:t>
            </a:r>
            <a:endParaRPr lang="en-US" altLang="ko-KR" sz="2300" b="1" dirty="0" smtClean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/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 </a:t>
            </a:r>
            <a:r>
              <a:rPr lang="ko-KR" altLang="en-US" sz="2300" b="1" dirty="0" err="1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조정자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역할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6442024" y="5227761"/>
            <a:ext cx="2418609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광역행정 </a:t>
            </a:r>
            <a:endParaRPr lang="en-US" altLang="ko-KR" sz="2300" b="1" dirty="0" smtClean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  <a:p>
            <a:pPr algn="l"/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    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배달의민족 한나" panose="02000503000000020003" pitchFamily="2" charset="-127"/>
                <a:ea typeface="문체부 쓰기 정체" pitchFamily="17" charset="-127"/>
              </a:rPr>
              <a:t>도시계획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배달의민족 한나" panose="02000503000000020003" pitchFamily="2" charset="-127"/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55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도시개발의 특성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289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/>
            </a:r>
            <a:b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</a:b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2)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도시재생프로그램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 </a:t>
            </a:r>
            <a:r>
              <a:rPr lang="en-US" altLang="ko-KR" dirty="0" smtClean="0">
                <a:solidFill>
                  <a:srgbClr val="7E6662"/>
                </a:solidFill>
                <a:latin typeface="+mn-ea"/>
                <a:ea typeface="+mn-ea"/>
              </a:rPr>
              <a:t>NRP</a:t>
            </a:r>
            <a:br>
              <a:rPr lang="en-US" altLang="ko-KR" dirty="0" smtClean="0">
                <a:solidFill>
                  <a:srgbClr val="7E6662"/>
                </a:solidFill>
                <a:latin typeface="+mn-ea"/>
                <a:ea typeface="+mn-ea"/>
              </a:rPr>
            </a:br>
            <a:r>
              <a:rPr lang="en-US" altLang="ko-KR" sz="3200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    </a:t>
            </a:r>
            <a:r>
              <a:rPr lang="en-US" altLang="ko-KR" sz="2600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-</a:t>
            </a:r>
            <a:r>
              <a:rPr lang="en-US" altLang="ko-KR" sz="2600" dirty="0" smtClean="0">
                <a:solidFill>
                  <a:srgbClr val="7E6662"/>
                </a:solidFill>
                <a:latin typeface="+mn-ea"/>
                <a:ea typeface="+mn-ea"/>
              </a:rPr>
              <a:t>Neighborhood Revitalization Program</a:t>
            </a:r>
            <a:endParaRPr lang="ko-KR" altLang="en-US" sz="2600" dirty="0">
              <a:solidFill>
                <a:srgbClr val="7E6662"/>
              </a:solidFill>
              <a:latin typeface="+mn-ea"/>
              <a:ea typeface="+mn-ea"/>
            </a:endParaRPr>
          </a:p>
        </p:txBody>
      </p:sp>
      <p:sp>
        <p:nvSpPr>
          <p:cNvPr id="69" name="Freeform 8"/>
          <p:cNvSpPr>
            <a:spLocks/>
          </p:cNvSpPr>
          <p:nvPr/>
        </p:nvSpPr>
        <p:spPr bwMode="auto">
          <a:xfrm rot="21578059">
            <a:off x="1058560" y="4211669"/>
            <a:ext cx="2970934" cy="896914"/>
          </a:xfrm>
          <a:custGeom>
            <a:avLst/>
            <a:gdLst/>
            <a:ahLst/>
            <a:cxnLst>
              <a:cxn ang="0">
                <a:pos x="959" y="53"/>
              </a:cxn>
              <a:cxn ang="0">
                <a:pos x="925" y="175"/>
              </a:cxn>
              <a:cxn ang="0">
                <a:pos x="925" y="175"/>
              </a:cxn>
              <a:cxn ang="0">
                <a:pos x="925" y="175"/>
              </a:cxn>
              <a:cxn ang="0">
                <a:pos x="915" y="196"/>
              </a:cxn>
              <a:cxn ang="0">
                <a:pos x="482" y="210"/>
              </a:cxn>
              <a:cxn ang="0">
                <a:pos x="48" y="196"/>
              </a:cxn>
              <a:cxn ang="0">
                <a:pos x="38" y="175"/>
              </a:cxn>
              <a:cxn ang="0">
                <a:pos x="4" y="53"/>
              </a:cxn>
              <a:cxn ang="0">
                <a:pos x="3" y="40"/>
              </a:cxn>
              <a:cxn ang="0">
                <a:pos x="0" y="15"/>
              </a:cxn>
              <a:cxn ang="0">
                <a:pos x="482" y="0"/>
              </a:cxn>
              <a:cxn ang="0">
                <a:pos x="963" y="14"/>
              </a:cxn>
              <a:cxn ang="0">
                <a:pos x="960" y="40"/>
              </a:cxn>
              <a:cxn ang="0">
                <a:pos x="959" y="53"/>
              </a:cxn>
            </a:cxnLst>
            <a:rect l="0" t="0" r="r" b="b"/>
            <a:pathLst>
              <a:path w="963" h="210">
                <a:moveTo>
                  <a:pt x="959" y="53"/>
                </a:moveTo>
                <a:cubicBezTo>
                  <a:pt x="953" y="96"/>
                  <a:pt x="942" y="137"/>
                  <a:pt x="925" y="175"/>
                </a:cubicBezTo>
                <a:cubicBezTo>
                  <a:pt x="925" y="175"/>
                  <a:pt x="925" y="175"/>
                  <a:pt x="925" y="175"/>
                </a:cubicBezTo>
                <a:cubicBezTo>
                  <a:pt x="925" y="175"/>
                  <a:pt x="925" y="175"/>
                  <a:pt x="925" y="175"/>
                </a:cubicBezTo>
                <a:cubicBezTo>
                  <a:pt x="922" y="182"/>
                  <a:pt x="919" y="189"/>
                  <a:pt x="915" y="196"/>
                </a:cubicBezTo>
                <a:cubicBezTo>
                  <a:pt x="788" y="205"/>
                  <a:pt x="643" y="210"/>
                  <a:pt x="482" y="210"/>
                </a:cubicBezTo>
                <a:cubicBezTo>
                  <a:pt x="320" y="210"/>
                  <a:pt x="176" y="205"/>
                  <a:pt x="48" y="196"/>
                </a:cubicBezTo>
                <a:cubicBezTo>
                  <a:pt x="44" y="189"/>
                  <a:pt x="41" y="182"/>
                  <a:pt x="38" y="175"/>
                </a:cubicBezTo>
                <a:cubicBezTo>
                  <a:pt x="21" y="136"/>
                  <a:pt x="10" y="96"/>
                  <a:pt x="4" y="53"/>
                </a:cubicBezTo>
                <a:cubicBezTo>
                  <a:pt x="4" y="49"/>
                  <a:pt x="3" y="44"/>
                  <a:pt x="3" y="40"/>
                </a:cubicBezTo>
                <a:cubicBezTo>
                  <a:pt x="2" y="31"/>
                  <a:pt x="1" y="23"/>
                  <a:pt x="0" y="15"/>
                </a:cubicBezTo>
                <a:cubicBezTo>
                  <a:pt x="141" y="5"/>
                  <a:pt x="302" y="0"/>
                  <a:pt x="482" y="0"/>
                </a:cubicBezTo>
                <a:cubicBezTo>
                  <a:pt x="662" y="0"/>
                  <a:pt x="822" y="5"/>
                  <a:pt x="963" y="14"/>
                </a:cubicBezTo>
                <a:cubicBezTo>
                  <a:pt x="962" y="23"/>
                  <a:pt x="961" y="31"/>
                  <a:pt x="960" y="40"/>
                </a:cubicBezTo>
                <a:cubicBezTo>
                  <a:pt x="960" y="44"/>
                  <a:pt x="959" y="49"/>
                  <a:pt x="959" y="5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0" name="Group 54"/>
          <p:cNvGrpSpPr/>
          <p:nvPr/>
        </p:nvGrpSpPr>
        <p:grpSpPr>
          <a:xfrm>
            <a:off x="1419983" y="1996474"/>
            <a:ext cx="2221172" cy="981208"/>
            <a:chOff x="3435734" y="1287280"/>
            <a:chExt cx="2257425" cy="720729"/>
          </a:xfrm>
        </p:grpSpPr>
        <p:sp>
          <p:nvSpPr>
            <p:cNvPr id="77" name="Freeform 6"/>
            <p:cNvSpPr>
              <a:spLocks/>
            </p:cNvSpPr>
            <p:nvPr/>
          </p:nvSpPr>
          <p:spPr bwMode="auto">
            <a:xfrm rot="21578059">
              <a:off x="3440164" y="1287280"/>
              <a:ext cx="2247902" cy="517525"/>
            </a:xfrm>
            <a:custGeom>
              <a:avLst/>
              <a:gdLst/>
              <a:ahLst/>
              <a:cxnLst>
                <a:cxn ang="0">
                  <a:pos x="398" y="118"/>
                </a:cxn>
                <a:cxn ang="0">
                  <a:pos x="358" y="117"/>
                </a:cxn>
                <a:cxn ang="0">
                  <a:pos x="299" y="118"/>
                </a:cxn>
                <a:cxn ang="0">
                  <a:pos x="243" y="120"/>
                </a:cxn>
                <a:cxn ang="0">
                  <a:pos x="232" y="121"/>
                </a:cxn>
                <a:cxn ang="0">
                  <a:pos x="223" y="121"/>
                </a:cxn>
                <a:cxn ang="0">
                  <a:pos x="190" y="123"/>
                </a:cxn>
                <a:cxn ang="0">
                  <a:pos x="159" y="126"/>
                </a:cxn>
                <a:cxn ang="0">
                  <a:pos x="103" y="132"/>
                </a:cxn>
                <a:cxn ang="0">
                  <a:pos x="45" y="144"/>
                </a:cxn>
                <a:cxn ang="0">
                  <a:pos x="3" y="160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1" y="162"/>
                </a:cxn>
                <a:cxn ang="0">
                  <a:pos x="10" y="151"/>
                </a:cxn>
                <a:cxn ang="0">
                  <a:pos x="18" y="143"/>
                </a:cxn>
                <a:cxn ang="0">
                  <a:pos x="26" y="135"/>
                </a:cxn>
                <a:cxn ang="0">
                  <a:pos x="359" y="0"/>
                </a:cxn>
                <a:cxn ang="0">
                  <a:pos x="689" y="132"/>
                </a:cxn>
                <a:cxn ang="0">
                  <a:pos x="700" y="143"/>
                </a:cxn>
                <a:cxn ang="0">
                  <a:pos x="708" y="150"/>
                </a:cxn>
                <a:cxn ang="0">
                  <a:pos x="714" y="158"/>
                </a:cxn>
                <a:cxn ang="0">
                  <a:pos x="717" y="164"/>
                </a:cxn>
                <a:cxn ang="0">
                  <a:pos x="717" y="164"/>
                </a:cxn>
                <a:cxn ang="0">
                  <a:pos x="716" y="163"/>
                </a:cxn>
                <a:cxn ang="0">
                  <a:pos x="717" y="165"/>
                </a:cxn>
                <a:cxn ang="0">
                  <a:pos x="714" y="161"/>
                </a:cxn>
                <a:cxn ang="0">
                  <a:pos x="708" y="156"/>
                </a:cxn>
                <a:cxn ang="0">
                  <a:pos x="689" y="148"/>
                </a:cxn>
                <a:cxn ang="0">
                  <a:pos x="613" y="132"/>
                </a:cxn>
                <a:cxn ang="0">
                  <a:pos x="556" y="126"/>
                </a:cxn>
                <a:cxn ang="0">
                  <a:pos x="525" y="123"/>
                </a:cxn>
                <a:cxn ang="0">
                  <a:pos x="482" y="121"/>
                </a:cxn>
                <a:cxn ang="0">
                  <a:pos x="477" y="120"/>
                </a:cxn>
                <a:cxn ang="0">
                  <a:pos x="475" y="120"/>
                </a:cxn>
                <a:cxn ang="0">
                  <a:pos x="473" y="120"/>
                </a:cxn>
                <a:cxn ang="0">
                  <a:pos x="465" y="119"/>
                </a:cxn>
                <a:cxn ang="0">
                  <a:pos x="460" y="119"/>
                </a:cxn>
                <a:cxn ang="0">
                  <a:pos x="445" y="119"/>
                </a:cxn>
                <a:cxn ang="0">
                  <a:pos x="436" y="119"/>
                </a:cxn>
                <a:cxn ang="0">
                  <a:pos x="398" y="118"/>
                </a:cxn>
              </a:cxnLst>
              <a:rect l="0" t="0" r="r" b="b"/>
              <a:pathLst>
                <a:path w="717" h="165">
                  <a:moveTo>
                    <a:pt x="398" y="118"/>
                  </a:moveTo>
                  <a:cubicBezTo>
                    <a:pt x="385" y="118"/>
                    <a:pt x="372" y="117"/>
                    <a:pt x="358" y="117"/>
                  </a:cubicBezTo>
                  <a:cubicBezTo>
                    <a:pt x="338" y="117"/>
                    <a:pt x="318" y="118"/>
                    <a:pt x="299" y="118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39" y="120"/>
                    <a:pt x="236" y="120"/>
                    <a:pt x="232" y="121"/>
                  </a:cubicBezTo>
                  <a:cubicBezTo>
                    <a:pt x="229" y="121"/>
                    <a:pt x="226" y="121"/>
                    <a:pt x="223" y="121"/>
                  </a:cubicBezTo>
                  <a:cubicBezTo>
                    <a:pt x="212" y="122"/>
                    <a:pt x="201" y="122"/>
                    <a:pt x="190" y="123"/>
                  </a:cubicBezTo>
                  <a:cubicBezTo>
                    <a:pt x="179" y="124"/>
                    <a:pt x="169" y="125"/>
                    <a:pt x="159" y="126"/>
                  </a:cubicBezTo>
                  <a:cubicBezTo>
                    <a:pt x="140" y="128"/>
                    <a:pt x="121" y="130"/>
                    <a:pt x="103" y="132"/>
                  </a:cubicBezTo>
                  <a:cubicBezTo>
                    <a:pt x="80" y="136"/>
                    <a:pt x="60" y="140"/>
                    <a:pt x="45" y="144"/>
                  </a:cubicBezTo>
                  <a:cubicBezTo>
                    <a:pt x="23" y="149"/>
                    <a:pt x="10" y="154"/>
                    <a:pt x="3" y="160"/>
                  </a:cubicBezTo>
                  <a:cubicBezTo>
                    <a:pt x="2" y="161"/>
                    <a:pt x="1" y="162"/>
                    <a:pt x="0" y="164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3" y="159"/>
                    <a:pt x="6" y="156"/>
                    <a:pt x="10" y="151"/>
                  </a:cubicBezTo>
                  <a:cubicBezTo>
                    <a:pt x="13" y="149"/>
                    <a:pt x="16" y="146"/>
                    <a:pt x="18" y="143"/>
                  </a:cubicBezTo>
                  <a:cubicBezTo>
                    <a:pt x="21" y="140"/>
                    <a:pt x="23" y="138"/>
                    <a:pt x="26" y="135"/>
                  </a:cubicBezTo>
                  <a:cubicBezTo>
                    <a:pt x="119" y="45"/>
                    <a:pt x="230" y="0"/>
                    <a:pt x="359" y="0"/>
                  </a:cubicBezTo>
                  <a:cubicBezTo>
                    <a:pt x="487" y="0"/>
                    <a:pt x="597" y="44"/>
                    <a:pt x="689" y="132"/>
                  </a:cubicBezTo>
                  <a:cubicBezTo>
                    <a:pt x="693" y="135"/>
                    <a:pt x="697" y="139"/>
                    <a:pt x="700" y="143"/>
                  </a:cubicBezTo>
                  <a:cubicBezTo>
                    <a:pt x="703" y="146"/>
                    <a:pt x="705" y="148"/>
                    <a:pt x="708" y="150"/>
                  </a:cubicBezTo>
                  <a:cubicBezTo>
                    <a:pt x="710" y="152"/>
                    <a:pt x="712" y="155"/>
                    <a:pt x="714" y="158"/>
                  </a:cubicBezTo>
                  <a:cubicBezTo>
                    <a:pt x="716" y="160"/>
                    <a:pt x="717" y="162"/>
                    <a:pt x="717" y="164"/>
                  </a:cubicBezTo>
                  <a:cubicBezTo>
                    <a:pt x="717" y="164"/>
                    <a:pt x="717" y="164"/>
                    <a:pt x="717" y="164"/>
                  </a:cubicBezTo>
                  <a:cubicBezTo>
                    <a:pt x="716" y="164"/>
                    <a:pt x="716" y="163"/>
                    <a:pt x="716" y="163"/>
                  </a:cubicBezTo>
                  <a:cubicBezTo>
                    <a:pt x="717" y="165"/>
                    <a:pt x="717" y="165"/>
                    <a:pt x="717" y="165"/>
                  </a:cubicBezTo>
                  <a:cubicBezTo>
                    <a:pt x="716" y="163"/>
                    <a:pt x="715" y="161"/>
                    <a:pt x="714" y="161"/>
                  </a:cubicBezTo>
                  <a:cubicBezTo>
                    <a:pt x="713" y="159"/>
                    <a:pt x="710" y="157"/>
                    <a:pt x="708" y="156"/>
                  </a:cubicBezTo>
                  <a:cubicBezTo>
                    <a:pt x="703" y="153"/>
                    <a:pt x="697" y="151"/>
                    <a:pt x="689" y="148"/>
                  </a:cubicBezTo>
                  <a:cubicBezTo>
                    <a:pt x="671" y="142"/>
                    <a:pt x="646" y="137"/>
                    <a:pt x="613" y="132"/>
                  </a:cubicBezTo>
                  <a:cubicBezTo>
                    <a:pt x="595" y="130"/>
                    <a:pt x="576" y="128"/>
                    <a:pt x="556" y="126"/>
                  </a:cubicBezTo>
                  <a:cubicBezTo>
                    <a:pt x="546" y="125"/>
                    <a:pt x="536" y="124"/>
                    <a:pt x="525" y="123"/>
                  </a:cubicBezTo>
                  <a:cubicBezTo>
                    <a:pt x="511" y="122"/>
                    <a:pt x="497" y="121"/>
                    <a:pt x="482" y="121"/>
                  </a:cubicBezTo>
                  <a:cubicBezTo>
                    <a:pt x="480" y="120"/>
                    <a:pt x="479" y="120"/>
                    <a:pt x="477" y="120"/>
                  </a:cubicBezTo>
                  <a:cubicBezTo>
                    <a:pt x="477" y="120"/>
                    <a:pt x="476" y="120"/>
                    <a:pt x="475" y="120"/>
                  </a:cubicBezTo>
                  <a:cubicBezTo>
                    <a:pt x="474" y="120"/>
                    <a:pt x="474" y="120"/>
                    <a:pt x="473" y="120"/>
                  </a:cubicBezTo>
                  <a:cubicBezTo>
                    <a:pt x="470" y="119"/>
                    <a:pt x="467" y="119"/>
                    <a:pt x="465" y="119"/>
                  </a:cubicBezTo>
                  <a:cubicBezTo>
                    <a:pt x="463" y="119"/>
                    <a:pt x="461" y="119"/>
                    <a:pt x="460" y="119"/>
                  </a:cubicBezTo>
                  <a:cubicBezTo>
                    <a:pt x="445" y="119"/>
                    <a:pt x="445" y="119"/>
                    <a:pt x="445" y="119"/>
                  </a:cubicBezTo>
                  <a:cubicBezTo>
                    <a:pt x="442" y="119"/>
                    <a:pt x="439" y="119"/>
                    <a:pt x="436" y="119"/>
                  </a:cubicBezTo>
                  <a:lnTo>
                    <a:pt x="398" y="11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문체부 훈민정음체" pitchFamily="18" charset="-127"/>
                <a:ea typeface="문체부 훈민정음체" pitchFamily="18" charset="-127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 rot="21578059">
              <a:off x="3435734" y="1685746"/>
              <a:ext cx="2257425" cy="322263"/>
            </a:xfrm>
            <a:custGeom>
              <a:avLst/>
              <a:gdLst/>
              <a:ahLst/>
              <a:cxnLst>
                <a:cxn ang="0">
                  <a:pos x="447" y="1"/>
                </a:cxn>
                <a:cxn ang="0">
                  <a:pos x="462" y="2"/>
                </a:cxn>
                <a:cxn ang="0">
                  <a:pos x="467" y="1"/>
                </a:cxn>
                <a:cxn ang="0">
                  <a:pos x="475" y="2"/>
                </a:cxn>
                <a:cxn ang="0">
                  <a:pos x="477" y="2"/>
                </a:cxn>
                <a:cxn ang="0">
                  <a:pos x="484" y="3"/>
                </a:cxn>
                <a:cxn ang="0">
                  <a:pos x="527" y="5"/>
                </a:cxn>
                <a:cxn ang="0">
                  <a:pos x="558" y="8"/>
                </a:cxn>
                <a:cxn ang="0">
                  <a:pos x="615" y="15"/>
                </a:cxn>
                <a:cxn ang="0">
                  <a:pos x="691" y="30"/>
                </a:cxn>
                <a:cxn ang="0">
                  <a:pos x="710" y="38"/>
                </a:cxn>
                <a:cxn ang="0">
                  <a:pos x="716" y="43"/>
                </a:cxn>
                <a:cxn ang="0">
                  <a:pos x="719" y="47"/>
                </a:cxn>
                <a:cxn ang="0">
                  <a:pos x="718" y="45"/>
                </a:cxn>
                <a:cxn ang="0">
                  <a:pos x="719" y="46"/>
                </a:cxn>
                <a:cxn ang="0">
                  <a:pos x="719" y="46"/>
                </a:cxn>
                <a:cxn ang="0">
                  <a:pos x="719" y="46"/>
                </a:cxn>
                <a:cxn ang="0">
                  <a:pos x="719" y="47"/>
                </a:cxn>
                <a:cxn ang="0">
                  <a:pos x="719" y="47"/>
                </a:cxn>
                <a:cxn ang="0">
                  <a:pos x="719" y="47"/>
                </a:cxn>
                <a:cxn ang="0">
                  <a:pos x="720" y="51"/>
                </a:cxn>
                <a:cxn ang="0">
                  <a:pos x="716" y="59"/>
                </a:cxn>
                <a:cxn ang="0">
                  <a:pos x="691" y="72"/>
                </a:cxn>
                <a:cxn ang="0">
                  <a:pos x="615" y="87"/>
                </a:cxn>
                <a:cxn ang="0">
                  <a:pos x="613" y="88"/>
                </a:cxn>
                <a:cxn ang="0">
                  <a:pos x="523" y="97"/>
                </a:cxn>
                <a:cxn ang="0">
                  <a:pos x="522" y="97"/>
                </a:cxn>
                <a:cxn ang="0">
                  <a:pos x="520" y="97"/>
                </a:cxn>
                <a:cxn ang="0">
                  <a:pos x="360" y="103"/>
                </a:cxn>
                <a:cxn ang="0">
                  <a:pos x="200" y="97"/>
                </a:cxn>
                <a:cxn ang="0">
                  <a:pos x="198" y="97"/>
                </a:cxn>
                <a:cxn ang="0">
                  <a:pos x="197" y="97"/>
                </a:cxn>
                <a:cxn ang="0">
                  <a:pos x="107" y="88"/>
                </a:cxn>
                <a:cxn ang="0">
                  <a:pos x="105" y="87"/>
                </a:cxn>
                <a:cxn ang="0">
                  <a:pos x="47" y="76"/>
                </a:cxn>
                <a:cxn ang="0">
                  <a:pos x="0" y="51"/>
                </a:cxn>
                <a:cxn ang="0">
                  <a:pos x="2" y="45"/>
                </a:cxn>
                <a:cxn ang="0">
                  <a:pos x="2" y="46"/>
                </a:cxn>
                <a:cxn ang="0">
                  <a:pos x="5" y="42"/>
                </a:cxn>
                <a:cxn ang="0">
                  <a:pos x="47" y="25"/>
                </a:cxn>
                <a:cxn ang="0">
                  <a:pos x="105" y="15"/>
                </a:cxn>
                <a:cxn ang="0">
                  <a:pos x="161" y="8"/>
                </a:cxn>
                <a:cxn ang="0">
                  <a:pos x="192" y="5"/>
                </a:cxn>
                <a:cxn ang="0">
                  <a:pos x="225" y="3"/>
                </a:cxn>
                <a:cxn ang="0">
                  <a:pos x="234" y="3"/>
                </a:cxn>
                <a:cxn ang="0">
                  <a:pos x="245" y="2"/>
                </a:cxn>
                <a:cxn ang="0">
                  <a:pos x="301" y="0"/>
                </a:cxn>
                <a:cxn ang="0">
                  <a:pos x="360" y="0"/>
                </a:cxn>
                <a:cxn ang="0">
                  <a:pos x="400" y="0"/>
                </a:cxn>
                <a:cxn ang="0">
                  <a:pos x="438" y="1"/>
                </a:cxn>
                <a:cxn ang="0">
                  <a:pos x="447" y="1"/>
                </a:cxn>
              </a:cxnLst>
              <a:rect l="0" t="0" r="r" b="b"/>
              <a:pathLst>
                <a:path w="720" h="103">
                  <a:moveTo>
                    <a:pt x="447" y="1"/>
                  </a:moveTo>
                  <a:cubicBezTo>
                    <a:pt x="462" y="2"/>
                    <a:pt x="462" y="2"/>
                    <a:pt x="462" y="2"/>
                  </a:cubicBezTo>
                  <a:cubicBezTo>
                    <a:pt x="463" y="1"/>
                    <a:pt x="465" y="1"/>
                    <a:pt x="467" y="1"/>
                  </a:cubicBezTo>
                  <a:cubicBezTo>
                    <a:pt x="469" y="1"/>
                    <a:pt x="472" y="2"/>
                    <a:pt x="475" y="2"/>
                  </a:cubicBezTo>
                  <a:cubicBezTo>
                    <a:pt x="476" y="2"/>
                    <a:pt x="476" y="2"/>
                    <a:pt x="477" y="2"/>
                  </a:cubicBezTo>
                  <a:cubicBezTo>
                    <a:pt x="480" y="2"/>
                    <a:pt x="482" y="3"/>
                    <a:pt x="484" y="3"/>
                  </a:cubicBezTo>
                  <a:cubicBezTo>
                    <a:pt x="499" y="3"/>
                    <a:pt x="513" y="4"/>
                    <a:pt x="527" y="5"/>
                  </a:cubicBezTo>
                  <a:cubicBezTo>
                    <a:pt x="538" y="6"/>
                    <a:pt x="548" y="7"/>
                    <a:pt x="558" y="8"/>
                  </a:cubicBezTo>
                  <a:cubicBezTo>
                    <a:pt x="578" y="10"/>
                    <a:pt x="597" y="12"/>
                    <a:pt x="615" y="15"/>
                  </a:cubicBezTo>
                  <a:cubicBezTo>
                    <a:pt x="648" y="19"/>
                    <a:pt x="673" y="24"/>
                    <a:pt x="691" y="30"/>
                  </a:cubicBezTo>
                  <a:cubicBezTo>
                    <a:pt x="699" y="33"/>
                    <a:pt x="705" y="35"/>
                    <a:pt x="710" y="38"/>
                  </a:cubicBezTo>
                  <a:cubicBezTo>
                    <a:pt x="712" y="40"/>
                    <a:pt x="715" y="41"/>
                    <a:pt x="716" y="43"/>
                  </a:cubicBezTo>
                  <a:cubicBezTo>
                    <a:pt x="717" y="43"/>
                    <a:pt x="718" y="45"/>
                    <a:pt x="719" y="47"/>
                  </a:cubicBezTo>
                  <a:cubicBezTo>
                    <a:pt x="718" y="45"/>
                    <a:pt x="718" y="45"/>
                    <a:pt x="718" y="45"/>
                  </a:cubicBezTo>
                  <a:cubicBezTo>
                    <a:pt x="718" y="45"/>
                    <a:pt x="718" y="45"/>
                    <a:pt x="719" y="46"/>
                  </a:cubicBezTo>
                  <a:cubicBezTo>
                    <a:pt x="719" y="46"/>
                    <a:pt x="719" y="46"/>
                    <a:pt x="719" y="46"/>
                  </a:cubicBezTo>
                  <a:cubicBezTo>
                    <a:pt x="719" y="46"/>
                    <a:pt x="719" y="46"/>
                    <a:pt x="719" y="46"/>
                  </a:cubicBezTo>
                  <a:cubicBezTo>
                    <a:pt x="719" y="47"/>
                    <a:pt x="719" y="47"/>
                    <a:pt x="719" y="47"/>
                  </a:cubicBezTo>
                  <a:cubicBezTo>
                    <a:pt x="719" y="47"/>
                    <a:pt x="719" y="47"/>
                    <a:pt x="719" y="47"/>
                  </a:cubicBezTo>
                  <a:cubicBezTo>
                    <a:pt x="719" y="47"/>
                    <a:pt x="719" y="47"/>
                    <a:pt x="719" y="47"/>
                  </a:cubicBezTo>
                  <a:cubicBezTo>
                    <a:pt x="720" y="48"/>
                    <a:pt x="720" y="50"/>
                    <a:pt x="720" y="51"/>
                  </a:cubicBezTo>
                  <a:cubicBezTo>
                    <a:pt x="720" y="53"/>
                    <a:pt x="719" y="56"/>
                    <a:pt x="716" y="59"/>
                  </a:cubicBezTo>
                  <a:cubicBezTo>
                    <a:pt x="712" y="63"/>
                    <a:pt x="703" y="67"/>
                    <a:pt x="691" y="72"/>
                  </a:cubicBezTo>
                  <a:cubicBezTo>
                    <a:pt x="673" y="77"/>
                    <a:pt x="648" y="83"/>
                    <a:pt x="615" y="87"/>
                  </a:cubicBezTo>
                  <a:cubicBezTo>
                    <a:pt x="614" y="87"/>
                    <a:pt x="614" y="88"/>
                    <a:pt x="613" y="88"/>
                  </a:cubicBezTo>
                  <a:cubicBezTo>
                    <a:pt x="585" y="92"/>
                    <a:pt x="555" y="95"/>
                    <a:pt x="523" y="97"/>
                  </a:cubicBezTo>
                  <a:cubicBezTo>
                    <a:pt x="523" y="97"/>
                    <a:pt x="522" y="97"/>
                    <a:pt x="522" y="97"/>
                  </a:cubicBezTo>
                  <a:cubicBezTo>
                    <a:pt x="521" y="97"/>
                    <a:pt x="521" y="97"/>
                    <a:pt x="520" y="97"/>
                  </a:cubicBezTo>
                  <a:cubicBezTo>
                    <a:pt x="472" y="101"/>
                    <a:pt x="419" y="103"/>
                    <a:pt x="360" y="103"/>
                  </a:cubicBezTo>
                  <a:cubicBezTo>
                    <a:pt x="301" y="103"/>
                    <a:pt x="248" y="101"/>
                    <a:pt x="200" y="97"/>
                  </a:cubicBezTo>
                  <a:cubicBezTo>
                    <a:pt x="199" y="97"/>
                    <a:pt x="199" y="97"/>
                    <a:pt x="198" y="97"/>
                  </a:cubicBezTo>
                  <a:cubicBezTo>
                    <a:pt x="198" y="97"/>
                    <a:pt x="197" y="97"/>
                    <a:pt x="197" y="97"/>
                  </a:cubicBezTo>
                  <a:cubicBezTo>
                    <a:pt x="165" y="95"/>
                    <a:pt x="135" y="92"/>
                    <a:pt x="107" y="88"/>
                  </a:cubicBezTo>
                  <a:cubicBezTo>
                    <a:pt x="106" y="88"/>
                    <a:pt x="106" y="87"/>
                    <a:pt x="105" y="87"/>
                  </a:cubicBezTo>
                  <a:cubicBezTo>
                    <a:pt x="82" y="84"/>
                    <a:pt x="62" y="80"/>
                    <a:pt x="47" y="76"/>
                  </a:cubicBezTo>
                  <a:cubicBezTo>
                    <a:pt x="16" y="69"/>
                    <a:pt x="0" y="60"/>
                    <a:pt x="0" y="51"/>
                  </a:cubicBezTo>
                  <a:cubicBezTo>
                    <a:pt x="0" y="49"/>
                    <a:pt x="1" y="47"/>
                    <a:pt x="2" y="45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4" y="43"/>
                    <a:pt x="5" y="42"/>
                  </a:cubicBezTo>
                  <a:cubicBezTo>
                    <a:pt x="12" y="36"/>
                    <a:pt x="25" y="31"/>
                    <a:pt x="47" y="25"/>
                  </a:cubicBezTo>
                  <a:cubicBezTo>
                    <a:pt x="62" y="22"/>
                    <a:pt x="82" y="18"/>
                    <a:pt x="105" y="15"/>
                  </a:cubicBezTo>
                  <a:cubicBezTo>
                    <a:pt x="123" y="12"/>
                    <a:pt x="142" y="10"/>
                    <a:pt x="161" y="8"/>
                  </a:cubicBezTo>
                  <a:cubicBezTo>
                    <a:pt x="171" y="7"/>
                    <a:pt x="181" y="6"/>
                    <a:pt x="192" y="5"/>
                  </a:cubicBezTo>
                  <a:cubicBezTo>
                    <a:pt x="203" y="5"/>
                    <a:pt x="214" y="4"/>
                    <a:pt x="225" y="3"/>
                  </a:cubicBezTo>
                  <a:cubicBezTo>
                    <a:pt x="228" y="3"/>
                    <a:pt x="231" y="3"/>
                    <a:pt x="234" y="3"/>
                  </a:cubicBezTo>
                  <a:cubicBezTo>
                    <a:pt x="238" y="2"/>
                    <a:pt x="241" y="2"/>
                    <a:pt x="245" y="2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20" y="0"/>
                    <a:pt x="340" y="0"/>
                    <a:pt x="360" y="0"/>
                  </a:cubicBezTo>
                  <a:cubicBezTo>
                    <a:pt x="373" y="0"/>
                    <a:pt x="387" y="0"/>
                    <a:pt x="400" y="0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41" y="1"/>
                    <a:pt x="444" y="1"/>
                    <a:pt x="447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55"/>
          <p:cNvGrpSpPr/>
          <p:nvPr/>
        </p:nvGrpSpPr>
        <p:grpSpPr>
          <a:xfrm>
            <a:off x="1059002" y="2910612"/>
            <a:ext cx="2964094" cy="1186509"/>
            <a:chOff x="3068860" y="1958745"/>
            <a:chExt cx="3012473" cy="871530"/>
          </a:xfrm>
        </p:grpSpPr>
        <p:sp>
          <p:nvSpPr>
            <p:cNvPr id="75" name="Freeform 10"/>
            <p:cNvSpPr>
              <a:spLocks/>
            </p:cNvSpPr>
            <p:nvPr/>
          </p:nvSpPr>
          <p:spPr bwMode="auto">
            <a:xfrm rot="21578059">
              <a:off x="3068860" y="1958745"/>
              <a:ext cx="3009900" cy="720725"/>
            </a:xfrm>
            <a:custGeom>
              <a:avLst/>
              <a:gdLst/>
              <a:ahLst/>
              <a:cxnLst>
                <a:cxn ang="0">
                  <a:pos x="319" y="5"/>
                </a:cxn>
                <a:cxn ang="0">
                  <a:pos x="322" y="5"/>
                </a:cxn>
                <a:cxn ang="0">
                  <a:pos x="479" y="0"/>
                </a:cxn>
                <a:cxn ang="0">
                  <a:pos x="641" y="5"/>
                </a:cxn>
                <a:cxn ang="0">
                  <a:pos x="641" y="5"/>
                </a:cxn>
                <a:cxn ang="0">
                  <a:pos x="643" y="5"/>
                </a:cxn>
                <a:cxn ang="0">
                  <a:pos x="836" y="27"/>
                </a:cxn>
                <a:cxn ang="0">
                  <a:pos x="903" y="43"/>
                </a:cxn>
                <a:cxn ang="0">
                  <a:pos x="925" y="86"/>
                </a:cxn>
                <a:cxn ang="0">
                  <a:pos x="941" y="132"/>
                </a:cxn>
                <a:cxn ang="0">
                  <a:pos x="942" y="134"/>
                </a:cxn>
                <a:cxn ang="0">
                  <a:pos x="960" y="230"/>
                </a:cxn>
                <a:cxn ang="0">
                  <a:pos x="820" y="209"/>
                </a:cxn>
                <a:cxn ang="0">
                  <a:pos x="754" y="205"/>
                </a:cxn>
                <a:cxn ang="0">
                  <a:pos x="687" y="202"/>
                </a:cxn>
                <a:cxn ang="0">
                  <a:pos x="678" y="202"/>
                </a:cxn>
                <a:cxn ang="0">
                  <a:pos x="558" y="198"/>
                </a:cxn>
                <a:cxn ang="0">
                  <a:pos x="395" y="198"/>
                </a:cxn>
                <a:cxn ang="0">
                  <a:pos x="284" y="202"/>
                </a:cxn>
                <a:cxn ang="0">
                  <a:pos x="272" y="202"/>
                </a:cxn>
                <a:cxn ang="0">
                  <a:pos x="205" y="205"/>
                </a:cxn>
                <a:cxn ang="0">
                  <a:pos x="140" y="209"/>
                </a:cxn>
                <a:cxn ang="0">
                  <a:pos x="3" y="229"/>
                </a:cxn>
                <a:cxn ang="0">
                  <a:pos x="3" y="229"/>
                </a:cxn>
                <a:cxn ang="0">
                  <a:pos x="0" y="230"/>
                </a:cxn>
                <a:cxn ang="0">
                  <a:pos x="17" y="135"/>
                </a:cxn>
                <a:cxn ang="0">
                  <a:pos x="18" y="133"/>
                </a:cxn>
                <a:cxn ang="0">
                  <a:pos x="35" y="86"/>
                </a:cxn>
                <a:cxn ang="0">
                  <a:pos x="56" y="42"/>
                </a:cxn>
                <a:cxn ang="0">
                  <a:pos x="122" y="27"/>
                </a:cxn>
                <a:cxn ang="0">
                  <a:pos x="318" y="5"/>
                </a:cxn>
                <a:cxn ang="0">
                  <a:pos x="319" y="5"/>
                </a:cxn>
              </a:cxnLst>
              <a:rect l="0" t="0" r="r" b="b"/>
              <a:pathLst>
                <a:path w="960" h="230">
                  <a:moveTo>
                    <a:pt x="319" y="5"/>
                  </a:moveTo>
                  <a:cubicBezTo>
                    <a:pt x="320" y="5"/>
                    <a:pt x="321" y="5"/>
                    <a:pt x="322" y="5"/>
                  </a:cubicBezTo>
                  <a:cubicBezTo>
                    <a:pt x="371" y="2"/>
                    <a:pt x="423" y="0"/>
                    <a:pt x="479" y="0"/>
                  </a:cubicBezTo>
                  <a:cubicBezTo>
                    <a:pt x="537" y="0"/>
                    <a:pt x="591" y="2"/>
                    <a:pt x="641" y="5"/>
                  </a:cubicBezTo>
                  <a:cubicBezTo>
                    <a:pt x="641" y="5"/>
                    <a:pt x="641" y="5"/>
                    <a:pt x="641" y="5"/>
                  </a:cubicBezTo>
                  <a:cubicBezTo>
                    <a:pt x="642" y="5"/>
                    <a:pt x="642" y="5"/>
                    <a:pt x="643" y="5"/>
                  </a:cubicBezTo>
                  <a:cubicBezTo>
                    <a:pt x="714" y="9"/>
                    <a:pt x="779" y="17"/>
                    <a:pt x="836" y="27"/>
                  </a:cubicBezTo>
                  <a:cubicBezTo>
                    <a:pt x="862" y="32"/>
                    <a:pt x="884" y="37"/>
                    <a:pt x="903" y="43"/>
                  </a:cubicBezTo>
                  <a:cubicBezTo>
                    <a:pt x="911" y="57"/>
                    <a:pt x="918" y="71"/>
                    <a:pt x="925" y="86"/>
                  </a:cubicBezTo>
                  <a:cubicBezTo>
                    <a:pt x="931" y="101"/>
                    <a:pt x="936" y="117"/>
                    <a:pt x="941" y="132"/>
                  </a:cubicBezTo>
                  <a:cubicBezTo>
                    <a:pt x="941" y="133"/>
                    <a:pt x="942" y="134"/>
                    <a:pt x="942" y="134"/>
                  </a:cubicBezTo>
                  <a:cubicBezTo>
                    <a:pt x="951" y="165"/>
                    <a:pt x="957" y="197"/>
                    <a:pt x="960" y="230"/>
                  </a:cubicBezTo>
                  <a:cubicBezTo>
                    <a:pt x="938" y="221"/>
                    <a:pt x="891" y="215"/>
                    <a:pt x="820" y="209"/>
                  </a:cubicBezTo>
                  <a:cubicBezTo>
                    <a:pt x="799" y="207"/>
                    <a:pt x="777" y="206"/>
                    <a:pt x="754" y="205"/>
                  </a:cubicBezTo>
                  <a:cubicBezTo>
                    <a:pt x="733" y="204"/>
                    <a:pt x="710" y="203"/>
                    <a:pt x="687" y="202"/>
                  </a:cubicBezTo>
                  <a:cubicBezTo>
                    <a:pt x="678" y="202"/>
                    <a:pt x="678" y="202"/>
                    <a:pt x="678" y="202"/>
                  </a:cubicBezTo>
                  <a:cubicBezTo>
                    <a:pt x="639" y="200"/>
                    <a:pt x="600" y="198"/>
                    <a:pt x="558" y="198"/>
                  </a:cubicBezTo>
                  <a:cubicBezTo>
                    <a:pt x="395" y="198"/>
                    <a:pt x="395" y="198"/>
                    <a:pt x="395" y="198"/>
                  </a:cubicBezTo>
                  <a:cubicBezTo>
                    <a:pt x="357" y="199"/>
                    <a:pt x="320" y="200"/>
                    <a:pt x="284" y="202"/>
                  </a:cubicBezTo>
                  <a:cubicBezTo>
                    <a:pt x="272" y="202"/>
                    <a:pt x="272" y="202"/>
                    <a:pt x="272" y="202"/>
                  </a:cubicBezTo>
                  <a:cubicBezTo>
                    <a:pt x="249" y="203"/>
                    <a:pt x="227" y="204"/>
                    <a:pt x="205" y="205"/>
                  </a:cubicBezTo>
                  <a:cubicBezTo>
                    <a:pt x="182" y="206"/>
                    <a:pt x="161" y="207"/>
                    <a:pt x="140" y="209"/>
                  </a:cubicBezTo>
                  <a:cubicBezTo>
                    <a:pt x="72" y="214"/>
                    <a:pt x="27" y="221"/>
                    <a:pt x="3" y="229"/>
                  </a:cubicBezTo>
                  <a:cubicBezTo>
                    <a:pt x="4" y="229"/>
                    <a:pt x="4" y="229"/>
                    <a:pt x="3" y="22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197"/>
                    <a:pt x="8" y="165"/>
                    <a:pt x="17" y="135"/>
                  </a:cubicBezTo>
                  <a:cubicBezTo>
                    <a:pt x="17" y="134"/>
                    <a:pt x="17" y="133"/>
                    <a:pt x="18" y="133"/>
                  </a:cubicBezTo>
                  <a:cubicBezTo>
                    <a:pt x="22" y="117"/>
                    <a:pt x="28" y="101"/>
                    <a:pt x="35" y="86"/>
                  </a:cubicBezTo>
                  <a:cubicBezTo>
                    <a:pt x="41" y="71"/>
                    <a:pt x="48" y="57"/>
                    <a:pt x="56" y="42"/>
                  </a:cubicBezTo>
                  <a:cubicBezTo>
                    <a:pt x="74" y="37"/>
                    <a:pt x="97" y="32"/>
                    <a:pt x="122" y="27"/>
                  </a:cubicBezTo>
                  <a:cubicBezTo>
                    <a:pt x="180" y="17"/>
                    <a:pt x="245" y="9"/>
                    <a:pt x="318" y="5"/>
                  </a:cubicBezTo>
                  <a:cubicBezTo>
                    <a:pt x="318" y="5"/>
                    <a:pt x="319" y="5"/>
                    <a:pt x="319" y="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 rot="21578059">
              <a:off x="3071433" y="2614375"/>
              <a:ext cx="3009900" cy="215900"/>
            </a:xfrm>
            <a:custGeom>
              <a:avLst/>
              <a:gdLst/>
              <a:ahLst/>
              <a:cxnLst>
                <a:cxn ang="0">
                  <a:pos x="210" y="8"/>
                </a:cxn>
                <a:cxn ang="0">
                  <a:pos x="272" y="4"/>
                </a:cxn>
                <a:cxn ang="0">
                  <a:pos x="383" y="1"/>
                </a:cxn>
                <a:cxn ang="0">
                  <a:pos x="480" y="0"/>
                </a:cxn>
                <a:cxn ang="0">
                  <a:pos x="576" y="1"/>
                </a:cxn>
                <a:cxn ang="0">
                  <a:pos x="687" y="4"/>
                </a:cxn>
                <a:cxn ang="0">
                  <a:pos x="696" y="4"/>
                </a:cxn>
                <a:cxn ang="0">
                  <a:pos x="723" y="6"/>
                </a:cxn>
                <a:cxn ang="0">
                  <a:pos x="750" y="8"/>
                </a:cxn>
                <a:cxn ang="0">
                  <a:pos x="751" y="8"/>
                </a:cxn>
                <a:cxn ang="0">
                  <a:pos x="872" y="18"/>
                </a:cxn>
                <a:cxn ang="0">
                  <a:pos x="874" y="18"/>
                </a:cxn>
                <a:cxn ang="0">
                  <a:pos x="884" y="19"/>
                </a:cxn>
                <a:cxn ang="0">
                  <a:pos x="899" y="21"/>
                </a:cxn>
                <a:cxn ang="0">
                  <a:pos x="928" y="25"/>
                </a:cxn>
                <a:cxn ang="0">
                  <a:pos x="931" y="25"/>
                </a:cxn>
                <a:cxn ang="0">
                  <a:pos x="932" y="25"/>
                </a:cxn>
                <a:cxn ang="0">
                  <a:pos x="948" y="28"/>
                </a:cxn>
                <a:cxn ang="0">
                  <a:pos x="953" y="29"/>
                </a:cxn>
                <a:cxn ang="0">
                  <a:pos x="960" y="34"/>
                </a:cxn>
                <a:cxn ang="0">
                  <a:pos x="960" y="36"/>
                </a:cxn>
                <a:cxn ang="0">
                  <a:pos x="820" y="59"/>
                </a:cxn>
                <a:cxn ang="0">
                  <a:pos x="480" y="69"/>
                </a:cxn>
                <a:cxn ang="0">
                  <a:pos x="140" y="59"/>
                </a:cxn>
                <a:cxn ang="0">
                  <a:pos x="0" y="35"/>
                </a:cxn>
                <a:cxn ang="0">
                  <a:pos x="7" y="29"/>
                </a:cxn>
                <a:cxn ang="0">
                  <a:pos x="13" y="28"/>
                </a:cxn>
                <a:cxn ang="0">
                  <a:pos x="29" y="25"/>
                </a:cxn>
                <a:cxn ang="0">
                  <a:pos x="32" y="25"/>
                </a:cxn>
                <a:cxn ang="0">
                  <a:pos x="35" y="25"/>
                </a:cxn>
                <a:cxn ang="0">
                  <a:pos x="38" y="24"/>
                </a:cxn>
                <a:cxn ang="0">
                  <a:pos x="41" y="24"/>
                </a:cxn>
                <a:cxn ang="0">
                  <a:pos x="43" y="23"/>
                </a:cxn>
                <a:cxn ang="0">
                  <a:pos x="53" y="22"/>
                </a:cxn>
                <a:cxn ang="0">
                  <a:pos x="56" y="22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68" y="20"/>
                </a:cxn>
                <a:cxn ang="0">
                  <a:pos x="204" y="8"/>
                </a:cxn>
                <a:cxn ang="0">
                  <a:pos x="210" y="8"/>
                </a:cxn>
              </a:cxnLst>
              <a:rect l="0" t="0" r="r" b="b"/>
              <a:pathLst>
                <a:path w="960" h="69">
                  <a:moveTo>
                    <a:pt x="210" y="8"/>
                  </a:moveTo>
                  <a:cubicBezTo>
                    <a:pt x="230" y="6"/>
                    <a:pt x="251" y="5"/>
                    <a:pt x="272" y="4"/>
                  </a:cubicBezTo>
                  <a:cubicBezTo>
                    <a:pt x="383" y="1"/>
                    <a:pt x="383" y="1"/>
                    <a:pt x="383" y="1"/>
                  </a:cubicBezTo>
                  <a:cubicBezTo>
                    <a:pt x="414" y="1"/>
                    <a:pt x="446" y="0"/>
                    <a:pt x="480" y="0"/>
                  </a:cubicBezTo>
                  <a:cubicBezTo>
                    <a:pt x="513" y="0"/>
                    <a:pt x="545" y="1"/>
                    <a:pt x="576" y="1"/>
                  </a:cubicBezTo>
                  <a:cubicBezTo>
                    <a:pt x="687" y="4"/>
                    <a:pt x="687" y="4"/>
                    <a:pt x="687" y="4"/>
                  </a:cubicBezTo>
                  <a:cubicBezTo>
                    <a:pt x="690" y="4"/>
                    <a:pt x="693" y="4"/>
                    <a:pt x="696" y="4"/>
                  </a:cubicBezTo>
                  <a:cubicBezTo>
                    <a:pt x="723" y="6"/>
                    <a:pt x="723" y="6"/>
                    <a:pt x="723" y="6"/>
                  </a:cubicBezTo>
                  <a:cubicBezTo>
                    <a:pt x="732" y="6"/>
                    <a:pt x="741" y="7"/>
                    <a:pt x="750" y="8"/>
                  </a:cubicBezTo>
                  <a:cubicBezTo>
                    <a:pt x="750" y="8"/>
                    <a:pt x="751" y="8"/>
                    <a:pt x="751" y="8"/>
                  </a:cubicBezTo>
                  <a:cubicBezTo>
                    <a:pt x="872" y="18"/>
                    <a:pt x="872" y="18"/>
                    <a:pt x="872" y="18"/>
                  </a:cubicBezTo>
                  <a:cubicBezTo>
                    <a:pt x="872" y="18"/>
                    <a:pt x="873" y="18"/>
                    <a:pt x="874" y="18"/>
                  </a:cubicBezTo>
                  <a:cubicBezTo>
                    <a:pt x="877" y="19"/>
                    <a:pt x="880" y="19"/>
                    <a:pt x="884" y="19"/>
                  </a:cubicBezTo>
                  <a:cubicBezTo>
                    <a:pt x="889" y="20"/>
                    <a:pt x="894" y="20"/>
                    <a:pt x="899" y="21"/>
                  </a:cubicBezTo>
                  <a:cubicBezTo>
                    <a:pt x="909" y="22"/>
                    <a:pt x="918" y="24"/>
                    <a:pt x="928" y="25"/>
                  </a:cubicBezTo>
                  <a:cubicBezTo>
                    <a:pt x="929" y="25"/>
                    <a:pt x="930" y="25"/>
                    <a:pt x="931" y="25"/>
                  </a:cubicBezTo>
                  <a:cubicBezTo>
                    <a:pt x="931" y="25"/>
                    <a:pt x="931" y="25"/>
                    <a:pt x="932" y="25"/>
                  </a:cubicBezTo>
                  <a:cubicBezTo>
                    <a:pt x="948" y="28"/>
                    <a:pt x="948" y="28"/>
                    <a:pt x="948" y="28"/>
                  </a:cubicBezTo>
                  <a:cubicBezTo>
                    <a:pt x="949" y="28"/>
                    <a:pt x="951" y="28"/>
                    <a:pt x="953" y="29"/>
                  </a:cubicBezTo>
                  <a:cubicBezTo>
                    <a:pt x="957" y="30"/>
                    <a:pt x="959" y="32"/>
                    <a:pt x="960" y="34"/>
                  </a:cubicBezTo>
                  <a:cubicBezTo>
                    <a:pt x="960" y="34"/>
                    <a:pt x="960" y="35"/>
                    <a:pt x="960" y="36"/>
                  </a:cubicBezTo>
                  <a:cubicBezTo>
                    <a:pt x="957" y="45"/>
                    <a:pt x="910" y="53"/>
                    <a:pt x="820" y="59"/>
                  </a:cubicBezTo>
                  <a:cubicBezTo>
                    <a:pt x="726" y="66"/>
                    <a:pt x="613" y="69"/>
                    <a:pt x="480" y="69"/>
                  </a:cubicBezTo>
                  <a:cubicBezTo>
                    <a:pt x="347" y="69"/>
                    <a:pt x="234" y="66"/>
                    <a:pt x="140" y="59"/>
                  </a:cubicBezTo>
                  <a:cubicBezTo>
                    <a:pt x="47" y="52"/>
                    <a:pt x="0" y="44"/>
                    <a:pt x="0" y="35"/>
                  </a:cubicBezTo>
                  <a:cubicBezTo>
                    <a:pt x="0" y="33"/>
                    <a:pt x="2" y="31"/>
                    <a:pt x="7" y="29"/>
                  </a:cubicBezTo>
                  <a:cubicBezTo>
                    <a:pt x="9" y="28"/>
                    <a:pt x="11" y="28"/>
                    <a:pt x="13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4"/>
                    <a:pt x="37" y="24"/>
                    <a:pt x="38" y="24"/>
                  </a:cubicBezTo>
                  <a:cubicBezTo>
                    <a:pt x="39" y="24"/>
                    <a:pt x="40" y="24"/>
                    <a:pt x="41" y="24"/>
                  </a:cubicBezTo>
                  <a:cubicBezTo>
                    <a:pt x="41" y="24"/>
                    <a:pt x="42" y="23"/>
                    <a:pt x="43" y="23"/>
                  </a:cubicBezTo>
                  <a:cubicBezTo>
                    <a:pt x="46" y="23"/>
                    <a:pt x="50" y="23"/>
                    <a:pt x="53" y="22"/>
                  </a:cubicBezTo>
                  <a:cubicBezTo>
                    <a:pt x="54" y="22"/>
                    <a:pt x="55" y="22"/>
                    <a:pt x="56" y="22"/>
                  </a:cubicBezTo>
                  <a:cubicBezTo>
                    <a:pt x="58" y="21"/>
                    <a:pt x="60" y="21"/>
                    <a:pt x="63" y="21"/>
                  </a:cubicBezTo>
                  <a:cubicBezTo>
                    <a:pt x="64" y="21"/>
                    <a:pt x="65" y="21"/>
                    <a:pt x="65" y="21"/>
                  </a:cubicBezTo>
                  <a:cubicBezTo>
                    <a:pt x="66" y="20"/>
                    <a:pt x="67" y="20"/>
                    <a:pt x="68" y="20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6" y="8"/>
                    <a:pt x="208" y="8"/>
                    <a:pt x="210" y="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2" name="Group 56"/>
          <p:cNvGrpSpPr/>
          <p:nvPr/>
        </p:nvGrpSpPr>
        <p:grpSpPr>
          <a:xfrm>
            <a:off x="1394786" y="5185949"/>
            <a:ext cx="2400802" cy="1058997"/>
            <a:chOff x="3410125" y="3630054"/>
            <a:chExt cx="2439988" cy="777868"/>
          </a:xfrm>
        </p:grpSpPr>
        <p:sp>
          <p:nvSpPr>
            <p:cNvPr id="73" name="Freeform 7"/>
            <p:cNvSpPr>
              <a:spLocks/>
            </p:cNvSpPr>
            <p:nvPr/>
          </p:nvSpPr>
          <p:spPr bwMode="auto">
            <a:xfrm rot="21578059">
              <a:off x="3415372" y="3849122"/>
              <a:ext cx="2433638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10" y="9"/>
                </a:cxn>
                <a:cxn ang="0">
                  <a:pos x="18" y="13"/>
                </a:cxn>
                <a:cxn ang="0">
                  <a:pos x="30" y="18"/>
                </a:cxn>
                <a:cxn ang="0">
                  <a:pos x="113" y="35"/>
                </a:cxn>
                <a:cxn ang="0">
                  <a:pos x="174" y="42"/>
                </a:cxn>
                <a:cxn ang="0">
                  <a:pos x="208" y="45"/>
                </a:cxn>
                <a:cxn ang="0">
                  <a:pos x="254" y="48"/>
                </a:cxn>
                <a:cxn ang="0">
                  <a:pos x="260" y="48"/>
                </a:cxn>
                <a:cxn ang="0">
                  <a:pos x="262" y="48"/>
                </a:cxn>
                <a:cxn ang="0">
                  <a:pos x="264" y="48"/>
                </a:cxn>
                <a:cxn ang="0">
                  <a:pos x="273" y="49"/>
                </a:cxn>
                <a:cxn ang="0">
                  <a:pos x="278" y="49"/>
                </a:cxn>
                <a:cxn ang="0">
                  <a:pos x="294" y="49"/>
                </a:cxn>
                <a:cxn ang="0">
                  <a:pos x="304" y="50"/>
                </a:cxn>
                <a:cxn ang="0">
                  <a:pos x="345" y="50"/>
                </a:cxn>
                <a:cxn ang="0">
                  <a:pos x="388" y="51"/>
                </a:cxn>
                <a:cxn ang="0">
                  <a:pos x="452" y="50"/>
                </a:cxn>
                <a:cxn ang="0">
                  <a:pos x="513" y="48"/>
                </a:cxn>
                <a:cxn ang="0">
                  <a:pos x="524" y="48"/>
                </a:cxn>
                <a:cxn ang="0">
                  <a:pos x="535" y="47"/>
                </a:cxn>
                <a:cxn ang="0">
                  <a:pos x="570" y="45"/>
                </a:cxn>
                <a:cxn ang="0">
                  <a:pos x="603" y="42"/>
                </a:cxn>
                <a:cxn ang="0">
                  <a:pos x="664" y="35"/>
                </a:cxn>
                <a:cxn ang="0">
                  <a:pos x="714" y="26"/>
                </a:cxn>
                <a:cxn ang="0">
                  <a:pos x="728" y="23"/>
                </a:cxn>
                <a:cxn ang="0">
                  <a:pos x="773" y="5"/>
                </a:cxn>
                <a:cxn ang="0">
                  <a:pos x="776" y="1"/>
                </a:cxn>
                <a:cxn ang="0">
                  <a:pos x="775" y="2"/>
                </a:cxn>
                <a:cxn ang="0">
                  <a:pos x="775" y="3"/>
                </a:cxn>
                <a:cxn ang="0">
                  <a:pos x="765" y="14"/>
                </a:cxn>
                <a:cxn ang="0">
                  <a:pos x="756" y="23"/>
                </a:cxn>
                <a:cxn ang="0">
                  <a:pos x="748" y="32"/>
                </a:cxn>
                <a:cxn ang="0">
                  <a:pos x="387" y="178"/>
                </a:cxn>
                <a:cxn ang="0">
                  <a:pos x="30" y="36"/>
                </a:cxn>
                <a:cxn ang="0">
                  <a:pos x="18" y="23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776" h="178">
                  <a:moveTo>
                    <a:pt x="0" y="0"/>
                  </a:moveTo>
                  <a:cubicBezTo>
                    <a:pt x="2" y="2"/>
                    <a:pt x="3" y="4"/>
                    <a:pt x="3" y="4"/>
                  </a:cubicBezTo>
                  <a:cubicBezTo>
                    <a:pt x="5" y="6"/>
                    <a:pt x="7" y="8"/>
                    <a:pt x="10" y="9"/>
                  </a:cubicBezTo>
                  <a:cubicBezTo>
                    <a:pt x="13" y="11"/>
                    <a:pt x="15" y="12"/>
                    <a:pt x="18" y="13"/>
                  </a:cubicBezTo>
                  <a:cubicBezTo>
                    <a:pt x="22" y="15"/>
                    <a:pt x="26" y="16"/>
                    <a:pt x="30" y="18"/>
                  </a:cubicBezTo>
                  <a:cubicBezTo>
                    <a:pt x="49" y="24"/>
                    <a:pt x="77" y="30"/>
                    <a:pt x="113" y="35"/>
                  </a:cubicBezTo>
                  <a:cubicBezTo>
                    <a:pt x="132" y="38"/>
                    <a:pt x="152" y="40"/>
                    <a:pt x="174" y="42"/>
                  </a:cubicBezTo>
                  <a:cubicBezTo>
                    <a:pt x="185" y="43"/>
                    <a:pt x="196" y="44"/>
                    <a:pt x="208" y="45"/>
                  </a:cubicBezTo>
                  <a:cubicBezTo>
                    <a:pt x="223" y="46"/>
                    <a:pt x="238" y="47"/>
                    <a:pt x="254" y="48"/>
                  </a:cubicBezTo>
                  <a:cubicBezTo>
                    <a:pt x="256" y="48"/>
                    <a:pt x="258" y="48"/>
                    <a:pt x="260" y="48"/>
                  </a:cubicBezTo>
                  <a:cubicBezTo>
                    <a:pt x="260" y="48"/>
                    <a:pt x="261" y="48"/>
                    <a:pt x="262" y="48"/>
                  </a:cubicBezTo>
                  <a:cubicBezTo>
                    <a:pt x="263" y="48"/>
                    <a:pt x="263" y="48"/>
                    <a:pt x="264" y="48"/>
                  </a:cubicBezTo>
                  <a:cubicBezTo>
                    <a:pt x="268" y="49"/>
                    <a:pt x="271" y="49"/>
                    <a:pt x="273" y="49"/>
                  </a:cubicBezTo>
                  <a:cubicBezTo>
                    <a:pt x="275" y="49"/>
                    <a:pt x="277" y="49"/>
                    <a:pt x="278" y="49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7" y="49"/>
                    <a:pt x="301" y="50"/>
                    <a:pt x="304" y="50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59" y="51"/>
                    <a:pt x="374" y="51"/>
                    <a:pt x="388" y="51"/>
                  </a:cubicBezTo>
                  <a:cubicBezTo>
                    <a:pt x="410" y="51"/>
                    <a:pt x="431" y="51"/>
                    <a:pt x="452" y="50"/>
                  </a:cubicBezTo>
                  <a:cubicBezTo>
                    <a:pt x="513" y="48"/>
                    <a:pt x="513" y="48"/>
                    <a:pt x="513" y="48"/>
                  </a:cubicBezTo>
                  <a:cubicBezTo>
                    <a:pt x="517" y="48"/>
                    <a:pt x="521" y="48"/>
                    <a:pt x="524" y="48"/>
                  </a:cubicBezTo>
                  <a:cubicBezTo>
                    <a:pt x="528" y="47"/>
                    <a:pt x="531" y="47"/>
                    <a:pt x="535" y="47"/>
                  </a:cubicBezTo>
                  <a:cubicBezTo>
                    <a:pt x="547" y="46"/>
                    <a:pt x="559" y="46"/>
                    <a:pt x="570" y="45"/>
                  </a:cubicBezTo>
                  <a:cubicBezTo>
                    <a:pt x="582" y="44"/>
                    <a:pt x="592" y="43"/>
                    <a:pt x="603" y="42"/>
                  </a:cubicBezTo>
                  <a:cubicBezTo>
                    <a:pt x="624" y="40"/>
                    <a:pt x="645" y="37"/>
                    <a:pt x="664" y="35"/>
                  </a:cubicBezTo>
                  <a:cubicBezTo>
                    <a:pt x="683" y="32"/>
                    <a:pt x="700" y="29"/>
                    <a:pt x="714" y="26"/>
                  </a:cubicBezTo>
                  <a:cubicBezTo>
                    <a:pt x="719" y="25"/>
                    <a:pt x="723" y="24"/>
                    <a:pt x="728" y="23"/>
                  </a:cubicBezTo>
                  <a:cubicBezTo>
                    <a:pt x="750" y="17"/>
                    <a:pt x="765" y="11"/>
                    <a:pt x="773" y="5"/>
                  </a:cubicBezTo>
                  <a:cubicBezTo>
                    <a:pt x="774" y="4"/>
                    <a:pt x="775" y="2"/>
                    <a:pt x="776" y="1"/>
                  </a:cubicBezTo>
                  <a:cubicBezTo>
                    <a:pt x="775" y="2"/>
                    <a:pt x="775" y="2"/>
                    <a:pt x="775" y="2"/>
                  </a:cubicBezTo>
                  <a:cubicBezTo>
                    <a:pt x="775" y="3"/>
                    <a:pt x="775" y="3"/>
                    <a:pt x="775" y="3"/>
                  </a:cubicBezTo>
                  <a:cubicBezTo>
                    <a:pt x="773" y="6"/>
                    <a:pt x="769" y="9"/>
                    <a:pt x="765" y="14"/>
                  </a:cubicBezTo>
                  <a:cubicBezTo>
                    <a:pt x="762" y="17"/>
                    <a:pt x="759" y="20"/>
                    <a:pt x="756" y="23"/>
                  </a:cubicBezTo>
                  <a:cubicBezTo>
                    <a:pt x="753" y="26"/>
                    <a:pt x="750" y="29"/>
                    <a:pt x="748" y="32"/>
                  </a:cubicBezTo>
                  <a:cubicBezTo>
                    <a:pt x="647" y="129"/>
                    <a:pt x="527" y="178"/>
                    <a:pt x="387" y="178"/>
                  </a:cubicBezTo>
                  <a:cubicBezTo>
                    <a:pt x="249" y="178"/>
                    <a:pt x="130" y="131"/>
                    <a:pt x="30" y="36"/>
                  </a:cubicBezTo>
                  <a:cubicBezTo>
                    <a:pt x="26" y="32"/>
                    <a:pt x="22" y="28"/>
                    <a:pt x="18" y="23"/>
                  </a:cubicBezTo>
                  <a:cubicBezTo>
                    <a:pt x="15" y="21"/>
                    <a:pt x="13" y="18"/>
                    <a:pt x="10" y="16"/>
                  </a:cubicBezTo>
                  <a:cubicBezTo>
                    <a:pt x="8" y="13"/>
                    <a:pt x="6" y="11"/>
                    <a:pt x="3" y="7"/>
                  </a:cubicBezTo>
                  <a:cubicBezTo>
                    <a:pt x="1" y="5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 rot="21578059">
              <a:off x="3410125" y="3630054"/>
              <a:ext cx="2439988" cy="347663"/>
            </a:xfrm>
            <a:custGeom>
              <a:avLst/>
              <a:gdLst/>
              <a:ahLst/>
              <a:cxnLst>
                <a:cxn ang="0">
                  <a:pos x="1" y="60"/>
                </a:cxn>
                <a:cxn ang="0">
                  <a:pos x="2" y="61"/>
                </a:cxn>
                <a:cxn ang="0">
                  <a:pos x="1" y="61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56"/>
                </a:cxn>
                <a:cxn ang="0">
                  <a:pos x="4" y="47"/>
                </a:cxn>
                <a:cxn ang="0">
                  <a:pos x="32" y="33"/>
                </a:cxn>
                <a:cxn ang="0">
                  <a:pos x="114" y="16"/>
                </a:cxn>
                <a:cxn ang="0">
                  <a:pos x="116" y="16"/>
                </a:cxn>
                <a:cxn ang="0">
                  <a:pos x="213" y="5"/>
                </a:cxn>
                <a:cxn ang="0">
                  <a:pos x="214" y="5"/>
                </a:cxn>
                <a:cxn ang="0">
                  <a:pos x="216" y="5"/>
                </a:cxn>
                <a:cxn ang="0">
                  <a:pos x="389" y="0"/>
                </a:cxn>
                <a:cxn ang="0">
                  <a:pos x="563" y="5"/>
                </a:cxn>
                <a:cxn ang="0">
                  <a:pos x="564" y="6"/>
                </a:cxn>
                <a:cxn ang="0">
                  <a:pos x="566" y="6"/>
                </a:cxn>
                <a:cxn ang="0">
                  <a:pos x="663" y="16"/>
                </a:cxn>
                <a:cxn ang="0">
                  <a:pos x="665" y="16"/>
                </a:cxn>
                <a:cxn ang="0">
                  <a:pos x="729" y="28"/>
                </a:cxn>
                <a:cxn ang="0">
                  <a:pos x="778" y="56"/>
                </a:cxn>
                <a:cxn ang="0">
                  <a:pos x="776" y="62"/>
                </a:cxn>
                <a:cxn ang="0">
                  <a:pos x="777" y="61"/>
                </a:cxn>
                <a:cxn ang="0">
                  <a:pos x="774" y="65"/>
                </a:cxn>
                <a:cxn ang="0">
                  <a:pos x="729" y="83"/>
                </a:cxn>
                <a:cxn ang="0">
                  <a:pos x="665" y="95"/>
                </a:cxn>
                <a:cxn ang="0">
                  <a:pos x="604" y="102"/>
                </a:cxn>
                <a:cxn ang="0">
                  <a:pos x="571" y="105"/>
                </a:cxn>
                <a:cxn ang="0">
                  <a:pos x="536" y="107"/>
                </a:cxn>
                <a:cxn ang="0">
                  <a:pos x="526" y="108"/>
                </a:cxn>
                <a:cxn ang="0">
                  <a:pos x="514" y="108"/>
                </a:cxn>
                <a:cxn ang="0">
                  <a:pos x="453" y="110"/>
                </a:cxn>
                <a:cxn ang="0">
                  <a:pos x="389" y="111"/>
                </a:cxn>
                <a:cxn ang="0">
                  <a:pos x="346" y="111"/>
                </a:cxn>
                <a:cxn ang="0">
                  <a:pos x="305" y="110"/>
                </a:cxn>
                <a:cxn ang="0">
                  <a:pos x="295" y="110"/>
                </a:cxn>
                <a:cxn ang="0">
                  <a:pos x="279" y="109"/>
                </a:cxn>
                <a:cxn ang="0">
                  <a:pos x="274" y="109"/>
                </a:cxn>
                <a:cxn ang="0">
                  <a:pos x="265" y="108"/>
                </a:cxn>
                <a:cxn ang="0">
                  <a:pos x="263" y="108"/>
                </a:cxn>
                <a:cxn ang="0">
                  <a:pos x="255" y="108"/>
                </a:cxn>
                <a:cxn ang="0">
                  <a:pos x="209" y="105"/>
                </a:cxn>
                <a:cxn ang="0">
                  <a:pos x="175" y="102"/>
                </a:cxn>
                <a:cxn ang="0">
                  <a:pos x="114" y="95"/>
                </a:cxn>
                <a:cxn ang="0">
                  <a:pos x="32" y="78"/>
                </a:cxn>
                <a:cxn ang="0">
                  <a:pos x="11" y="70"/>
                </a:cxn>
                <a:cxn ang="0">
                  <a:pos x="4" y="64"/>
                </a:cxn>
                <a:cxn ang="0">
                  <a:pos x="1" y="60"/>
                </a:cxn>
              </a:cxnLst>
              <a:rect l="0" t="0" r="r" b="b"/>
              <a:pathLst>
                <a:path w="778" h="111">
                  <a:moveTo>
                    <a:pt x="1" y="60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8"/>
                    <a:pt x="0" y="57"/>
                    <a:pt x="0" y="56"/>
                  </a:cubicBezTo>
                  <a:cubicBezTo>
                    <a:pt x="0" y="53"/>
                    <a:pt x="1" y="50"/>
                    <a:pt x="4" y="47"/>
                  </a:cubicBezTo>
                  <a:cubicBezTo>
                    <a:pt x="9" y="42"/>
                    <a:pt x="18" y="38"/>
                    <a:pt x="32" y="33"/>
                  </a:cubicBezTo>
                  <a:cubicBezTo>
                    <a:pt x="51" y="27"/>
                    <a:pt x="78" y="21"/>
                    <a:pt x="114" y="16"/>
                  </a:cubicBezTo>
                  <a:cubicBezTo>
                    <a:pt x="115" y="16"/>
                    <a:pt x="115" y="16"/>
                    <a:pt x="116" y="16"/>
                  </a:cubicBezTo>
                  <a:cubicBezTo>
                    <a:pt x="146" y="11"/>
                    <a:pt x="178" y="8"/>
                    <a:pt x="213" y="5"/>
                  </a:cubicBezTo>
                  <a:cubicBezTo>
                    <a:pt x="213" y="5"/>
                    <a:pt x="214" y="5"/>
                    <a:pt x="214" y="5"/>
                  </a:cubicBezTo>
                  <a:cubicBezTo>
                    <a:pt x="215" y="5"/>
                    <a:pt x="215" y="5"/>
                    <a:pt x="216" y="5"/>
                  </a:cubicBezTo>
                  <a:cubicBezTo>
                    <a:pt x="268" y="2"/>
                    <a:pt x="326" y="0"/>
                    <a:pt x="389" y="0"/>
                  </a:cubicBezTo>
                  <a:cubicBezTo>
                    <a:pt x="453" y="0"/>
                    <a:pt x="511" y="2"/>
                    <a:pt x="563" y="5"/>
                  </a:cubicBezTo>
                  <a:cubicBezTo>
                    <a:pt x="563" y="6"/>
                    <a:pt x="564" y="6"/>
                    <a:pt x="564" y="6"/>
                  </a:cubicBezTo>
                  <a:cubicBezTo>
                    <a:pt x="565" y="6"/>
                    <a:pt x="565" y="6"/>
                    <a:pt x="566" y="6"/>
                  </a:cubicBezTo>
                  <a:cubicBezTo>
                    <a:pt x="601" y="8"/>
                    <a:pt x="633" y="12"/>
                    <a:pt x="663" y="16"/>
                  </a:cubicBezTo>
                  <a:cubicBezTo>
                    <a:pt x="664" y="16"/>
                    <a:pt x="664" y="16"/>
                    <a:pt x="665" y="16"/>
                  </a:cubicBezTo>
                  <a:cubicBezTo>
                    <a:pt x="690" y="20"/>
                    <a:pt x="712" y="24"/>
                    <a:pt x="729" y="28"/>
                  </a:cubicBezTo>
                  <a:cubicBezTo>
                    <a:pt x="762" y="36"/>
                    <a:pt x="778" y="46"/>
                    <a:pt x="778" y="56"/>
                  </a:cubicBezTo>
                  <a:cubicBezTo>
                    <a:pt x="778" y="57"/>
                    <a:pt x="778" y="60"/>
                    <a:pt x="776" y="62"/>
                  </a:cubicBezTo>
                  <a:cubicBezTo>
                    <a:pt x="777" y="61"/>
                    <a:pt x="777" y="61"/>
                    <a:pt x="777" y="61"/>
                  </a:cubicBezTo>
                  <a:cubicBezTo>
                    <a:pt x="776" y="62"/>
                    <a:pt x="775" y="64"/>
                    <a:pt x="774" y="65"/>
                  </a:cubicBezTo>
                  <a:cubicBezTo>
                    <a:pt x="766" y="71"/>
                    <a:pt x="751" y="78"/>
                    <a:pt x="729" y="83"/>
                  </a:cubicBezTo>
                  <a:cubicBezTo>
                    <a:pt x="712" y="87"/>
                    <a:pt x="690" y="91"/>
                    <a:pt x="665" y="95"/>
                  </a:cubicBezTo>
                  <a:cubicBezTo>
                    <a:pt x="646" y="98"/>
                    <a:pt x="625" y="100"/>
                    <a:pt x="604" y="102"/>
                  </a:cubicBezTo>
                  <a:cubicBezTo>
                    <a:pt x="594" y="103"/>
                    <a:pt x="583" y="104"/>
                    <a:pt x="571" y="105"/>
                  </a:cubicBezTo>
                  <a:cubicBezTo>
                    <a:pt x="560" y="106"/>
                    <a:pt x="548" y="107"/>
                    <a:pt x="536" y="107"/>
                  </a:cubicBezTo>
                  <a:cubicBezTo>
                    <a:pt x="532" y="108"/>
                    <a:pt x="529" y="108"/>
                    <a:pt x="526" y="108"/>
                  </a:cubicBezTo>
                  <a:cubicBezTo>
                    <a:pt x="522" y="108"/>
                    <a:pt x="518" y="108"/>
                    <a:pt x="514" y="108"/>
                  </a:cubicBezTo>
                  <a:cubicBezTo>
                    <a:pt x="453" y="110"/>
                    <a:pt x="453" y="110"/>
                    <a:pt x="453" y="110"/>
                  </a:cubicBezTo>
                  <a:cubicBezTo>
                    <a:pt x="432" y="111"/>
                    <a:pt x="411" y="111"/>
                    <a:pt x="389" y="111"/>
                  </a:cubicBezTo>
                  <a:cubicBezTo>
                    <a:pt x="375" y="111"/>
                    <a:pt x="360" y="111"/>
                    <a:pt x="346" y="111"/>
                  </a:cubicBezTo>
                  <a:cubicBezTo>
                    <a:pt x="305" y="110"/>
                    <a:pt x="305" y="110"/>
                    <a:pt x="305" y="110"/>
                  </a:cubicBezTo>
                  <a:cubicBezTo>
                    <a:pt x="302" y="110"/>
                    <a:pt x="298" y="110"/>
                    <a:pt x="295" y="110"/>
                  </a:cubicBezTo>
                  <a:cubicBezTo>
                    <a:pt x="279" y="109"/>
                    <a:pt x="279" y="109"/>
                    <a:pt x="279" y="109"/>
                  </a:cubicBezTo>
                  <a:cubicBezTo>
                    <a:pt x="278" y="109"/>
                    <a:pt x="276" y="109"/>
                    <a:pt x="274" y="109"/>
                  </a:cubicBezTo>
                  <a:cubicBezTo>
                    <a:pt x="272" y="109"/>
                    <a:pt x="269" y="109"/>
                    <a:pt x="265" y="108"/>
                  </a:cubicBezTo>
                  <a:cubicBezTo>
                    <a:pt x="264" y="108"/>
                    <a:pt x="264" y="108"/>
                    <a:pt x="263" y="108"/>
                  </a:cubicBezTo>
                  <a:cubicBezTo>
                    <a:pt x="260" y="108"/>
                    <a:pt x="257" y="108"/>
                    <a:pt x="255" y="108"/>
                  </a:cubicBezTo>
                  <a:cubicBezTo>
                    <a:pt x="239" y="107"/>
                    <a:pt x="224" y="106"/>
                    <a:pt x="209" y="105"/>
                  </a:cubicBezTo>
                  <a:cubicBezTo>
                    <a:pt x="197" y="104"/>
                    <a:pt x="186" y="103"/>
                    <a:pt x="175" y="102"/>
                  </a:cubicBezTo>
                  <a:cubicBezTo>
                    <a:pt x="153" y="100"/>
                    <a:pt x="133" y="98"/>
                    <a:pt x="114" y="95"/>
                  </a:cubicBezTo>
                  <a:cubicBezTo>
                    <a:pt x="78" y="90"/>
                    <a:pt x="51" y="84"/>
                    <a:pt x="32" y="78"/>
                  </a:cubicBezTo>
                  <a:cubicBezTo>
                    <a:pt x="23" y="75"/>
                    <a:pt x="16" y="72"/>
                    <a:pt x="11" y="70"/>
                  </a:cubicBezTo>
                  <a:cubicBezTo>
                    <a:pt x="8" y="68"/>
                    <a:pt x="6" y="66"/>
                    <a:pt x="4" y="64"/>
                  </a:cubicBezTo>
                  <a:cubicBezTo>
                    <a:pt x="4" y="64"/>
                    <a:pt x="3" y="62"/>
                    <a:pt x="1" y="6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2" name="Group 37"/>
          <p:cNvGrpSpPr/>
          <p:nvPr/>
        </p:nvGrpSpPr>
        <p:grpSpPr>
          <a:xfrm>
            <a:off x="3796233" y="2142428"/>
            <a:ext cx="882502" cy="523434"/>
            <a:chOff x="6038850" y="5485397"/>
            <a:chExt cx="1216539" cy="453439"/>
          </a:xfrm>
        </p:grpSpPr>
        <p:sp>
          <p:nvSpPr>
            <p:cNvPr id="67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48" name="Group 44"/>
          <p:cNvGrpSpPr/>
          <p:nvPr/>
        </p:nvGrpSpPr>
        <p:grpSpPr>
          <a:xfrm>
            <a:off x="3800733" y="5444696"/>
            <a:ext cx="878001" cy="523434"/>
            <a:chOff x="6038850" y="5485397"/>
            <a:chExt cx="1216539" cy="453439"/>
          </a:xfrm>
        </p:grpSpPr>
        <p:sp>
          <p:nvSpPr>
            <p:cNvPr id="65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2" name="Group 56"/>
          <p:cNvGrpSpPr/>
          <p:nvPr/>
        </p:nvGrpSpPr>
        <p:grpSpPr>
          <a:xfrm>
            <a:off x="4133607" y="3163632"/>
            <a:ext cx="545128" cy="523434"/>
            <a:chOff x="6038850" y="5485397"/>
            <a:chExt cx="1216539" cy="453439"/>
          </a:xfrm>
        </p:grpSpPr>
        <p:sp>
          <p:nvSpPr>
            <p:cNvPr id="63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4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6" name="Group 62"/>
          <p:cNvGrpSpPr/>
          <p:nvPr/>
        </p:nvGrpSpPr>
        <p:grpSpPr>
          <a:xfrm>
            <a:off x="4133852" y="4301682"/>
            <a:ext cx="544883" cy="523434"/>
            <a:chOff x="6038850" y="5485397"/>
            <a:chExt cx="1216539" cy="453439"/>
          </a:xfrm>
        </p:grpSpPr>
        <p:sp>
          <p:nvSpPr>
            <p:cNvPr id="61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2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970085" y="2015648"/>
            <a:ext cx="3073250" cy="830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지역주민에게 강한 권한과 자원을 부여하는 투자 프로그램이자 도시재생 정책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70085" y="3088861"/>
            <a:ext cx="3073250" cy="830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우선사업순위의 결정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마을계획 수립과 실행 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전 과정에서 주민이 중심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0085" y="4202197"/>
            <a:ext cx="3073250" cy="830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마을 구분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,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의회의 승인으로 배당된 재원을 각 지역의 경제적 상황에 기초하여 배분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70085" y="5323026"/>
            <a:ext cx="3073250" cy="830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주민에게 직접 예산에 대한 권한 부여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/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우선사업순위 정해 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ea typeface="문체부 쓰기 정체" pitchFamily="17" charset="-127"/>
              <a:cs typeface="Clear Sans Light" panose="020B0303030202020304" pitchFamily="34" charset="0"/>
            </a:endParaRPr>
          </a:p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프로그램의 제안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,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rPr>
              <a:t>실행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79" name="제목 1"/>
          <p:cNvSpPr txBox="1">
            <a:spLocks/>
          </p:cNvSpPr>
          <p:nvPr/>
        </p:nvSpPr>
        <p:spPr>
          <a:xfrm>
            <a:off x="1605396" y="1952957"/>
            <a:ext cx="174246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개념</a:t>
            </a:r>
            <a:endParaRPr lang="ko-KR" altLang="en-US" sz="28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80" name="제목 1"/>
          <p:cNvSpPr txBox="1">
            <a:spLocks/>
          </p:cNvSpPr>
          <p:nvPr/>
        </p:nvSpPr>
        <p:spPr>
          <a:xfrm>
            <a:off x="1672793" y="3088861"/>
            <a:ext cx="174246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특</a:t>
            </a:r>
            <a:r>
              <a:rPr lang="ko-KR" altLang="en-US" sz="2800" b="1" dirty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성</a:t>
            </a:r>
          </a:p>
        </p:txBody>
      </p:sp>
      <p:sp>
        <p:nvSpPr>
          <p:cNvPr id="81" name="제목 1"/>
          <p:cNvSpPr txBox="1">
            <a:spLocks/>
          </p:cNvSpPr>
          <p:nvPr/>
        </p:nvSpPr>
        <p:spPr>
          <a:xfrm>
            <a:off x="1605396" y="4360411"/>
            <a:ext cx="174246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특</a:t>
            </a:r>
            <a:r>
              <a:rPr lang="ko-KR" altLang="en-US" sz="2800" b="1" dirty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성</a:t>
            </a:r>
          </a:p>
        </p:txBody>
      </p:sp>
      <p:sp>
        <p:nvSpPr>
          <p:cNvPr id="82" name="제목 1"/>
          <p:cNvSpPr txBox="1">
            <a:spLocks/>
          </p:cNvSpPr>
          <p:nvPr/>
        </p:nvSpPr>
        <p:spPr>
          <a:xfrm>
            <a:off x="1659335" y="5652152"/>
            <a:ext cx="174246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협</a:t>
            </a:r>
            <a:r>
              <a:rPr lang="ko-KR" altLang="en-US" sz="2800" b="1" dirty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력</a:t>
            </a:r>
          </a:p>
        </p:txBody>
      </p:sp>
    </p:spTree>
    <p:extLst>
      <p:ext uri="{BB962C8B-B14F-4D97-AF65-F5344CB8AC3E}">
        <p14:creationId xmlns:p14="http://schemas.microsoft.com/office/powerpoint/2010/main" val="20918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476672"/>
            <a:ext cx="8064896" cy="0"/>
          </a:xfrm>
          <a:prstGeom prst="line">
            <a:avLst/>
          </a:prstGeom>
          <a:ln w="57150">
            <a:solidFill>
              <a:srgbClr val="7E6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357158" y="0"/>
            <a:ext cx="4065948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en-US" altLang="ko-KR" sz="2300" b="1" dirty="0" smtClean="0">
                <a:ln w="6350">
                  <a:noFill/>
                </a:ln>
                <a:solidFill>
                  <a:srgbClr val="7E6662"/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7E6662"/>
                </a:solidFill>
                <a:latin typeface="문체부 훈민정음체" pitchFamily="18" charset="-127"/>
                <a:ea typeface="문체부 훈민정음체" pitchFamily="18" charset="-127"/>
              </a:rPr>
              <a:t>도시개발의 특성</a:t>
            </a:r>
            <a:endParaRPr lang="ko-KR" altLang="en-US" sz="2300" b="1" dirty="0">
              <a:ln w="6350">
                <a:noFill/>
              </a:ln>
              <a:solidFill>
                <a:srgbClr val="7E6662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95536" y="289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  <a:t/>
            </a:r>
            <a:br>
              <a:rPr lang="en-US" altLang="ko-KR" dirty="0" smtClean="0">
                <a:solidFill>
                  <a:srgbClr val="7E6662"/>
                </a:solidFill>
                <a:latin typeface="배달의민족 한나" charset="-127"/>
                <a:ea typeface="배달의민족 한나" charset="-127"/>
              </a:rPr>
            </a:br>
            <a:r>
              <a:rPr lang="en-US" altLang="ko-KR" b="1" dirty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3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)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도시재생프로그램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 NRP </a:t>
            </a:r>
            <a:r>
              <a:rPr lang="ko-KR" altLang="en-US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목적</a:t>
            </a:r>
            <a: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/>
            </a:r>
            <a:br>
              <a:rPr lang="en-US" altLang="ko-KR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</a:br>
            <a:r>
              <a:rPr lang="en-US" altLang="ko-KR" sz="3200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    </a:t>
            </a:r>
            <a:r>
              <a:rPr lang="en-US" altLang="ko-KR" sz="2600" b="1" dirty="0" smtClean="0">
                <a:solidFill>
                  <a:srgbClr val="7E6662"/>
                </a:solidFill>
                <a:latin typeface="배달의민족 한나" charset="-127"/>
                <a:ea typeface="문체부 쓰기 정체" pitchFamily="17" charset="-127"/>
              </a:rPr>
              <a:t>-Neighborhood Revitalization Program</a:t>
            </a:r>
            <a:endParaRPr lang="ko-KR" altLang="en-US" sz="2600" b="1" dirty="0">
              <a:solidFill>
                <a:srgbClr val="7E6662"/>
              </a:solidFill>
              <a:latin typeface="배달의민족 한나" charset="-127"/>
              <a:ea typeface="문체부 쓰기 정체" pitchFamily="17" charset="-127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2638581" y="5155722"/>
            <a:ext cx="540771" cy="830204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5945160" y="5224023"/>
            <a:ext cx="650763" cy="693603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>
            <a:off x="5999237" y="2495570"/>
            <a:ext cx="542610" cy="833147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2584506" y="2566226"/>
            <a:ext cx="648922" cy="69183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5" name="Group 8"/>
          <p:cNvGrpSpPr/>
          <p:nvPr/>
        </p:nvGrpSpPr>
        <p:grpSpPr>
          <a:xfrm>
            <a:off x="3978833" y="3803706"/>
            <a:ext cx="1268370" cy="909600"/>
            <a:chOff x="5584312" y="3587400"/>
            <a:chExt cx="1066959" cy="818697"/>
          </a:xfrm>
        </p:grpSpPr>
        <p:sp>
          <p:nvSpPr>
            <p:cNvPr id="100" name="Sev01"/>
            <p:cNvSpPr>
              <a:spLocks noChangeAspect="1"/>
            </p:cNvSpPr>
            <p:nvPr/>
          </p:nvSpPr>
          <p:spPr>
            <a:xfrm>
              <a:off x="5682618" y="3587400"/>
              <a:ext cx="818699" cy="818697"/>
            </a:xfrm>
            <a:prstGeom prst="ellipse">
              <a:avLst/>
            </a:prstGeom>
            <a:noFill/>
            <a:ln w="57150">
              <a:solidFill>
                <a:srgbClr val="44546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84312" y="3695393"/>
              <a:ext cx="106695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cs typeface="Clear Sans" panose="020B0503030202020304" pitchFamily="34" charset="0"/>
                </a:rPr>
                <a:t>목</a:t>
              </a: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cs typeface="Clear Sans" panose="020B0503030202020304" pitchFamily="34" charset="0"/>
                </a:rPr>
                <a:t>적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46" name="Group 4"/>
          <p:cNvGrpSpPr/>
          <p:nvPr/>
        </p:nvGrpSpPr>
        <p:grpSpPr>
          <a:xfrm>
            <a:off x="3383780" y="1766945"/>
            <a:ext cx="2447515" cy="1631027"/>
            <a:chOff x="4691505" y="1773112"/>
            <a:chExt cx="2818316" cy="1468027"/>
          </a:xfrm>
        </p:grpSpPr>
        <p:sp>
          <p:nvSpPr>
            <p:cNvPr id="95" name="Rounded Rectangle 30"/>
            <p:cNvSpPr/>
            <p:nvPr/>
          </p:nvSpPr>
          <p:spPr>
            <a:xfrm>
              <a:off x="4691505" y="1828652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2"/>
            <p:cNvGrpSpPr/>
            <p:nvPr/>
          </p:nvGrpSpPr>
          <p:grpSpPr>
            <a:xfrm>
              <a:off x="4727009" y="1773112"/>
              <a:ext cx="2759929" cy="486744"/>
              <a:chOff x="4727009" y="1773112"/>
              <a:chExt cx="2759929" cy="486744"/>
            </a:xfrm>
          </p:grpSpPr>
          <p:sp>
            <p:nvSpPr>
              <p:cNvPr id="98" name="Rectangle 1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727009" y="1773112"/>
                <a:ext cx="2759929" cy="486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3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문체부 훈민정음체" pitchFamily="18" charset="-127"/>
                    <a:ea typeface="문체부 쓰기 정체" pitchFamily="17" charset="-127"/>
                    <a:cs typeface="Clear Sans" panose="020B0503030202020304" pitchFamily="34" charset="0"/>
                  </a:rPr>
                  <a:t>마을역량의 강화</a:t>
                </a:r>
                <a:endParaRPr lang="en-US" sz="2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문체부 훈민정음체" pitchFamily="18" charset="-127"/>
                  <a:ea typeface="문체부 쓰기 정체" pitchFamily="17" charset="-127"/>
                  <a:cs typeface="Clear Sans" panose="020B0503030202020304" pitchFamily="34" charset="0"/>
                </a:endParaRPr>
              </a:p>
            </p:txBody>
          </p:sp>
        </p:grpSp>
        <p:sp>
          <p:nvSpPr>
            <p:cNvPr id="97" name="Rectangle 77"/>
            <p:cNvSpPr/>
            <p:nvPr/>
          </p:nvSpPr>
          <p:spPr>
            <a:xfrm>
              <a:off x="4691505" y="2243873"/>
              <a:ext cx="2818316" cy="997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마을에 대한 정보 수집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분석하는 과정에서  마을의 재활성화에 기여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3085371" y="5054216"/>
            <a:ext cx="3058851" cy="1471128"/>
            <a:chOff x="4347886" y="4731862"/>
            <a:chExt cx="3522270" cy="1324108"/>
          </a:xfrm>
        </p:grpSpPr>
        <p:sp>
          <p:nvSpPr>
            <p:cNvPr id="90" name="Rounded Rectangle 37"/>
            <p:cNvSpPr/>
            <p:nvPr/>
          </p:nvSpPr>
          <p:spPr>
            <a:xfrm>
              <a:off x="4691505" y="4747094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44"/>
            <p:cNvGrpSpPr/>
            <p:nvPr/>
          </p:nvGrpSpPr>
          <p:grpSpPr>
            <a:xfrm>
              <a:off x="4347886" y="4731862"/>
              <a:ext cx="3522270" cy="445616"/>
              <a:chOff x="4347886" y="1813374"/>
              <a:chExt cx="3522270" cy="445616"/>
            </a:xfrm>
          </p:grpSpPr>
          <p:sp>
            <p:nvSpPr>
              <p:cNvPr id="93" name="Rectangle 45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347886" y="1813374"/>
                <a:ext cx="3522270" cy="434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문체부 훈민정음체" pitchFamily="18" charset="-127"/>
                    <a:ea typeface="문체부 쓰기 정체" pitchFamily="17" charset="-127"/>
                    <a:cs typeface="Clear Sans" panose="020B0503030202020304" pitchFamily="34" charset="0"/>
                  </a:rPr>
                  <a:t>정부간</a:t>
                </a:r>
                <a:r>
                  <a:rPr lang="en-US" altLang="ko-K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문체부 훈민정음체" pitchFamily="18" charset="-127"/>
                    <a:ea typeface="문체부 쓰기 정체" pitchFamily="17" charset="-127"/>
                    <a:cs typeface="Clear Sans" panose="020B0503030202020304" pitchFamily="34" charset="0"/>
                  </a:rPr>
                  <a:t>, </a:t>
                </a:r>
                <a:r>
                  <a:rPr lang="ko-KR" altLang="en-U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문체부 훈민정음체" pitchFamily="18" charset="-127"/>
                    <a:ea typeface="문체부 쓰기 정체" pitchFamily="17" charset="-127"/>
                    <a:cs typeface="Clear Sans" panose="020B0503030202020304" pitchFamily="34" charset="0"/>
                  </a:rPr>
                  <a:t>정부내</a:t>
                </a:r>
                <a:r>
                  <a:rPr lang="ko-KR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문체부 훈민정음체" pitchFamily="18" charset="-127"/>
                    <a:ea typeface="문체부 쓰기 정체" pitchFamily="17" charset="-127"/>
                    <a:cs typeface="Clear Sans" panose="020B0503030202020304" pitchFamily="34" charset="0"/>
                  </a:rPr>
                  <a:t> 협력증진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문체부 훈민정음체" pitchFamily="18" charset="-127"/>
                  <a:ea typeface="문체부 쓰기 정체" pitchFamily="17" charset="-127"/>
                  <a:cs typeface="Clear Sans" panose="020B0503030202020304" pitchFamily="34" charset="0"/>
                </a:endParaRPr>
              </a:p>
            </p:txBody>
          </p:sp>
        </p:grpSp>
        <p:sp>
          <p:nvSpPr>
            <p:cNvPr id="92" name="Rectangle 78"/>
            <p:cNvSpPr/>
            <p:nvPr/>
          </p:nvSpPr>
          <p:spPr>
            <a:xfrm>
              <a:off x="4833028" y="5171219"/>
              <a:ext cx="2547894" cy="831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상호소통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조정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공공재원의 투자 성과 높임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9" name="Group 3"/>
          <p:cNvGrpSpPr/>
          <p:nvPr/>
        </p:nvGrpSpPr>
        <p:grpSpPr>
          <a:xfrm>
            <a:off x="1160341" y="3400258"/>
            <a:ext cx="2544285" cy="1518522"/>
            <a:chOff x="2131213" y="3243196"/>
            <a:chExt cx="2929746" cy="1366765"/>
          </a:xfrm>
        </p:grpSpPr>
        <p:sp>
          <p:nvSpPr>
            <p:cNvPr id="85" name="Rounded Rectangle 12"/>
            <p:cNvSpPr/>
            <p:nvPr/>
          </p:nvSpPr>
          <p:spPr>
            <a:xfrm>
              <a:off x="2162629" y="3301085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65"/>
            <p:cNvGrpSpPr/>
            <p:nvPr/>
          </p:nvGrpSpPr>
          <p:grpSpPr>
            <a:xfrm>
              <a:off x="2131213" y="3243196"/>
              <a:ext cx="2929746" cy="486744"/>
              <a:chOff x="4668126" y="1772246"/>
              <a:chExt cx="2929746" cy="486744"/>
            </a:xfrm>
          </p:grpSpPr>
          <p:sp>
            <p:nvSpPr>
              <p:cNvPr id="88" name="Rectangle 66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668126" y="1772246"/>
                <a:ext cx="2929746" cy="486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3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문체부 훈민정음체" pitchFamily="18" charset="-127"/>
                    <a:ea typeface="문체부 쓰기 정체" pitchFamily="17" charset="-127"/>
                    <a:cs typeface="Clear Sans" panose="020B0503030202020304" pitchFamily="34" charset="0"/>
                  </a:rPr>
                  <a:t>공동체의식의형성</a:t>
                </a:r>
                <a:endParaRPr lang="en-US" sz="2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문체부 훈민정음체" pitchFamily="18" charset="-127"/>
                  <a:ea typeface="문체부 쓰기 정체" pitchFamily="17" charset="-127"/>
                  <a:cs typeface="Clear Sans" panose="020B0503030202020304" pitchFamily="34" charset="0"/>
                </a:endParaRPr>
              </a:p>
            </p:txBody>
          </p:sp>
        </p:grpSp>
        <p:sp>
          <p:nvSpPr>
            <p:cNvPr id="87" name="Rectangle 79"/>
            <p:cNvSpPr/>
            <p:nvPr/>
          </p:nvSpPr>
          <p:spPr>
            <a:xfrm>
              <a:off x="2162630" y="3695393"/>
              <a:ext cx="2818316" cy="831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유인과 틀 제공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공동체의식 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형성 도움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50" name="Group 6"/>
          <p:cNvGrpSpPr/>
          <p:nvPr/>
        </p:nvGrpSpPr>
        <p:grpSpPr>
          <a:xfrm>
            <a:off x="5380889" y="3400259"/>
            <a:ext cx="2839239" cy="1518521"/>
            <a:chOff x="6991179" y="3243197"/>
            <a:chExt cx="3269386" cy="1366764"/>
          </a:xfrm>
        </p:grpSpPr>
        <p:sp>
          <p:nvSpPr>
            <p:cNvPr id="51" name="Rounded Rectangle 5"/>
            <p:cNvSpPr/>
            <p:nvPr/>
          </p:nvSpPr>
          <p:spPr>
            <a:xfrm>
              <a:off x="7221456" y="3301085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18"/>
            <p:cNvSpPr/>
            <p:nvPr/>
          </p:nvSpPr>
          <p:spPr>
            <a:xfrm>
              <a:off x="7197322" y="3420764"/>
              <a:ext cx="1007577" cy="1007577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 dirty="0"/>
            </a:p>
          </p:txBody>
        </p:sp>
        <p:grpSp>
          <p:nvGrpSpPr>
            <p:cNvPr id="54" name="Group 62"/>
            <p:cNvGrpSpPr/>
            <p:nvPr/>
          </p:nvGrpSpPr>
          <p:grpSpPr>
            <a:xfrm>
              <a:off x="6991179" y="3243197"/>
              <a:ext cx="3269386" cy="486744"/>
              <a:chOff x="4456565" y="1774146"/>
              <a:chExt cx="3269386" cy="486744"/>
            </a:xfrm>
          </p:grpSpPr>
          <p:sp>
            <p:nvSpPr>
              <p:cNvPr id="83" name="Rectangle 63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456565" y="1774146"/>
                <a:ext cx="3269386" cy="486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3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문체부 훈민정음체" pitchFamily="18" charset="-127"/>
                    <a:ea typeface="문체부 쓰기 정체" pitchFamily="17" charset="-127"/>
                    <a:cs typeface="Clear Sans" panose="020B0503030202020304" pitchFamily="34" charset="0"/>
                  </a:rPr>
                  <a:t>공공서비스의재설계</a:t>
                </a:r>
                <a:endParaRPr lang="en-US" sz="2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문체부 훈민정음체" pitchFamily="18" charset="-127"/>
                  <a:ea typeface="문체부 쓰기 정체" pitchFamily="17" charset="-127"/>
                  <a:cs typeface="Clear Sans" panose="020B0503030202020304" pitchFamily="34" charset="0"/>
                </a:endParaRPr>
              </a:p>
            </p:txBody>
          </p:sp>
        </p:grpSp>
        <p:sp>
          <p:nvSpPr>
            <p:cNvPr id="55" name="Rectangle 80"/>
            <p:cNvSpPr/>
            <p:nvPr/>
          </p:nvSpPr>
          <p:spPr>
            <a:xfrm>
              <a:off x="7245745" y="3695393"/>
              <a:ext cx="2794027" cy="831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상호 협력 기회 제공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예산우선권 재검토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문체부 쓰기 정체" pitchFamily="17" charset="-127"/>
                  <a:cs typeface="Clear Sans Light" panose="020B0303030202020304" pitchFamily="34" charset="0"/>
                </a:rPr>
                <a:t>공공서비스 제공 지원</a:t>
              </a:r>
              <a:endParaRPr lang="en-US" altLang="ko-KR" b="1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문체부 쓰기 정체" pitchFamily="17" charset="-127"/>
                <a:cs typeface="Clear Sans Light" panose="020B03030302020203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8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707</Words>
  <Application>Microsoft Office PowerPoint</Application>
  <PresentationFormat>화면 슬라이드 쇼(4:3)</PresentationFormat>
  <Paragraphs>202</Paragraphs>
  <Slides>15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 1) 위치 </vt:lpstr>
      <vt:lpstr>PowerPoint 프레젠테이션</vt:lpstr>
      <vt:lpstr> 2) 경제 </vt:lpstr>
      <vt:lpstr> 1) 추진배경  </vt:lpstr>
      <vt:lpstr> 1) 추진 현황 </vt:lpstr>
      <vt:lpstr> 2)도시재생프로그램 NRP     -Neighborhood Revitalization Program</vt:lpstr>
      <vt:lpstr> 3)도시재생프로그램 NRP 목적     -Neighborhood Revitalization Program</vt:lpstr>
      <vt:lpstr>1)성과 </vt:lpstr>
      <vt:lpstr>1)성과 </vt:lpstr>
      <vt:lpstr>2)문제점 </vt:lpstr>
      <vt:lpstr>3)개선방향 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59</cp:revision>
  <dcterms:created xsi:type="dcterms:W3CDTF">2015-05-16T14:17:39Z</dcterms:created>
  <dcterms:modified xsi:type="dcterms:W3CDTF">2015-05-18T11:49:09Z</dcterms:modified>
</cp:coreProperties>
</file>