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60" r:id="rId4"/>
    <p:sldId id="268" r:id="rId5"/>
    <p:sldId id="264" r:id="rId6"/>
    <p:sldId id="266" r:id="rId7"/>
    <p:sldId id="263" r:id="rId8"/>
    <p:sldId id="267" r:id="rId9"/>
    <p:sldId id="274" r:id="rId10"/>
    <p:sldId id="277" r:id="rId11"/>
    <p:sldId id="278" r:id="rId12"/>
    <p:sldId id="275" r:id="rId13"/>
    <p:sldId id="276" r:id="rId14"/>
    <p:sldId id="262" r:id="rId15"/>
    <p:sldId id="265" r:id="rId16"/>
    <p:sldId id="279" r:id="rId17"/>
    <p:sldId id="280" r:id="rId18"/>
    <p:sldId id="281" r:id="rId19"/>
    <p:sldId id="285" r:id="rId20"/>
    <p:sldId id="284" r:id="rId21"/>
    <p:sldId id="261" r:id="rId22"/>
  </p:sldIdLst>
  <p:sldSz cx="12190413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44565" autoAdjust="0"/>
  </p:normalViewPr>
  <p:slideViewPr>
    <p:cSldViewPr>
      <p:cViewPr varScale="1">
        <p:scale>
          <a:sx n="72" d="100"/>
          <a:sy n="72" d="100"/>
        </p:scale>
        <p:origin x="-63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8BF7B-B6F4-4B99-BE34-48F765C20439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AAF1A-848E-44E9-82D2-198501A4A4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81590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10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13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14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17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18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82839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20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21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79531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</a:t>
            </a:r>
            <a:r>
              <a:rPr lang="en-US" baseline="0" dirty="0" smtClean="0"/>
              <a:t>add image, you must sent it to back!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Back</a:t>
            </a:r>
            <a:endParaRPr lang="bg-BG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888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12190413" cy="6858000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98360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802" y="150824"/>
            <a:ext cx="9142810" cy="900747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914400"/>
            <a:ext cx="9142810" cy="445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2"/>
                </a:solidFill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" y="6382728"/>
            <a:ext cx="12190413" cy="331053"/>
          </a:xfrm>
          <a:prstGeom prst="rect">
            <a:avLst/>
          </a:prstGeom>
          <a:solidFill>
            <a:schemeClr val="accent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97478" y="6394366"/>
            <a:ext cx="17118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g-BG" sz="1400" dirty="0" smtClean="0">
                <a:solidFill>
                  <a:schemeClr val="accent2">
                    <a:alpha val="79000"/>
                  </a:schemeClr>
                </a:solidFill>
                <a:latin typeface="Myriad Pro Light" panose="020B0403030403020204" pitchFamily="34" charset="0"/>
                <a:cs typeface="Myriad Arabic" panose="01010101010101010101" pitchFamily="50" charset="-78"/>
              </a:rPr>
              <a:t>BUSINESS GROWTH</a:t>
            </a:r>
            <a:endParaRPr lang="bg-BG" sz="1400" dirty="0">
              <a:solidFill>
                <a:schemeClr val="accent2">
                  <a:alpha val="79000"/>
                </a:schemeClr>
              </a:solidFill>
              <a:latin typeface="Myriad Pro Light" panose="020B04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59641" y="6394366"/>
            <a:ext cx="2229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2">
                    <a:alpha val="79000"/>
                  </a:schemeClr>
                </a:solidFill>
                <a:latin typeface="Myriad Pro Light" panose="020B0403030403020204" pitchFamily="34" charset="0"/>
                <a:cs typeface="Myriad Arabic" panose="01010101010101010101" pitchFamily="50" charset="-78"/>
              </a:rPr>
              <a:t>WWW.YOURWEBSITE.COM</a:t>
            </a:r>
            <a:endParaRPr lang="bg-BG" sz="1400" dirty="0">
              <a:solidFill>
                <a:schemeClr val="accent2">
                  <a:alpha val="79000"/>
                </a:schemeClr>
              </a:solidFill>
              <a:latin typeface="Myriad Pro Light" panose="020B04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4" y="6326281"/>
            <a:ext cx="473081" cy="42105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6370" y="6383053"/>
            <a:ext cx="495236" cy="330076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latin typeface="Myriad Pro Light" panose="020B0403030403020204" pitchFamily="34" charset="0"/>
              </a:defRPr>
            </a:lvl1pPr>
          </a:lstStyle>
          <a:p>
            <a:fld id="{CCB13F18-A32D-40F8-92A2-4CABB04772E8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5" name="Half Frame 14">
            <a:hlinkClick r:id="" action="ppaction://hlinkshowjump?jump=previousslide"/>
          </p:cNvPr>
          <p:cNvSpPr/>
          <p:nvPr userDrawn="1"/>
        </p:nvSpPr>
        <p:spPr>
          <a:xfrm rot="13500000" flipH="1">
            <a:off x="11687006" y="6479416"/>
            <a:ext cx="137695" cy="137677"/>
          </a:xfrm>
          <a:prstGeom prst="halfFrame">
            <a:avLst>
              <a:gd name="adj1" fmla="val 21252"/>
              <a:gd name="adj2" fmla="val 232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559818" y="6352646"/>
            <a:ext cx="0" cy="36113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alf Frame 16">
            <a:hlinkClick r:id="" action="ppaction://hlinkshowjump?jump=nextslide"/>
          </p:cNvPr>
          <p:cNvSpPr/>
          <p:nvPr userDrawn="1"/>
        </p:nvSpPr>
        <p:spPr>
          <a:xfrm rot="8100000">
            <a:off x="11761292" y="6479407"/>
            <a:ext cx="137677" cy="137695"/>
          </a:xfrm>
          <a:prstGeom prst="halfFrame">
            <a:avLst>
              <a:gd name="adj1" fmla="val 21252"/>
              <a:gd name="adj2" fmla="val 232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6296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빌바오시 전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8656" y="1"/>
            <a:ext cx="1315616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" y="0"/>
            <a:ext cx="12190413" cy="6858000"/>
          </a:xfrm>
          <a:prstGeom prst="rect">
            <a:avLst/>
          </a:prstGeom>
          <a:solidFill>
            <a:schemeClr val="bg2">
              <a:lumMod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6" name="Oval 5"/>
          <p:cNvSpPr/>
          <p:nvPr/>
        </p:nvSpPr>
        <p:spPr>
          <a:xfrm>
            <a:off x="4083368" y="1842837"/>
            <a:ext cx="3248103" cy="324852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2" name="Oval 41"/>
          <p:cNvSpPr/>
          <p:nvPr/>
        </p:nvSpPr>
        <p:spPr>
          <a:xfrm>
            <a:off x="4159558" y="1919037"/>
            <a:ext cx="3095723" cy="309612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3" name="Oval 42"/>
          <p:cNvSpPr/>
          <p:nvPr/>
        </p:nvSpPr>
        <p:spPr>
          <a:xfrm>
            <a:off x="4235748" y="1995237"/>
            <a:ext cx="2943343" cy="294372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4" name="Oval 43"/>
          <p:cNvSpPr/>
          <p:nvPr/>
        </p:nvSpPr>
        <p:spPr>
          <a:xfrm>
            <a:off x="4329566" y="2071437"/>
            <a:ext cx="2790963" cy="2791326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4547428" y="2573720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dirty="0" err="1" smtClean="0">
                <a:solidFill>
                  <a:schemeClr val="accent5"/>
                </a:solidFill>
                <a:latin typeface="Sosa" pitchFamily="2" charset="0"/>
              </a:rPr>
              <a:t>빌바오</a:t>
            </a:r>
            <a:endParaRPr lang="bg-BG" sz="13800" dirty="0">
              <a:solidFill>
                <a:schemeClr val="accent5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96576" y="3584358"/>
            <a:ext cx="2021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8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Bilbao</a:t>
            </a:r>
            <a:endParaRPr lang="bg-BG" sz="48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93818" y="3071810"/>
            <a:ext cx="414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4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문화 관광도시</a:t>
            </a:r>
            <a:endParaRPr lang="bg-BG" sz="40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66058" y="3071810"/>
            <a:ext cx="3277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4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스페인</a:t>
            </a:r>
            <a:r>
              <a:rPr lang="ko-KR" altLang="en-US" sz="40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의</a:t>
            </a:r>
            <a:endParaRPr lang="bg-BG" sz="20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05147" y="255392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FontAwesome" pitchFamily="2" charset="0"/>
                <a:cs typeface="Arial" charset="0"/>
              </a:rPr>
              <a:t></a:t>
            </a:r>
            <a:endParaRPr lang="bg-BG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3652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191338" y="-24"/>
            <a:ext cx="5357850" cy="584775"/>
            <a:chOff x="-191338" y="-24"/>
            <a:chExt cx="5357850" cy="584775"/>
          </a:xfrm>
        </p:grpSpPr>
        <p:sp>
          <p:nvSpPr>
            <p:cNvPr id="5" name="Rectangle 159"/>
            <p:cNvSpPr/>
            <p:nvPr/>
          </p:nvSpPr>
          <p:spPr>
            <a:xfrm flipH="1">
              <a:off x="-13322" y="-24"/>
              <a:ext cx="209539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62"/>
            <p:cNvSpPr/>
            <p:nvPr/>
          </p:nvSpPr>
          <p:spPr>
            <a:xfrm flipH="1">
              <a:off x="2081011" y="-24"/>
              <a:ext cx="1370989" cy="57150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63"/>
            <p:cNvSpPr/>
            <p:nvPr/>
          </p:nvSpPr>
          <p:spPr>
            <a:xfrm flipH="1">
              <a:off x="3430656" y="-24"/>
              <a:ext cx="1735856" cy="57150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-191338" y="-24"/>
              <a:ext cx="257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2.</a:t>
              </a:r>
              <a:r>
                <a:rPr lang="ko-KR" altLang="en-US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추진현황</a:t>
              </a:r>
              <a:endParaRPr lang="bg-BG" sz="32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flipH="1">
            <a:off x="5452264" y="71422"/>
            <a:ext cx="634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① </a:t>
            </a:r>
            <a:r>
              <a:rPr lang="ko-KR" altLang="en-US" sz="24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네르비온강의</a:t>
            </a:r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회복과 </a:t>
            </a:r>
            <a:r>
              <a:rPr lang="ko-KR" altLang="en-US" sz="24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수변공간</a:t>
            </a:r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개발</a:t>
            </a:r>
            <a:endParaRPr lang="bg-BG" sz="24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23042" y="1500174"/>
            <a:ext cx="11072890" cy="4071966"/>
            <a:chOff x="523042" y="1500174"/>
            <a:chExt cx="11072890" cy="4071966"/>
          </a:xfrm>
        </p:grpSpPr>
        <p:sp>
          <p:nvSpPr>
            <p:cNvPr id="13" name="직사각형 12"/>
            <p:cNvSpPr/>
            <p:nvPr/>
          </p:nvSpPr>
          <p:spPr>
            <a:xfrm>
              <a:off x="5452264" y="1500174"/>
              <a:ext cx="6143668" cy="40719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23042" y="1500174"/>
              <a:ext cx="4572032" cy="40719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그림 9" descr="네르비온강변 워터프런트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3702" y="1571612"/>
              <a:ext cx="5998611" cy="3929090"/>
            </a:xfrm>
            <a:prstGeom prst="rect">
              <a:avLst/>
            </a:prstGeom>
          </p:spPr>
        </p:pic>
        <p:pic>
          <p:nvPicPr>
            <p:cNvPr id="11" name="그림 10" descr="수변자전거도로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692" y="1571613"/>
              <a:ext cx="4388944" cy="3929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-191338" y="-24"/>
            <a:ext cx="5357850" cy="584775"/>
            <a:chOff x="-191338" y="-24"/>
            <a:chExt cx="5357850" cy="584775"/>
          </a:xfrm>
        </p:grpSpPr>
        <p:sp>
          <p:nvSpPr>
            <p:cNvPr id="5" name="Rectangle 159"/>
            <p:cNvSpPr/>
            <p:nvPr/>
          </p:nvSpPr>
          <p:spPr>
            <a:xfrm flipH="1">
              <a:off x="-13322" y="-24"/>
              <a:ext cx="209539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62"/>
            <p:cNvSpPr/>
            <p:nvPr/>
          </p:nvSpPr>
          <p:spPr>
            <a:xfrm flipH="1">
              <a:off x="2081011" y="-24"/>
              <a:ext cx="1370989" cy="57150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63"/>
            <p:cNvSpPr/>
            <p:nvPr/>
          </p:nvSpPr>
          <p:spPr>
            <a:xfrm flipH="1">
              <a:off x="3430656" y="-24"/>
              <a:ext cx="1735856" cy="57150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-191338" y="-24"/>
              <a:ext cx="257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2.</a:t>
              </a:r>
              <a:r>
                <a:rPr lang="ko-KR" altLang="en-US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추진현황</a:t>
              </a:r>
              <a:endParaRPr lang="bg-BG" sz="32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flipH="1">
            <a:off x="5452264" y="71422"/>
            <a:ext cx="634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① </a:t>
            </a:r>
            <a:r>
              <a:rPr lang="ko-KR" altLang="en-US" sz="24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네르비온강의</a:t>
            </a:r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회복과 </a:t>
            </a:r>
            <a:r>
              <a:rPr lang="ko-KR" altLang="en-US" sz="24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수변공간</a:t>
            </a:r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개발</a:t>
            </a:r>
            <a:endParaRPr lang="bg-BG" sz="24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023768" y="2857496"/>
            <a:ext cx="6072230" cy="3929090"/>
            <a:chOff x="6023768" y="2857496"/>
            <a:chExt cx="6072230" cy="3929090"/>
          </a:xfrm>
        </p:grpSpPr>
        <p:sp>
          <p:nvSpPr>
            <p:cNvPr id="13" name="직사각형 12"/>
            <p:cNvSpPr/>
            <p:nvPr/>
          </p:nvSpPr>
          <p:spPr>
            <a:xfrm>
              <a:off x="6023768" y="2857496"/>
              <a:ext cx="6072230" cy="392909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 descr="도시재생 사업의 일환으로 설계된 빌바오 지하철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5206" y="2928934"/>
              <a:ext cx="5938542" cy="3786214"/>
            </a:xfrm>
            <a:prstGeom prst="rect">
              <a:avLst/>
            </a:prstGeom>
          </p:spPr>
        </p:pic>
      </p:grpSp>
      <p:grpSp>
        <p:nvGrpSpPr>
          <p:cNvPr id="20" name="그룹 19"/>
          <p:cNvGrpSpPr/>
          <p:nvPr/>
        </p:nvGrpSpPr>
        <p:grpSpPr>
          <a:xfrm>
            <a:off x="165852" y="785794"/>
            <a:ext cx="5715040" cy="3714776"/>
            <a:chOff x="165852" y="785794"/>
            <a:chExt cx="5715040" cy="3714776"/>
          </a:xfrm>
        </p:grpSpPr>
        <p:sp>
          <p:nvSpPr>
            <p:cNvPr id="12" name="직사각형 11"/>
            <p:cNvSpPr/>
            <p:nvPr/>
          </p:nvSpPr>
          <p:spPr>
            <a:xfrm>
              <a:off x="165852" y="785794"/>
              <a:ext cx="5715040" cy="37147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" name="그림 14" descr="수변공간 트램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290" y="857232"/>
              <a:ext cx="5572164" cy="356325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 flipH="1">
            <a:off x="1380298" y="4572008"/>
            <a:ext cx="25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[</a:t>
            </a:r>
            <a:r>
              <a:rPr lang="ko-KR" altLang="en-US" sz="32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트램</a:t>
            </a:r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]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7881156" y="2143116"/>
            <a:ext cx="25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[</a:t>
            </a:r>
            <a:r>
              <a:rPr lang="ko-KR" altLang="en-US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지하</a:t>
            </a:r>
            <a:r>
              <a:rPr lang="ko-KR" altLang="en-US" sz="32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철</a:t>
            </a:r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]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191338" y="-24"/>
            <a:ext cx="5357850" cy="584775"/>
            <a:chOff x="-191338" y="-24"/>
            <a:chExt cx="5357850" cy="584775"/>
          </a:xfrm>
        </p:grpSpPr>
        <p:sp>
          <p:nvSpPr>
            <p:cNvPr id="3" name="Rectangle 159"/>
            <p:cNvSpPr/>
            <p:nvPr/>
          </p:nvSpPr>
          <p:spPr>
            <a:xfrm flipH="1">
              <a:off x="-13322" y="-24"/>
              <a:ext cx="209539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62"/>
            <p:cNvSpPr/>
            <p:nvPr/>
          </p:nvSpPr>
          <p:spPr>
            <a:xfrm flipH="1">
              <a:off x="2081011" y="-24"/>
              <a:ext cx="1370989" cy="57150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63"/>
            <p:cNvSpPr/>
            <p:nvPr/>
          </p:nvSpPr>
          <p:spPr>
            <a:xfrm flipH="1">
              <a:off x="3430656" y="-24"/>
              <a:ext cx="1735856" cy="57150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-191338" y="-24"/>
              <a:ext cx="257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2.</a:t>
              </a:r>
              <a:r>
                <a:rPr lang="ko-KR" altLang="en-US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추진현황</a:t>
              </a:r>
              <a:endParaRPr lang="bg-BG" sz="32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flipH="1">
            <a:off x="5452264" y="71422"/>
            <a:ext cx="634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① </a:t>
            </a:r>
            <a:r>
              <a:rPr lang="ko-KR" altLang="en-US" sz="24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네르비온강의</a:t>
            </a:r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회복과 </a:t>
            </a:r>
            <a:r>
              <a:rPr lang="ko-KR" altLang="en-US" sz="24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수변공간</a:t>
            </a:r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개발</a:t>
            </a:r>
            <a:endParaRPr lang="bg-BG" sz="24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8727" y="1071546"/>
            <a:ext cx="5643603" cy="4929222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309520" y="1071546"/>
            <a:ext cx="5500726" cy="4929222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bilbao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4" y="1214422"/>
            <a:ext cx="5384895" cy="4714908"/>
          </a:xfrm>
          <a:prstGeom prst="rect">
            <a:avLst/>
          </a:prstGeom>
        </p:spPr>
      </p:pic>
      <p:pic>
        <p:nvPicPr>
          <p:cNvPr id="15" name="그림 14" descr="스비스리 다리 보행전용교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610" y="1214422"/>
            <a:ext cx="5273946" cy="47149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1594612" y="6072206"/>
            <a:ext cx="25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[</a:t>
            </a:r>
            <a:r>
              <a:rPr lang="ko-KR" altLang="en-US" sz="32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에스칼두나</a:t>
            </a:r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]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7738281" y="6072206"/>
            <a:ext cx="25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[</a:t>
            </a:r>
            <a:r>
              <a:rPr lang="ko-KR" altLang="en-US" sz="32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주비주리</a:t>
            </a:r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]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 flipH="1">
            <a:off x="9238478" y="58143"/>
            <a:ext cx="364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보행자 전용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pic>
        <p:nvPicPr>
          <p:cNvPr id="16" name="그림 15" descr="주비주리 보행자전용 교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5058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-191338" y="-24"/>
            <a:ext cx="5357850" cy="584775"/>
            <a:chOff x="-191338" y="-24"/>
            <a:chExt cx="5357850" cy="584775"/>
          </a:xfrm>
        </p:grpSpPr>
        <p:sp>
          <p:nvSpPr>
            <p:cNvPr id="21" name="Rectangle 159"/>
            <p:cNvSpPr/>
            <p:nvPr/>
          </p:nvSpPr>
          <p:spPr>
            <a:xfrm flipH="1">
              <a:off x="-13322" y="-24"/>
              <a:ext cx="209539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62"/>
            <p:cNvSpPr/>
            <p:nvPr/>
          </p:nvSpPr>
          <p:spPr>
            <a:xfrm flipH="1">
              <a:off x="2081011" y="-24"/>
              <a:ext cx="1370989" cy="57150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63"/>
            <p:cNvSpPr/>
            <p:nvPr/>
          </p:nvSpPr>
          <p:spPr>
            <a:xfrm flipH="1">
              <a:off x="3430656" y="-24"/>
              <a:ext cx="1735856" cy="57150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-191338" y="-24"/>
              <a:ext cx="257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2.</a:t>
              </a:r>
              <a:r>
                <a:rPr lang="ko-KR" altLang="en-US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추진현황</a:t>
              </a:r>
              <a:endParaRPr lang="bg-BG" sz="32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 flipH="1">
            <a:off x="5452264" y="71422"/>
            <a:ext cx="634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② 산업항구 단지를 문화 예술의 단지로 전환</a:t>
            </a:r>
            <a:endParaRPr lang="bg-BG" sz="24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pic>
        <p:nvPicPr>
          <p:cNvPr id="32" name="그림 31" descr="빌바오 전경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25" y="714361"/>
            <a:ext cx="4572032" cy="571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그림 32" descr="구겐하임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22" y="714362"/>
            <a:ext cx="4572032" cy="571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 flipH="1">
            <a:off x="-397256" y="681322"/>
            <a:ext cx="213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1995</a:t>
            </a:r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년</a:t>
            </a:r>
            <a:endParaRPr lang="bg-BG" sz="24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10389882" y="714358"/>
            <a:ext cx="213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2004</a:t>
            </a:r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년</a:t>
            </a:r>
            <a:endParaRPr lang="bg-BG" sz="24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구겐하임 미술관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" y="450"/>
            <a:ext cx="12190413" cy="6857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-191339" y="-24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빌바오</a:t>
            </a:r>
            <a:r>
              <a:rPr lang="ko-KR" altLang="en-US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</a:t>
            </a:r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-</a:t>
            </a:r>
            <a:r>
              <a:rPr lang="ko-KR" altLang="en-US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구겐하임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3"/>
          <p:cNvSpPr/>
          <p:nvPr/>
        </p:nvSpPr>
        <p:spPr>
          <a:xfrm>
            <a:off x="9667105" y="571480"/>
            <a:ext cx="2523307" cy="106115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ectangle 24"/>
          <p:cNvSpPr/>
          <p:nvPr/>
        </p:nvSpPr>
        <p:spPr>
          <a:xfrm>
            <a:off x="9667106" y="1632636"/>
            <a:ext cx="2523307" cy="5225364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2" name="그룹 24"/>
          <p:cNvGrpSpPr/>
          <p:nvPr/>
        </p:nvGrpSpPr>
        <p:grpSpPr>
          <a:xfrm>
            <a:off x="-191338" y="-24"/>
            <a:ext cx="5357850" cy="584775"/>
            <a:chOff x="-191338" y="-24"/>
            <a:chExt cx="5357850" cy="584775"/>
          </a:xfrm>
        </p:grpSpPr>
        <p:sp>
          <p:nvSpPr>
            <p:cNvPr id="21" name="Rectangle 159"/>
            <p:cNvSpPr/>
            <p:nvPr/>
          </p:nvSpPr>
          <p:spPr>
            <a:xfrm flipH="1">
              <a:off x="-13322" y="-24"/>
              <a:ext cx="209539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62"/>
            <p:cNvSpPr/>
            <p:nvPr/>
          </p:nvSpPr>
          <p:spPr>
            <a:xfrm flipH="1">
              <a:off x="2081011" y="-24"/>
              <a:ext cx="1370989" cy="57150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63"/>
            <p:cNvSpPr/>
            <p:nvPr/>
          </p:nvSpPr>
          <p:spPr>
            <a:xfrm flipH="1">
              <a:off x="3430656" y="-24"/>
              <a:ext cx="1735856" cy="57150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-191338" y="-24"/>
              <a:ext cx="257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2.</a:t>
              </a:r>
              <a:r>
                <a:rPr lang="ko-KR" altLang="en-US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추진현황</a:t>
              </a:r>
              <a:endParaRPr lang="bg-BG" sz="32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 flipH="1">
            <a:off x="5309388" y="71422"/>
            <a:ext cx="700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③산업시대의 유산</a:t>
            </a:r>
            <a:r>
              <a:rPr lang="en-US" altLang="ko-KR" sz="2400" dirty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, </a:t>
            </a:r>
            <a:r>
              <a:rPr lang="ko-KR" altLang="en-US" sz="2400" dirty="0" err="1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아롱디하</a:t>
            </a:r>
            <a:r>
              <a:rPr lang="ko-KR" altLang="en-US" sz="2400" dirty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빌바오</a:t>
            </a:r>
            <a:endParaRPr lang="ko-KR" altLang="en-US" sz="2400" dirty="0">
              <a:solidFill>
                <a:schemeClr val="accent2"/>
              </a:solidFill>
              <a:latin typeface="a뉴고딕B" pitchFamily="18" charset="-127"/>
              <a:ea typeface="a뉴고딕B" pitchFamily="18" charset="-127"/>
            </a:endParaRPr>
          </a:p>
        </p:txBody>
      </p:sp>
      <p:pic>
        <p:nvPicPr>
          <p:cNvPr id="12" name="그림 11" descr="아롱디하 빌바오 문화레저센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770300" cy="62865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flipH="1">
            <a:off x="9667107" y="785794"/>
            <a:ext cx="257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문화레저센터</a:t>
            </a:r>
            <a:endParaRPr lang="bg-BG" sz="28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9881420" y="1785926"/>
            <a:ext cx="27146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멀티플렉스</a:t>
            </a:r>
            <a:r>
              <a:rPr lang="ko-KR" altLang="en-US" sz="2000" dirty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 </a:t>
            </a:r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영화관</a:t>
            </a:r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endParaRPr lang="en-US" altLang="ko-KR" sz="2000" dirty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피트니스센터</a:t>
            </a:r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수영장</a:t>
            </a:r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도서관</a:t>
            </a:r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전시실</a:t>
            </a:r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강당</a:t>
            </a:r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상점</a:t>
            </a:r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레스토랑 </a:t>
            </a:r>
            <a:endParaRPr lang="ko-KR" altLang="en-US" sz="2000" dirty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옥상수영장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230" y="571480"/>
            <a:ext cx="2849280" cy="3857604"/>
          </a:xfrm>
          <a:prstGeom prst="rect">
            <a:avLst/>
          </a:prstGeom>
        </p:spPr>
      </p:pic>
      <p:grpSp>
        <p:nvGrpSpPr>
          <p:cNvPr id="2" name="그룹 24"/>
          <p:cNvGrpSpPr/>
          <p:nvPr/>
        </p:nvGrpSpPr>
        <p:grpSpPr>
          <a:xfrm>
            <a:off x="-191338" y="-24"/>
            <a:ext cx="5357850" cy="584775"/>
            <a:chOff x="-191338" y="-24"/>
            <a:chExt cx="5357850" cy="584775"/>
          </a:xfrm>
        </p:grpSpPr>
        <p:sp>
          <p:nvSpPr>
            <p:cNvPr id="21" name="Rectangle 159"/>
            <p:cNvSpPr/>
            <p:nvPr/>
          </p:nvSpPr>
          <p:spPr>
            <a:xfrm flipH="1">
              <a:off x="-13322" y="-24"/>
              <a:ext cx="209539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62"/>
            <p:cNvSpPr/>
            <p:nvPr/>
          </p:nvSpPr>
          <p:spPr>
            <a:xfrm flipH="1">
              <a:off x="2081011" y="-24"/>
              <a:ext cx="1370989" cy="57150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63"/>
            <p:cNvSpPr/>
            <p:nvPr/>
          </p:nvSpPr>
          <p:spPr>
            <a:xfrm flipH="1">
              <a:off x="3430656" y="-24"/>
              <a:ext cx="1735856" cy="57150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-191338" y="-24"/>
              <a:ext cx="257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2.</a:t>
              </a:r>
              <a:r>
                <a:rPr lang="ko-KR" altLang="en-US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추진현황</a:t>
              </a:r>
              <a:endParaRPr lang="bg-BG" sz="32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 flipH="1">
            <a:off x="5309388" y="71422"/>
            <a:ext cx="700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③산업시대의 유산</a:t>
            </a:r>
            <a:r>
              <a:rPr lang="en-US" altLang="ko-KR" sz="2400" dirty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, </a:t>
            </a:r>
            <a:r>
              <a:rPr lang="ko-KR" altLang="en-US" sz="2400" dirty="0" err="1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아롱디하</a:t>
            </a:r>
            <a:r>
              <a:rPr lang="ko-KR" altLang="en-US" sz="2400" dirty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빌바오</a:t>
            </a:r>
            <a:endParaRPr lang="ko-KR" altLang="en-US" sz="2400" dirty="0">
              <a:solidFill>
                <a:schemeClr val="accent2"/>
              </a:solidFill>
              <a:latin typeface="a뉴고딕B" pitchFamily="18" charset="-127"/>
              <a:ea typeface="a뉴고딕B" pitchFamily="18" charset="-127"/>
            </a:endParaRPr>
          </a:p>
        </p:txBody>
      </p:sp>
      <p:pic>
        <p:nvPicPr>
          <p:cNvPr id="14" name="그림 13" descr="아롱디하 옥상수영장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80"/>
            <a:ext cx="9417156" cy="62865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9524230" y="5273117"/>
            <a:ext cx="25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[</a:t>
            </a:r>
            <a:r>
              <a:rPr lang="ko-KR" altLang="en-US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옥상 수영장</a:t>
            </a:r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]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4"/>
          <p:cNvGrpSpPr/>
          <p:nvPr/>
        </p:nvGrpSpPr>
        <p:grpSpPr>
          <a:xfrm>
            <a:off x="-191338" y="-24"/>
            <a:ext cx="5357850" cy="584775"/>
            <a:chOff x="-191338" y="-24"/>
            <a:chExt cx="5357850" cy="584775"/>
          </a:xfrm>
        </p:grpSpPr>
        <p:sp>
          <p:nvSpPr>
            <p:cNvPr id="21" name="Rectangle 159"/>
            <p:cNvSpPr/>
            <p:nvPr/>
          </p:nvSpPr>
          <p:spPr>
            <a:xfrm flipH="1">
              <a:off x="-13322" y="-24"/>
              <a:ext cx="209539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62"/>
            <p:cNvSpPr/>
            <p:nvPr/>
          </p:nvSpPr>
          <p:spPr>
            <a:xfrm flipH="1">
              <a:off x="2081011" y="-24"/>
              <a:ext cx="1370989" cy="57150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63"/>
            <p:cNvSpPr/>
            <p:nvPr/>
          </p:nvSpPr>
          <p:spPr>
            <a:xfrm flipH="1">
              <a:off x="3430656" y="-24"/>
              <a:ext cx="1735856" cy="57150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-191338" y="-24"/>
              <a:ext cx="257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2.</a:t>
              </a:r>
              <a:r>
                <a:rPr lang="ko-KR" altLang="en-US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추진현황</a:t>
              </a:r>
              <a:endParaRPr lang="bg-BG" sz="32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 flipH="1">
            <a:off x="5309388" y="71422"/>
            <a:ext cx="700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④도시재생 실현을 위한 민관협력 </a:t>
            </a:r>
            <a:r>
              <a:rPr lang="ko-KR" altLang="en-US" sz="2400" dirty="0" err="1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거버넌스</a:t>
            </a:r>
            <a:endParaRPr lang="ko-KR" altLang="en-US" sz="2400" dirty="0">
              <a:solidFill>
                <a:schemeClr val="accent2"/>
              </a:solidFill>
              <a:latin typeface="a뉴고딕B" pitchFamily="18" charset="-127"/>
              <a:ea typeface="a뉴고딕B" pitchFamily="18" charset="-127"/>
            </a:endParaRPr>
          </a:p>
        </p:txBody>
      </p:sp>
      <p:pic>
        <p:nvPicPr>
          <p:cNvPr id="11" name="그림 10" descr="빌바오리아2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5166512" cy="6286520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5166512" y="571480"/>
            <a:ext cx="3571900" cy="10611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ectangle 22"/>
          <p:cNvSpPr/>
          <p:nvPr/>
        </p:nvSpPr>
        <p:spPr>
          <a:xfrm>
            <a:off x="5166512" y="1643050"/>
            <a:ext cx="3571900" cy="5214950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27"/>
          <p:cNvSpPr/>
          <p:nvPr/>
        </p:nvSpPr>
        <p:spPr>
          <a:xfrm>
            <a:off x="8809851" y="571480"/>
            <a:ext cx="3380561" cy="10611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ectangle 28"/>
          <p:cNvSpPr/>
          <p:nvPr/>
        </p:nvSpPr>
        <p:spPr>
          <a:xfrm>
            <a:off x="8809851" y="1643050"/>
            <a:ext cx="3380562" cy="5214950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TextBox 18"/>
          <p:cNvSpPr txBox="1"/>
          <p:nvPr/>
        </p:nvSpPr>
        <p:spPr>
          <a:xfrm flipH="1">
            <a:off x="5309388" y="740615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빌바오</a:t>
            </a:r>
            <a:r>
              <a:rPr lang="ko-KR" altLang="en-US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메트로폴리</a:t>
            </a:r>
            <a:r>
              <a:rPr lang="en-US" altLang="ko-KR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-30</a:t>
            </a:r>
          </a:p>
          <a:p>
            <a:pPr algn="ctr"/>
            <a:r>
              <a:rPr lang="en-US" altLang="ko-KR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(1991)</a:t>
            </a:r>
            <a:endParaRPr lang="ko-KR" altLang="en-US" sz="2400" dirty="0">
              <a:solidFill>
                <a:schemeClr val="accent2"/>
              </a:solidFill>
              <a:latin typeface="a뉴고딕B" pitchFamily="18" charset="-127"/>
              <a:ea typeface="a뉴고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9095602" y="714356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빌바오</a:t>
            </a:r>
            <a:r>
              <a:rPr lang="ko-KR" altLang="en-US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리아</a:t>
            </a:r>
            <a:r>
              <a:rPr lang="en-US" altLang="ko-KR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-2000</a:t>
            </a:r>
          </a:p>
          <a:p>
            <a:pPr algn="ctr"/>
            <a:r>
              <a:rPr lang="en-US" altLang="ko-KR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(1992)</a:t>
            </a:r>
            <a:endParaRPr lang="ko-KR" altLang="en-US" sz="2400" dirty="0">
              <a:solidFill>
                <a:schemeClr val="accent2"/>
              </a:solidFill>
              <a:latin typeface="a뉴고딕B" pitchFamily="18" charset="-127"/>
              <a:ea typeface="a뉴고딕B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309388" y="2214554"/>
            <a:ext cx="3571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공공 </a:t>
            </a:r>
            <a:r>
              <a:rPr lang="en-US" altLang="ko-KR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+</a:t>
            </a:r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 민간 </a:t>
            </a:r>
            <a:r>
              <a:rPr lang="en-US" altLang="ko-KR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= </a:t>
            </a:r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도시재생</a:t>
            </a:r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endParaRPr lang="en-US" altLang="ko-KR" sz="2000" dirty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r>
              <a:rPr lang="en-US" altLang="ko-KR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-</a:t>
            </a:r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산업도시 이미지 극복</a:t>
            </a:r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endParaRPr lang="en-US" altLang="ko-KR" sz="2000" dirty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r>
              <a:rPr lang="en-US" altLang="ko-KR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-</a:t>
            </a:r>
            <a:r>
              <a:rPr lang="ko-KR" altLang="en-US" sz="2000" dirty="0" err="1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빌바오</a:t>
            </a:r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 대도시권 재활성화</a:t>
            </a:r>
            <a:endParaRPr lang="en-US" altLang="ko-KR" sz="2000" dirty="0" smtClean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  <a:p>
            <a:r>
              <a:rPr lang="en-US" altLang="ko-KR" sz="2000" dirty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 </a:t>
            </a:r>
            <a:r>
              <a:rPr lang="en-US" altLang="ko-KR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 </a:t>
            </a:r>
            <a:r>
              <a:rPr lang="ko-KR" altLang="en-US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rPr>
              <a:t>계획 및 연구</a:t>
            </a:r>
            <a:endParaRPr lang="ko-KR" altLang="en-US" sz="2000" dirty="0">
              <a:solidFill>
                <a:schemeClr val="accent1"/>
              </a:solidFill>
              <a:latin typeface="a뉴고딕B" pitchFamily="18" charset="-127"/>
              <a:ea typeface="a뉴고딕B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8809850" y="2182363"/>
            <a:ext cx="3571900" cy="2246769"/>
            <a:chOff x="8809850" y="1857364"/>
            <a:chExt cx="3571900" cy="2246769"/>
          </a:xfrm>
        </p:grpSpPr>
        <p:sp>
          <p:nvSpPr>
            <p:cNvPr id="26" name="TextBox 25"/>
            <p:cNvSpPr txBox="1"/>
            <p:nvPr/>
          </p:nvSpPr>
          <p:spPr>
            <a:xfrm flipH="1">
              <a:off x="8809850" y="1857364"/>
              <a:ext cx="35719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schemeClr val="accent1"/>
                  </a:solidFill>
                  <a:latin typeface="a뉴고딕B" pitchFamily="18" charset="-127"/>
                  <a:ea typeface="a뉴고딕B" pitchFamily="18" charset="-127"/>
                </a:rPr>
                <a:t>중앙정부 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a뉴고딕B" pitchFamily="18" charset="-127"/>
                  <a:ea typeface="a뉴고딕B" pitchFamily="18" charset="-127"/>
                </a:rPr>
                <a:t>(50%)</a:t>
              </a:r>
            </a:p>
            <a:p>
              <a:pPr algn="ctr"/>
              <a:r>
                <a:rPr lang="en-US" altLang="ko-KR" sz="2000" dirty="0" smtClean="0">
                  <a:solidFill>
                    <a:schemeClr val="accent1"/>
                  </a:solidFill>
                  <a:latin typeface="a뉴고딕B" pitchFamily="18" charset="-127"/>
                  <a:ea typeface="a뉴고딕B" pitchFamily="18" charset="-127"/>
                </a:rPr>
                <a:t>+</a:t>
              </a:r>
            </a:p>
            <a:p>
              <a:pPr algn="ctr"/>
              <a:r>
                <a:rPr lang="ko-KR" altLang="en-US" sz="2000" dirty="0" smtClean="0">
                  <a:solidFill>
                    <a:schemeClr val="accent1"/>
                  </a:solidFill>
                  <a:latin typeface="a뉴고딕B" pitchFamily="18" charset="-127"/>
                  <a:ea typeface="a뉴고딕B" pitchFamily="18" charset="-127"/>
                </a:rPr>
                <a:t>주정부 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a뉴고딕B" pitchFamily="18" charset="-127"/>
                  <a:ea typeface="a뉴고딕B" pitchFamily="18" charset="-127"/>
                </a:rPr>
                <a:t>(50%)</a:t>
              </a:r>
            </a:p>
            <a:p>
              <a:pPr algn="ctr"/>
              <a:endParaRPr lang="en-US" altLang="ko-KR" sz="2000" dirty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endParaRPr>
            </a:p>
            <a:p>
              <a:pPr algn="ctr"/>
              <a:endParaRPr lang="en-US" altLang="ko-KR" sz="2000" dirty="0" smtClean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chemeClr val="accent1"/>
                  </a:solidFill>
                  <a:latin typeface="a뉴고딕B" pitchFamily="18" charset="-127"/>
                  <a:ea typeface="a뉴고딕B" pitchFamily="18" charset="-127"/>
                </a:rPr>
                <a:t>도시재생 프로젝트를 실행하는 공기업 설치</a:t>
              </a:r>
              <a:endParaRPr lang="ko-KR" altLang="en-US" sz="2000" dirty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 flipH="1">
              <a:off x="10367227" y="2943193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schemeClr val="accent1"/>
                  </a:solidFill>
                  <a:latin typeface="a뉴고딕B" pitchFamily="18" charset="-127"/>
                  <a:ea typeface="a뉴고딕B" pitchFamily="18" charset="-127"/>
                </a:rPr>
                <a:t>=</a:t>
              </a:r>
              <a:endParaRPr lang="ko-KR" altLang="en-US" sz="2000" dirty="0">
                <a:solidFill>
                  <a:schemeClr val="accent1"/>
                </a:solidFill>
                <a:latin typeface="a뉴고딕B" pitchFamily="18" charset="-127"/>
                <a:ea typeface="a뉴고딕B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05838" y="0"/>
            <a:ext cx="6090725" cy="6858000"/>
          </a:xfrm>
          <a:prstGeom prst="rect">
            <a:avLst/>
          </a:pr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endParaRPr lang="bg-BG" dirty="0">
              <a:solidFill>
                <a:schemeClr val="accent5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9739" y="0"/>
            <a:ext cx="84727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55239" y="2845494"/>
            <a:ext cx="1140216" cy="115975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84213" y="2834609"/>
            <a:ext cx="1140216" cy="11597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13187" y="2834608"/>
            <a:ext cx="1140216" cy="115975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64242" y="436639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FontAwesome" pitchFamily="2" charset="0"/>
                <a:cs typeface="Arial" charset="0"/>
              </a:rPr>
              <a:t></a:t>
            </a:r>
            <a:endParaRPr lang="bg-BG" sz="2400" dirty="0">
              <a:solidFill>
                <a:schemeClr val="accent5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68768" y="286504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FontAwesome" pitchFamily="2" charset="0"/>
                <a:cs typeface="Arial" charset="0"/>
              </a:rPr>
              <a:t></a:t>
            </a:r>
            <a:endParaRPr lang="bg-BG" sz="2400" dirty="0">
              <a:solidFill>
                <a:schemeClr val="accent5"/>
              </a:solidFill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1394959" y="2576404"/>
            <a:ext cx="87716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solidFill>
                  <a:schemeClr val="accent5"/>
                </a:solidFill>
                <a:latin typeface="FontAwesome" pitchFamily="2" charset="0"/>
                <a:cs typeface="Arial" charset="0"/>
              </a:rPr>
              <a:t>A</a:t>
            </a:r>
            <a:endParaRPr lang="en-US" sz="11500" dirty="0">
              <a:solidFill>
                <a:schemeClr val="accent5"/>
              </a:solidFill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3809190" y="2571744"/>
            <a:ext cx="91403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solidFill>
                  <a:schemeClr val="accent5"/>
                </a:solidFill>
                <a:latin typeface="FontAwesome" pitchFamily="2" charset="0"/>
                <a:cs typeface="Arial" charset="0"/>
              </a:rPr>
              <a:t>C</a:t>
            </a:r>
            <a:endParaRPr lang="en-US" sz="11500" dirty="0">
              <a:solidFill>
                <a:schemeClr val="accent5"/>
              </a:solidFill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2658193" y="2571744"/>
            <a:ext cx="79380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solidFill>
                  <a:schemeClr val="accent5"/>
                </a:solidFill>
                <a:latin typeface="FontAwesome" pitchFamily="2" charset="0"/>
                <a:cs typeface="Arial" charset="0"/>
              </a:rPr>
              <a:t>B</a:t>
            </a:r>
            <a:endParaRPr lang="en-US" sz="11500" dirty="0">
              <a:solidFill>
                <a:schemeClr val="accent5"/>
              </a:solidFill>
            </a:endParaRPr>
          </a:p>
        </p:txBody>
      </p:sp>
      <p:sp>
        <p:nvSpPr>
          <p:cNvPr id="26" name="Rectangle 159"/>
          <p:cNvSpPr/>
          <p:nvPr/>
        </p:nvSpPr>
        <p:spPr>
          <a:xfrm flipH="1">
            <a:off x="-13322" y="-24"/>
            <a:ext cx="2095390" cy="5715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9" name="Rectangle 162"/>
          <p:cNvSpPr/>
          <p:nvPr/>
        </p:nvSpPr>
        <p:spPr>
          <a:xfrm flipH="1">
            <a:off x="2081010" y="-24"/>
            <a:ext cx="1871055" cy="571504"/>
          </a:xfrm>
          <a:prstGeom prst="rect">
            <a:avLst/>
          </a:prstGeom>
          <a:solidFill>
            <a:schemeClr val="accent4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2" name="Rectangle 163"/>
          <p:cNvSpPr/>
          <p:nvPr/>
        </p:nvSpPr>
        <p:spPr>
          <a:xfrm flipH="1">
            <a:off x="3952066" y="-24"/>
            <a:ext cx="2071702" cy="57150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-191338" y="-24"/>
            <a:ext cx="25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3.</a:t>
            </a:r>
            <a:r>
              <a:rPr lang="ko-KR" altLang="en-US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문제점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34" name="Rectangle 17"/>
          <p:cNvSpPr/>
          <p:nvPr/>
        </p:nvSpPr>
        <p:spPr>
          <a:xfrm>
            <a:off x="6238082" y="562443"/>
            <a:ext cx="564360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A </a:t>
            </a:r>
            <a:r>
              <a:rPr lang="ko-KR" altLang="en-US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구겐하임 효과에 대한 비판</a:t>
            </a:r>
            <a:endParaRPr lang="en-US" altLang="ko-KR" sz="2400" dirty="0" smtClean="0">
              <a:solidFill>
                <a:schemeClr val="accent2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  <a:p>
            <a:pPr algn="just"/>
            <a:endParaRPr lang="en-US" altLang="ko-KR" sz="1000" dirty="0"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  <a:p>
            <a:pPr algn="just"/>
            <a:r>
              <a:rPr lang="ko-KR" altLang="en-US" sz="16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 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예술적 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기능보다는 경제적 파급효과 및 물리적 영향에 초점이 맞춰졌기 때문에 지역의 전통과 정체성</a:t>
            </a:r>
            <a:r>
              <a:rPr lang="en-US" altLang="ko-KR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, 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상징성을 잘 반영하지 못하고 있다</a:t>
            </a:r>
            <a:r>
              <a:rPr lang="en-US" altLang="ko-KR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.</a:t>
            </a:r>
            <a:endParaRPr lang="ko-KR" altLang="en-US" dirty="0" smtClean="0">
              <a:solidFill>
                <a:schemeClr val="accent2"/>
              </a:solidFill>
              <a:latin typeface="a뉴고딕B" pitchFamily="18" charset="-127"/>
              <a:ea typeface="a뉴고딕B" pitchFamily="18" charset="-127"/>
            </a:endParaRPr>
          </a:p>
          <a:p>
            <a:pPr algn="just"/>
            <a:endParaRPr lang="en-US" altLang="ko-KR" dirty="0" smtClean="0">
              <a:solidFill>
                <a:schemeClr val="accent2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35" name="Rectangle 17"/>
          <p:cNvSpPr/>
          <p:nvPr/>
        </p:nvSpPr>
        <p:spPr>
          <a:xfrm>
            <a:off x="6238082" y="2151585"/>
            <a:ext cx="564360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B </a:t>
            </a:r>
            <a:r>
              <a:rPr lang="ko-KR" altLang="en-US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실업률</a:t>
            </a:r>
            <a:endParaRPr lang="en-US" altLang="ko-KR" sz="2400" dirty="0" smtClean="0">
              <a:solidFill>
                <a:schemeClr val="accent2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  <a:p>
            <a:pPr algn="just"/>
            <a:endParaRPr lang="en-US" altLang="ko-KR" sz="1000" dirty="0">
              <a:solidFill>
                <a:schemeClr val="bg1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  <a:p>
            <a:pPr algn="just"/>
            <a:r>
              <a:rPr lang="ko-KR" altLang="en-US" sz="16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 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새로  창출된 고용수요는 대부분 미숙련</a:t>
            </a:r>
            <a:r>
              <a:rPr lang="en-US" altLang="ko-KR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, 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저임금의 관광 연계 직종의 임시직으로 비 노조 기업적 성격이 강하다</a:t>
            </a:r>
            <a:r>
              <a:rPr lang="en-US" altLang="ko-KR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. 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다시 말해 구겐하임 효과가 일시적으로 실업률 자체를 줄일 수 있는 있었으나 지속 가능성과 안정적 고용을 바탕으로 한 </a:t>
            </a:r>
            <a:r>
              <a:rPr lang="ko-KR" altLang="en-US" dirty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삶의 질 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향상에 </a:t>
            </a:r>
            <a:r>
              <a:rPr lang="ko-KR" altLang="en-US" dirty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크게 기여하지는 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못하였다</a:t>
            </a:r>
            <a:r>
              <a:rPr lang="en-US" altLang="ko-KR" dirty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rPr>
              <a:t>.</a:t>
            </a:r>
            <a:endParaRPr lang="ko-KR" altLang="en-US" dirty="0">
              <a:solidFill>
                <a:schemeClr val="accent2"/>
              </a:solidFill>
              <a:latin typeface="a뉴고딕B" pitchFamily="18" charset="-127"/>
              <a:ea typeface="a뉴고딕B" pitchFamily="18" charset="-127"/>
            </a:endParaRPr>
          </a:p>
        </p:txBody>
      </p:sp>
      <p:sp>
        <p:nvSpPr>
          <p:cNvPr id="36" name="Rectangle 17"/>
          <p:cNvSpPr/>
          <p:nvPr/>
        </p:nvSpPr>
        <p:spPr>
          <a:xfrm>
            <a:off x="6238082" y="4571724"/>
            <a:ext cx="557216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C </a:t>
            </a:r>
            <a:r>
              <a:rPr lang="ko-KR" altLang="en-US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중심지와</a:t>
            </a:r>
            <a:r>
              <a:rPr lang="ko-KR" altLang="en-US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주변지역의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분극효과</a:t>
            </a:r>
            <a:r>
              <a:rPr lang="ko-KR" altLang="en-US" sz="2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우려</a:t>
            </a:r>
            <a:endParaRPr lang="en-US" altLang="ko-KR" sz="2400" dirty="0" smtClean="0">
              <a:solidFill>
                <a:schemeClr val="accent2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  <a:p>
            <a:pPr algn="just"/>
            <a:endParaRPr lang="en-US" altLang="ko-KR" sz="1000" dirty="0">
              <a:solidFill>
                <a:schemeClr val="accent4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  <a:p>
            <a:pPr algn="just"/>
            <a:r>
              <a:rPr lang="en-US" altLang="ko-KR" dirty="0" smtClean="0">
                <a:solidFill>
                  <a:schemeClr val="accent4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</a:t>
            </a:r>
            <a:r>
              <a:rPr lang="ko-KR" altLang="en-US" dirty="0" err="1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구도심과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신도심을 연결하는 보행자 전용 교량을 통해 사회적 통합을 유도 하였다</a:t>
            </a:r>
            <a:r>
              <a:rPr lang="en-US" altLang="ko-KR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. 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하지만</a:t>
            </a:r>
            <a:r>
              <a:rPr lang="en-US" altLang="ko-KR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타 지역에 비해</a:t>
            </a:r>
            <a:r>
              <a:rPr lang="en-US" altLang="ko-KR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</a:t>
            </a:r>
            <a:r>
              <a:rPr lang="ko-KR" altLang="en-US" dirty="0" err="1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아반도이바라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지역에 개발이 집중되는 경향이 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있어 중심지와 주변지역의 분국효과에 대해 우려해볼 필요가 있다</a:t>
            </a:r>
            <a:r>
              <a:rPr lang="en-US" altLang="ko-KR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.</a:t>
            </a:r>
            <a:r>
              <a:rPr lang="ko-KR" altLang="en-US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</a:t>
            </a:r>
            <a:endParaRPr lang="en-US" altLang="ko-KR" sz="2000" dirty="0" smtClean="0">
              <a:solidFill>
                <a:schemeClr val="accent2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1794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/>
          <p:cNvSpPr/>
          <p:nvPr/>
        </p:nvSpPr>
        <p:spPr>
          <a:xfrm>
            <a:off x="4427135" y="1141964"/>
            <a:ext cx="2186903" cy="1141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614040" y="1141964"/>
            <a:ext cx="1109039" cy="1141964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722641" y="1141964"/>
            <a:ext cx="1140646" cy="114196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2177875" y="2287036"/>
            <a:ext cx="2249099" cy="1141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4427125" y="2283956"/>
            <a:ext cx="1093022" cy="114196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5520146" y="2280816"/>
            <a:ext cx="1093884" cy="11419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3280866" y="3425892"/>
            <a:ext cx="2239285" cy="11419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5513221" y="3422785"/>
            <a:ext cx="1100816" cy="1138853"/>
          </a:xfrm>
          <a:prstGeom prst="rect">
            <a:avLst/>
          </a:prstGeom>
          <a:solidFill>
            <a:schemeClr val="accent4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6614029" y="3432116"/>
            <a:ext cx="1102666" cy="11419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4379157" y="4562455"/>
            <a:ext cx="2226677" cy="1141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6598006" y="4562455"/>
            <a:ext cx="1117736" cy="1141964"/>
          </a:xfrm>
          <a:prstGeom prst="rect">
            <a:avLst/>
          </a:prstGeom>
          <a:solidFill>
            <a:schemeClr val="tx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7701767" y="4573052"/>
            <a:ext cx="1108089" cy="1141964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928143" y="482997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FontAwesome" pitchFamily="2" charset="0"/>
                <a:cs typeface="Arial" charset="0"/>
              </a:rPr>
              <a:t></a:t>
            </a:r>
            <a:endParaRPr lang="bg-BG" sz="3200" dirty="0">
              <a:solidFill>
                <a:schemeClr val="accent5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65858" y="170800"/>
            <a:ext cx="3571900" cy="6864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latin typeface="a뉴고딕B" pitchFamily="18" charset="-127"/>
                <a:ea typeface="a뉴고딕B" pitchFamily="18" charset="-127"/>
                <a:cs typeface="+mj-cs"/>
              </a:rPr>
              <a:t>Contents</a:t>
            </a:r>
            <a:endParaRPr kumimoji="0" lang="bg-BG" sz="5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뉴고딕B" pitchFamily="18" charset="-127"/>
              <a:ea typeface="a뉴고딕B" pitchFamily="18" charset="-127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19715" y="1422025"/>
            <a:ext cx="237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1.</a:t>
            </a:r>
            <a:r>
              <a:rPr lang="ko-KR" altLang="en-US" sz="28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개요 및 배경</a:t>
            </a:r>
            <a:endParaRPr lang="bg-BG" sz="28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320414" y="2558477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2.</a:t>
            </a:r>
            <a:r>
              <a:rPr lang="ko-KR" altLang="en-US" sz="28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추진현황</a:t>
            </a:r>
            <a:endParaRPr lang="bg-BG" sz="28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66699" y="3701485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3.</a:t>
            </a:r>
            <a:r>
              <a:rPr lang="ko-KR" altLang="en-US" sz="28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문제점</a:t>
            </a:r>
            <a:endParaRPr lang="bg-BG" sz="28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1656" y="4834606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4.</a:t>
            </a:r>
            <a:r>
              <a:rPr lang="ko-KR" altLang="en-US" sz="28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개선방향</a:t>
            </a:r>
            <a:endParaRPr lang="bg-BG" sz="28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59"/>
          <p:cNvSpPr/>
          <p:nvPr/>
        </p:nvSpPr>
        <p:spPr>
          <a:xfrm flipH="1">
            <a:off x="-13322" y="-24"/>
            <a:ext cx="2095390" cy="5715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Rectangle 162"/>
          <p:cNvSpPr/>
          <p:nvPr/>
        </p:nvSpPr>
        <p:spPr>
          <a:xfrm flipH="1">
            <a:off x="2081011" y="-24"/>
            <a:ext cx="1370989" cy="571504"/>
          </a:xfrm>
          <a:prstGeom prst="rect">
            <a:avLst/>
          </a:prstGeom>
          <a:solidFill>
            <a:schemeClr val="tx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2" name="Rectangle 163"/>
          <p:cNvSpPr/>
          <p:nvPr/>
        </p:nvSpPr>
        <p:spPr>
          <a:xfrm flipH="1">
            <a:off x="3430656" y="-24"/>
            <a:ext cx="1735856" cy="571504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-191338" y="-24"/>
            <a:ext cx="25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4.</a:t>
            </a:r>
            <a:r>
              <a:rPr lang="ko-KR" altLang="en-US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개선방안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1451736" y="986850"/>
            <a:ext cx="2428892" cy="2656464"/>
            <a:chOff x="1023108" y="986850"/>
            <a:chExt cx="2428892" cy="2656464"/>
          </a:xfrm>
        </p:grpSpPr>
        <p:sp>
          <p:nvSpPr>
            <p:cNvPr id="18" name="Oval 4"/>
            <p:cNvSpPr/>
            <p:nvPr/>
          </p:nvSpPr>
          <p:spPr>
            <a:xfrm>
              <a:off x="1303104" y="1159176"/>
              <a:ext cx="1788341" cy="1788341"/>
            </a:xfrm>
            <a:prstGeom prst="ellipse">
              <a:avLst/>
            </a:prstGeom>
            <a:noFill/>
            <a:ln w="161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0" name="Oval 9"/>
            <p:cNvSpPr/>
            <p:nvPr/>
          </p:nvSpPr>
          <p:spPr>
            <a:xfrm>
              <a:off x="1187448" y="1057321"/>
              <a:ext cx="451542" cy="45154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1" name="Rectangle 7"/>
            <p:cNvSpPr/>
            <p:nvPr/>
          </p:nvSpPr>
          <p:spPr>
            <a:xfrm>
              <a:off x="1157232" y="986850"/>
              <a:ext cx="5357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  <a:cs typeface="Arial" charset="0"/>
                </a:rPr>
                <a:t></a:t>
              </a:r>
              <a:endParaRPr lang="bg-BG" sz="32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73"/>
            <p:cNvSpPr/>
            <p:nvPr/>
          </p:nvSpPr>
          <p:spPr>
            <a:xfrm>
              <a:off x="1041316" y="3586962"/>
              <a:ext cx="2311914" cy="563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1523174" y="1276540"/>
              <a:ext cx="1285884" cy="1862048"/>
              <a:chOff x="1523174" y="1209762"/>
              <a:chExt cx="1285884" cy="1862048"/>
            </a:xfrm>
          </p:grpSpPr>
          <p:sp>
            <p:nvSpPr>
              <p:cNvPr id="49" name="Rectangle 5"/>
              <p:cNvSpPr/>
              <p:nvPr/>
            </p:nvSpPr>
            <p:spPr>
              <a:xfrm>
                <a:off x="1808926" y="1209762"/>
                <a:ext cx="1000132" cy="186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500" dirty="0" smtClean="0">
                    <a:solidFill>
                      <a:schemeClr val="accent5"/>
                    </a:solidFill>
                    <a:latin typeface="FontAwesome" pitchFamily="2" charset="0"/>
                    <a:cs typeface="Arial" charset="0"/>
                  </a:rPr>
                  <a:t>A</a:t>
                </a:r>
                <a:endParaRPr lang="en-US" sz="115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1" name="Rectangle 5"/>
              <p:cNvSpPr/>
              <p:nvPr/>
            </p:nvSpPr>
            <p:spPr>
              <a:xfrm>
                <a:off x="1523174" y="1428736"/>
                <a:ext cx="100013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200" dirty="0" smtClean="0">
                    <a:solidFill>
                      <a:schemeClr val="accent5"/>
                    </a:solidFill>
                    <a:latin typeface="FontAwesome" pitchFamily="2" charset="0"/>
                    <a:cs typeface="Arial" charset="0"/>
                  </a:rPr>
                  <a:t>:</a:t>
                </a:r>
                <a:endParaRPr lang="en-US" sz="7200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68" name="Rectangle 17"/>
            <p:cNvSpPr/>
            <p:nvPr/>
          </p:nvSpPr>
          <p:spPr>
            <a:xfrm>
              <a:off x="1023108" y="3171766"/>
              <a:ext cx="24288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000" dirty="0" smtClean="0"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구겐하임 효과 비판</a:t>
              </a:r>
              <a:endParaRPr lang="en-US" altLang="ko-KR" sz="14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5140614" y="986850"/>
            <a:ext cx="2311914" cy="2656464"/>
            <a:chOff x="3629527" y="986850"/>
            <a:chExt cx="2311914" cy="2656464"/>
          </a:xfrm>
        </p:grpSpPr>
        <p:sp>
          <p:nvSpPr>
            <p:cNvPr id="25" name="Oval 35"/>
            <p:cNvSpPr/>
            <p:nvPr/>
          </p:nvSpPr>
          <p:spPr>
            <a:xfrm>
              <a:off x="3892894" y="1159176"/>
              <a:ext cx="1788341" cy="1788341"/>
            </a:xfrm>
            <a:prstGeom prst="ellipse">
              <a:avLst/>
            </a:prstGeom>
            <a:noFill/>
            <a:ln w="161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6" name="Rectangle 36"/>
            <p:cNvSpPr/>
            <p:nvPr/>
          </p:nvSpPr>
          <p:spPr>
            <a:xfrm>
              <a:off x="4228780" y="1523929"/>
              <a:ext cx="109196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dirty="0">
                  <a:solidFill>
                    <a:schemeClr val="accent2"/>
                  </a:solidFill>
                  <a:latin typeface="FontAwesome" pitchFamily="2" charset="0"/>
                  <a:cs typeface="Arial" charset="0"/>
                </a:rPr>
                <a:t>  </a:t>
              </a:r>
              <a:endParaRPr lang="bg-BG" sz="6600" dirty="0">
                <a:solidFill>
                  <a:schemeClr val="accent2"/>
                </a:solidFill>
              </a:endParaRPr>
            </a:p>
          </p:txBody>
        </p:sp>
        <p:sp>
          <p:nvSpPr>
            <p:cNvPr id="27" name="Oval 37"/>
            <p:cNvSpPr/>
            <p:nvPr/>
          </p:nvSpPr>
          <p:spPr>
            <a:xfrm>
              <a:off x="3777238" y="1057321"/>
              <a:ext cx="451542" cy="45154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8" name="Rectangle 38"/>
            <p:cNvSpPr/>
            <p:nvPr/>
          </p:nvSpPr>
          <p:spPr>
            <a:xfrm>
              <a:off x="3747022" y="986850"/>
              <a:ext cx="5357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  <a:cs typeface="Arial" charset="0"/>
                </a:rPr>
                <a:t></a:t>
              </a:r>
              <a:endParaRPr lang="bg-BG" sz="3200" dirty="0">
                <a:solidFill>
                  <a:schemeClr val="accent2"/>
                </a:solidFill>
              </a:endParaRPr>
            </a:p>
          </p:txBody>
        </p:sp>
        <p:sp>
          <p:nvSpPr>
            <p:cNvPr id="31" name="Rectangle 74"/>
            <p:cNvSpPr/>
            <p:nvPr/>
          </p:nvSpPr>
          <p:spPr>
            <a:xfrm>
              <a:off x="3629527" y="3586962"/>
              <a:ext cx="2311914" cy="56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  <p:grpSp>
          <p:nvGrpSpPr>
            <p:cNvPr id="56" name="그룹 55"/>
            <p:cNvGrpSpPr/>
            <p:nvPr/>
          </p:nvGrpSpPr>
          <p:grpSpPr>
            <a:xfrm>
              <a:off x="4094942" y="1281200"/>
              <a:ext cx="1285884" cy="1862048"/>
              <a:chOff x="1523174" y="1209762"/>
              <a:chExt cx="1285884" cy="1862048"/>
            </a:xfrm>
          </p:grpSpPr>
          <p:sp>
            <p:nvSpPr>
              <p:cNvPr id="57" name="Rectangle 5"/>
              <p:cNvSpPr/>
              <p:nvPr/>
            </p:nvSpPr>
            <p:spPr>
              <a:xfrm>
                <a:off x="1808926" y="1209762"/>
                <a:ext cx="1000132" cy="186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500" dirty="0" smtClean="0">
                    <a:solidFill>
                      <a:schemeClr val="accent5"/>
                    </a:solidFill>
                    <a:latin typeface="FontAwesome" pitchFamily="2" charset="0"/>
                    <a:cs typeface="Arial" charset="0"/>
                  </a:rPr>
                  <a:t>B</a:t>
                </a:r>
                <a:endParaRPr lang="en-US" sz="115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8" name="Rectangle 5"/>
              <p:cNvSpPr/>
              <p:nvPr/>
            </p:nvSpPr>
            <p:spPr>
              <a:xfrm>
                <a:off x="1523174" y="1428736"/>
                <a:ext cx="100013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200" dirty="0" smtClean="0">
                    <a:solidFill>
                      <a:schemeClr val="accent5"/>
                    </a:solidFill>
                    <a:latin typeface="FontAwesome" pitchFamily="2" charset="0"/>
                    <a:cs typeface="Arial" charset="0"/>
                  </a:rPr>
                  <a:t>:</a:t>
                </a:r>
                <a:endParaRPr lang="en-US" sz="7200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69" name="Rectangle 17"/>
            <p:cNvSpPr/>
            <p:nvPr/>
          </p:nvSpPr>
          <p:spPr>
            <a:xfrm>
              <a:off x="3809190" y="3143248"/>
              <a:ext cx="20002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schemeClr val="bg1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실업률</a:t>
              </a:r>
              <a:endParaRPr lang="ko-KR" altLang="en-US" sz="1400" dirty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8142749" y="986850"/>
            <a:ext cx="3095993" cy="2656464"/>
            <a:chOff x="8381222" y="986850"/>
            <a:chExt cx="3095993" cy="2656464"/>
          </a:xfrm>
        </p:grpSpPr>
        <p:sp>
          <p:nvSpPr>
            <p:cNvPr id="41" name="Oval 69"/>
            <p:cNvSpPr/>
            <p:nvPr/>
          </p:nvSpPr>
          <p:spPr>
            <a:xfrm>
              <a:off x="9072473" y="1159176"/>
              <a:ext cx="1788341" cy="1788341"/>
            </a:xfrm>
            <a:prstGeom prst="ellipse">
              <a:avLst/>
            </a:prstGeom>
            <a:noFill/>
            <a:ln w="1619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42" name="Rectangle 70"/>
            <p:cNvSpPr/>
            <p:nvPr/>
          </p:nvSpPr>
          <p:spPr>
            <a:xfrm>
              <a:off x="9464276" y="1517809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chemeClr val="accent2"/>
                  </a:solidFill>
                  <a:latin typeface="FontAwesome" pitchFamily="2" charset="0"/>
                  <a:cs typeface="Arial" charset="0"/>
                </a:rPr>
                <a:t></a:t>
              </a:r>
              <a:endParaRPr lang="bg-BG" sz="6000" dirty="0">
                <a:solidFill>
                  <a:schemeClr val="accent2"/>
                </a:solidFill>
              </a:endParaRPr>
            </a:p>
          </p:txBody>
        </p:sp>
        <p:sp>
          <p:nvSpPr>
            <p:cNvPr id="43" name="Oval 71"/>
            <p:cNvSpPr/>
            <p:nvPr/>
          </p:nvSpPr>
          <p:spPr>
            <a:xfrm>
              <a:off x="8956817" y="1057321"/>
              <a:ext cx="451542" cy="45154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44" name="Rectangle 72"/>
            <p:cNvSpPr/>
            <p:nvPr/>
          </p:nvSpPr>
          <p:spPr>
            <a:xfrm>
              <a:off x="8926601" y="986850"/>
              <a:ext cx="5357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  <a:cs typeface="Arial" charset="0"/>
                </a:rPr>
                <a:t></a:t>
              </a:r>
              <a:endParaRPr lang="bg-BG" sz="3200" dirty="0">
                <a:solidFill>
                  <a:schemeClr val="accent2"/>
                </a:solidFill>
              </a:endParaRPr>
            </a:p>
          </p:txBody>
        </p:sp>
        <p:sp>
          <p:nvSpPr>
            <p:cNvPr id="45" name="Rectangle 76"/>
            <p:cNvSpPr/>
            <p:nvPr/>
          </p:nvSpPr>
          <p:spPr>
            <a:xfrm>
              <a:off x="8810685" y="3586962"/>
              <a:ext cx="2311914" cy="563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  <p:sp>
          <p:nvSpPr>
            <p:cNvPr id="64" name="Rectangle 5"/>
            <p:cNvSpPr/>
            <p:nvPr/>
          </p:nvSpPr>
          <p:spPr>
            <a:xfrm>
              <a:off x="9309916" y="1495514"/>
              <a:ext cx="10001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200" dirty="0" smtClean="0">
                  <a:solidFill>
                    <a:schemeClr val="accent5"/>
                  </a:solidFill>
                  <a:latin typeface="FontAwesome" pitchFamily="2" charset="0"/>
                  <a:cs typeface="Arial" charset="0"/>
                </a:rPr>
                <a:t>:</a:t>
              </a:r>
              <a:endParaRPr lang="en-US" sz="7200" dirty="0">
                <a:solidFill>
                  <a:schemeClr val="accent5"/>
                </a:solidFill>
              </a:endParaRPr>
            </a:p>
          </p:txBody>
        </p:sp>
        <p:sp>
          <p:nvSpPr>
            <p:cNvPr id="71" name="Rectangle 17"/>
            <p:cNvSpPr/>
            <p:nvPr/>
          </p:nvSpPr>
          <p:spPr>
            <a:xfrm>
              <a:off x="8381222" y="3143248"/>
              <a:ext cx="30959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err="1" smtClean="0">
                  <a:solidFill>
                    <a:schemeClr val="tx2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분극효과</a:t>
              </a:r>
              <a:r>
                <a:rPr lang="ko-KR" altLang="en-US" sz="2000" dirty="0" smtClean="0">
                  <a:solidFill>
                    <a:schemeClr val="tx2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 우려</a:t>
              </a:r>
              <a:endParaRPr lang="en-US" altLang="ko-KR" sz="1200" dirty="0" smtClean="0">
                <a:solidFill>
                  <a:schemeClr val="accent2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  <p:sp>
          <p:nvSpPr>
            <p:cNvPr id="46" name="Rectangle 5"/>
            <p:cNvSpPr/>
            <p:nvPr/>
          </p:nvSpPr>
          <p:spPr>
            <a:xfrm>
              <a:off x="9563050" y="1281200"/>
              <a:ext cx="914033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dirty="0" smtClean="0">
                  <a:solidFill>
                    <a:schemeClr val="accent5"/>
                  </a:solidFill>
                  <a:latin typeface="FontAwesome" pitchFamily="2" charset="0"/>
                  <a:cs typeface="Arial" charset="0"/>
                </a:rPr>
                <a:t>C</a:t>
              </a:r>
              <a:endParaRPr lang="en-US" sz="115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445278"/>
            <a:ext cx="12190413" cy="241273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864444" y="2198077"/>
            <a:ext cx="2461526" cy="246184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g-BG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0815" y="5429274"/>
            <a:ext cx="4788781" cy="900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4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Thanks for Watching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66" y="2636110"/>
            <a:ext cx="1558251" cy="1558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279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30" y="1714493"/>
            <a:ext cx="7397152" cy="3626931"/>
          </a:xfrm>
          <a:prstGeom prst="rect">
            <a:avLst/>
          </a:prstGeom>
        </p:spPr>
      </p:pic>
      <p:sp>
        <p:nvSpPr>
          <p:cNvPr id="30" name="Rectangle 159"/>
          <p:cNvSpPr/>
          <p:nvPr/>
        </p:nvSpPr>
        <p:spPr>
          <a:xfrm flipH="1">
            <a:off x="-13322" y="-24"/>
            <a:ext cx="2095390" cy="571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62"/>
          <p:cNvSpPr/>
          <p:nvPr/>
        </p:nvSpPr>
        <p:spPr>
          <a:xfrm flipH="1">
            <a:off x="2081016" y="-24"/>
            <a:ext cx="1370989" cy="571504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63"/>
          <p:cNvSpPr/>
          <p:nvPr/>
        </p:nvSpPr>
        <p:spPr>
          <a:xfrm flipH="1">
            <a:off x="3430656" y="-24"/>
            <a:ext cx="1735856" cy="57150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-48456" y="-24"/>
            <a:ext cx="156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1.</a:t>
            </a:r>
            <a:r>
              <a:rPr lang="ko-KR" altLang="en-US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개요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39" name="Oval 79"/>
          <p:cNvSpPr/>
          <p:nvPr/>
        </p:nvSpPr>
        <p:spPr>
          <a:xfrm>
            <a:off x="5523702" y="2928934"/>
            <a:ext cx="571504" cy="571578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그룹 55"/>
          <p:cNvGrpSpPr/>
          <p:nvPr/>
        </p:nvGrpSpPr>
        <p:grpSpPr>
          <a:xfrm>
            <a:off x="2746017" y="5595967"/>
            <a:ext cx="6849657" cy="476251"/>
            <a:chOff x="2746011" y="5595955"/>
            <a:chExt cx="6849657" cy="476251"/>
          </a:xfrm>
        </p:grpSpPr>
        <p:sp>
          <p:nvSpPr>
            <p:cNvPr id="21" name="Rectangle 29"/>
            <p:cNvSpPr/>
            <p:nvPr/>
          </p:nvSpPr>
          <p:spPr>
            <a:xfrm>
              <a:off x="6364226" y="5595955"/>
              <a:ext cx="1802682" cy="4762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Rectangle 3"/>
            <p:cNvSpPr/>
            <p:nvPr/>
          </p:nvSpPr>
          <p:spPr>
            <a:xfrm>
              <a:off x="2780690" y="5595955"/>
              <a:ext cx="1496795" cy="4762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5" name="Rectangle 28"/>
            <p:cNvSpPr/>
            <p:nvPr/>
          </p:nvSpPr>
          <p:spPr>
            <a:xfrm>
              <a:off x="4302382" y="5595955"/>
              <a:ext cx="2041271" cy="476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7" name="Rectangle 30"/>
            <p:cNvSpPr/>
            <p:nvPr/>
          </p:nvSpPr>
          <p:spPr>
            <a:xfrm>
              <a:off x="8238346" y="5595955"/>
              <a:ext cx="1357322" cy="4762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40" name="TextBox 39"/>
            <p:cNvSpPr txBox="1"/>
            <p:nvPr/>
          </p:nvSpPr>
          <p:spPr>
            <a:xfrm flipH="1">
              <a:off x="2746011" y="5643578"/>
              <a:ext cx="1563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스페인</a:t>
              </a:r>
              <a:endParaRPr lang="bg-BG" sz="20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flipH="1">
              <a:off x="4246209" y="5643578"/>
              <a:ext cx="22061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바스크</a:t>
              </a:r>
              <a:r>
                <a:rPr lang="ko-KR" altLang="en-US" sz="20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 자치지방</a:t>
              </a:r>
              <a:endParaRPr lang="bg-BG" sz="20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6175035" y="5643578"/>
              <a:ext cx="22061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비</a:t>
              </a:r>
              <a:r>
                <a:rPr lang="ko-KR" altLang="en-US" sz="200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스카야</a:t>
              </a:r>
              <a:r>
                <a:rPr lang="ko-KR" altLang="en-US" sz="20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 주</a:t>
              </a:r>
              <a:endParaRPr lang="bg-BG" sz="20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flipH="1">
              <a:off x="8381221" y="5643578"/>
              <a:ext cx="1214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빌바오</a:t>
              </a:r>
              <a:endParaRPr lang="bg-BG" sz="20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 flipH="1">
            <a:off x="380166" y="4357694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면적</a:t>
            </a:r>
            <a:r>
              <a:rPr lang="en-US" altLang="ko-KR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: </a:t>
            </a:r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약 </a:t>
            </a:r>
            <a:r>
              <a:rPr lang="en-US" altLang="ko-KR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41 </a:t>
            </a:r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㎢ </a:t>
            </a:r>
            <a:r>
              <a:rPr lang="en-US" altLang="ko-KR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(</a:t>
            </a:r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약 </a:t>
            </a:r>
            <a:r>
              <a:rPr lang="en-US" altLang="ko-KR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1200</a:t>
            </a:r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만 평</a:t>
            </a:r>
            <a:r>
              <a:rPr lang="en-US" altLang="ko-KR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)</a:t>
            </a:r>
          </a:p>
          <a:p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인구</a:t>
            </a:r>
            <a:r>
              <a:rPr lang="en-US" altLang="ko-KR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: 35</a:t>
            </a:r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만 명</a:t>
            </a:r>
            <a:endParaRPr lang="bg-BG" sz="20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59"/>
          <p:cNvSpPr/>
          <p:nvPr/>
        </p:nvSpPr>
        <p:spPr>
          <a:xfrm flipH="1">
            <a:off x="-13322" y="-24"/>
            <a:ext cx="2095390" cy="571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62"/>
          <p:cNvSpPr/>
          <p:nvPr/>
        </p:nvSpPr>
        <p:spPr>
          <a:xfrm flipH="1">
            <a:off x="2081016" y="-24"/>
            <a:ext cx="1370989" cy="571504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63"/>
          <p:cNvSpPr/>
          <p:nvPr/>
        </p:nvSpPr>
        <p:spPr>
          <a:xfrm flipH="1">
            <a:off x="3430656" y="-24"/>
            <a:ext cx="1735856" cy="57150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-48456" y="-24"/>
            <a:ext cx="156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1.</a:t>
            </a:r>
            <a:r>
              <a:rPr lang="ko-KR" altLang="en-US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개요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39" name="Oval 79"/>
          <p:cNvSpPr/>
          <p:nvPr/>
        </p:nvSpPr>
        <p:spPr>
          <a:xfrm>
            <a:off x="4666446" y="2285992"/>
            <a:ext cx="571504" cy="571578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그룹 55"/>
          <p:cNvGrpSpPr/>
          <p:nvPr/>
        </p:nvGrpSpPr>
        <p:grpSpPr>
          <a:xfrm>
            <a:off x="2746017" y="5595967"/>
            <a:ext cx="6849657" cy="476251"/>
            <a:chOff x="2746011" y="5595955"/>
            <a:chExt cx="6849657" cy="476251"/>
          </a:xfrm>
        </p:grpSpPr>
        <p:sp>
          <p:nvSpPr>
            <p:cNvPr id="21" name="Rectangle 29"/>
            <p:cNvSpPr/>
            <p:nvPr/>
          </p:nvSpPr>
          <p:spPr>
            <a:xfrm>
              <a:off x="6364226" y="5595955"/>
              <a:ext cx="1802682" cy="4762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Rectangle 3"/>
            <p:cNvSpPr/>
            <p:nvPr/>
          </p:nvSpPr>
          <p:spPr>
            <a:xfrm>
              <a:off x="2780690" y="5595955"/>
              <a:ext cx="1496795" cy="4762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5" name="Rectangle 28"/>
            <p:cNvSpPr/>
            <p:nvPr/>
          </p:nvSpPr>
          <p:spPr>
            <a:xfrm>
              <a:off x="4302382" y="5595955"/>
              <a:ext cx="2041271" cy="476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7" name="Rectangle 30"/>
            <p:cNvSpPr/>
            <p:nvPr/>
          </p:nvSpPr>
          <p:spPr>
            <a:xfrm>
              <a:off x="8238346" y="5595955"/>
              <a:ext cx="1357322" cy="4762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40" name="TextBox 39"/>
            <p:cNvSpPr txBox="1"/>
            <p:nvPr/>
          </p:nvSpPr>
          <p:spPr>
            <a:xfrm flipH="1">
              <a:off x="2746011" y="5643578"/>
              <a:ext cx="1563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스페인</a:t>
              </a:r>
              <a:endParaRPr lang="bg-BG" sz="20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flipH="1">
              <a:off x="4246209" y="5643578"/>
              <a:ext cx="22061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바스크</a:t>
              </a:r>
              <a:r>
                <a:rPr lang="ko-KR" altLang="en-US" sz="20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 자치지방</a:t>
              </a:r>
              <a:endParaRPr lang="bg-BG" sz="20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6175035" y="5643578"/>
              <a:ext cx="22061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비</a:t>
              </a:r>
              <a:r>
                <a:rPr lang="ko-KR" altLang="en-US" sz="200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스카야</a:t>
              </a:r>
              <a:r>
                <a:rPr lang="ko-KR" altLang="en-US" sz="20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 주</a:t>
              </a:r>
              <a:endParaRPr lang="bg-BG" sz="20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flipH="1">
              <a:off x="8381221" y="5643578"/>
              <a:ext cx="1214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빌바오</a:t>
              </a:r>
              <a:endParaRPr lang="bg-BG" sz="20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</p:grpSp>
      <p:grpSp>
        <p:nvGrpSpPr>
          <p:cNvPr id="3" name="그룹 52"/>
          <p:cNvGrpSpPr/>
          <p:nvPr/>
        </p:nvGrpSpPr>
        <p:grpSpPr>
          <a:xfrm>
            <a:off x="5380832" y="214299"/>
            <a:ext cx="6215106" cy="5289839"/>
            <a:chOff x="5380826" y="214290"/>
            <a:chExt cx="6215106" cy="5289839"/>
          </a:xfrm>
        </p:grpSpPr>
        <p:grpSp>
          <p:nvGrpSpPr>
            <p:cNvPr id="4" name="그룹 50"/>
            <p:cNvGrpSpPr/>
            <p:nvPr/>
          </p:nvGrpSpPr>
          <p:grpSpPr>
            <a:xfrm>
              <a:off x="5380826" y="214290"/>
              <a:ext cx="6215106" cy="5289839"/>
              <a:chOff x="5452264" y="285728"/>
              <a:chExt cx="6546813" cy="5572163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5452264" y="285728"/>
                <a:ext cx="6546813" cy="557216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3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6" name="그림 45" descr="바스크 주의 빌바오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5140" y="397578"/>
                <a:ext cx="6286544" cy="5317438"/>
              </a:xfrm>
              <a:prstGeom prst="rect">
                <a:avLst/>
              </a:prstGeom>
            </p:spPr>
          </p:pic>
        </p:grpSp>
        <p:sp>
          <p:nvSpPr>
            <p:cNvPr id="52" name="Oval 79"/>
            <p:cNvSpPr/>
            <p:nvPr/>
          </p:nvSpPr>
          <p:spPr>
            <a:xfrm>
              <a:off x="6452378" y="1214367"/>
              <a:ext cx="285770" cy="285807"/>
            </a:xfrm>
            <a:prstGeom prst="ellipse">
              <a:avLst/>
            </a:prstGeom>
            <a:noFill/>
            <a:ln w="857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 flipH="1">
            <a:off x="237290" y="100660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면적</a:t>
            </a:r>
            <a:r>
              <a:rPr lang="en-US" altLang="ko-KR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: </a:t>
            </a:r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약 </a:t>
            </a:r>
            <a:r>
              <a:rPr lang="en-US" altLang="ko-KR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41 </a:t>
            </a:r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㎢ </a:t>
            </a:r>
            <a:r>
              <a:rPr lang="en-US" altLang="ko-KR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(</a:t>
            </a:r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약 </a:t>
            </a:r>
            <a:r>
              <a:rPr lang="en-US" altLang="ko-KR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1200</a:t>
            </a:r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만 평</a:t>
            </a:r>
            <a:r>
              <a:rPr lang="en-US" altLang="ko-KR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)</a:t>
            </a:r>
          </a:p>
          <a:p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인구</a:t>
            </a:r>
            <a:r>
              <a:rPr lang="en-US" altLang="ko-KR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: 35</a:t>
            </a:r>
            <a:r>
              <a:rPr lang="ko-KR" altLang="en-US" sz="2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만 명</a:t>
            </a:r>
            <a:endParaRPr lang="bg-BG" sz="20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grpSp>
        <p:nvGrpSpPr>
          <p:cNvPr id="5" name="그룹 48"/>
          <p:cNvGrpSpPr/>
          <p:nvPr/>
        </p:nvGrpSpPr>
        <p:grpSpPr>
          <a:xfrm>
            <a:off x="165852" y="1071546"/>
            <a:ext cx="5072098" cy="4357718"/>
            <a:chOff x="165852" y="928670"/>
            <a:chExt cx="5072098" cy="4357718"/>
          </a:xfrm>
        </p:grpSpPr>
        <p:sp>
          <p:nvSpPr>
            <p:cNvPr id="48" name="직사각형 47"/>
            <p:cNvSpPr/>
            <p:nvPr/>
          </p:nvSpPr>
          <p:spPr>
            <a:xfrm>
              <a:off x="165852" y="928670"/>
              <a:ext cx="5072098" cy="43577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7" name="그림 46" descr="스페인 바스크 주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290" y="1000108"/>
              <a:ext cx="4929222" cy="4235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0" y="0"/>
            <a:ext cx="2325208" cy="642942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그림 2" descr="1950년대 빌바오 전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69" y="-1387"/>
            <a:ext cx="10287072" cy="6859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-111505" y="-24"/>
            <a:ext cx="213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1950</a:t>
            </a:r>
            <a:r>
              <a:rPr lang="ko-KR" altLang="en-US" sz="4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년</a:t>
            </a:r>
            <a:endParaRPr lang="bg-BG" sz="40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/>
        </p:nvSpPr>
        <p:spPr>
          <a:xfrm>
            <a:off x="0" y="0"/>
            <a:ext cx="2325208" cy="642942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extBox 4"/>
          <p:cNvSpPr txBox="1"/>
          <p:nvPr/>
        </p:nvSpPr>
        <p:spPr>
          <a:xfrm flipH="1">
            <a:off x="-111505" y="-24"/>
            <a:ext cx="213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1980</a:t>
            </a:r>
            <a:r>
              <a:rPr lang="ko-KR" altLang="en-US" sz="4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년</a:t>
            </a:r>
            <a:endParaRPr lang="bg-BG" sz="40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pic>
        <p:nvPicPr>
          <p:cNvPr id="6" name="그림 5" descr="1880년경 빌바오시 항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69" y="0"/>
            <a:ext cx="1031004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/>
        </p:nvSpPr>
        <p:spPr>
          <a:xfrm>
            <a:off x="0" y="0"/>
            <a:ext cx="2325208" cy="642942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그림 3" descr="2012년 빌바오 전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800" y="4"/>
            <a:ext cx="1025264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-111505" y="-24"/>
            <a:ext cx="213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2012</a:t>
            </a:r>
            <a:r>
              <a:rPr lang="ko-KR" altLang="en-US" sz="40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년</a:t>
            </a:r>
            <a:endParaRPr lang="bg-BG" sz="40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4"/>
          <p:cNvSpPr/>
          <p:nvPr/>
        </p:nvSpPr>
        <p:spPr>
          <a:xfrm>
            <a:off x="2523306" y="3500438"/>
            <a:ext cx="4572032" cy="3143272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Rectangle 26"/>
          <p:cNvSpPr/>
          <p:nvPr/>
        </p:nvSpPr>
        <p:spPr>
          <a:xfrm>
            <a:off x="7309652" y="571480"/>
            <a:ext cx="4572032" cy="2857520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ectangle 28"/>
          <p:cNvSpPr/>
          <p:nvPr/>
        </p:nvSpPr>
        <p:spPr>
          <a:xfrm>
            <a:off x="7309652" y="3500438"/>
            <a:ext cx="4572032" cy="3143272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ectangle 22"/>
          <p:cNvSpPr/>
          <p:nvPr/>
        </p:nvSpPr>
        <p:spPr>
          <a:xfrm>
            <a:off x="2523306" y="571480"/>
            <a:ext cx="4572032" cy="2857520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2" name="그룹 1"/>
          <p:cNvGrpSpPr/>
          <p:nvPr/>
        </p:nvGrpSpPr>
        <p:grpSpPr>
          <a:xfrm>
            <a:off x="-191338" y="-24"/>
            <a:ext cx="5357850" cy="584775"/>
            <a:chOff x="-191338" y="-24"/>
            <a:chExt cx="5357850" cy="584775"/>
          </a:xfrm>
        </p:grpSpPr>
        <p:sp>
          <p:nvSpPr>
            <p:cNvPr id="3" name="Rectangle 159"/>
            <p:cNvSpPr/>
            <p:nvPr/>
          </p:nvSpPr>
          <p:spPr>
            <a:xfrm flipH="1">
              <a:off x="-13322" y="-24"/>
              <a:ext cx="209539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62"/>
            <p:cNvSpPr/>
            <p:nvPr/>
          </p:nvSpPr>
          <p:spPr>
            <a:xfrm flipH="1">
              <a:off x="2081011" y="-24"/>
              <a:ext cx="1370989" cy="57150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63"/>
            <p:cNvSpPr/>
            <p:nvPr/>
          </p:nvSpPr>
          <p:spPr>
            <a:xfrm flipH="1">
              <a:off x="3430656" y="-24"/>
              <a:ext cx="1735856" cy="57150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-191338" y="-24"/>
              <a:ext cx="257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2.</a:t>
              </a:r>
              <a:r>
                <a:rPr lang="ko-KR" altLang="en-US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추진현황</a:t>
              </a:r>
              <a:endParaRPr lang="bg-BG" sz="32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flipH="1">
            <a:off x="5452264" y="71422"/>
            <a:ext cx="634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① </a:t>
            </a:r>
            <a:r>
              <a:rPr lang="ko-KR" altLang="en-US" sz="24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네르비온강의</a:t>
            </a:r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회복과 </a:t>
            </a:r>
            <a:r>
              <a:rPr lang="ko-KR" altLang="en-US" sz="24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수변공간</a:t>
            </a:r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개발</a:t>
            </a:r>
            <a:endParaRPr lang="bg-BG" sz="24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pic>
        <p:nvPicPr>
          <p:cNvPr id="10" name="그림 9" descr="수변재조성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744" y="642918"/>
            <a:ext cx="4357718" cy="273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그림 10" descr="수변재조성전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090" y="642918"/>
            <a:ext cx="4357718" cy="273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그림 11" descr="수변재조성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744" y="3571876"/>
            <a:ext cx="4357718" cy="2915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그림 12" descr="수변재조성후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1090" y="3571876"/>
            <a:ext cx="4357718" cy="291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 flipH="1">
            <a:off x="0" y="571480"/>
            <a:ext cx="25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[</a:t>
            </a:r>
            <a:r>
              <a:rPr lang="ko-KR" altLang="en-US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개발 전</a:t>
            </a:r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]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-48462" y="3558605"/>
            <a:ext cx="25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[</a:t>
            </a:r>
            <a:r>
              <a:rPr lang="ko-KR" altLang="en-US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개발 후</a:t>
            </a:r>
            <a:r>
              <a:rPr lang="en-US" altLang="ko-KR" sz="32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]</a:t>
            </a:r>
            <a:endParaRPr lang="bg-BG" sz="32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191338" y="-24"/>
            <a:ext cx="5357850" cy="584775"/>
            <a:chOff x="-191338" y="-24"/>
            <a:chExt cx="5357850" cy="584775"/>
          </a:xfrm>
        </p:grpSpPr>
        <p:sp>
          <p:nvSpPr>
            <p:cNvPr id="3" name="Rectangle 159"/>
            <p:cNvSpPr/>
            <p:nvPr/>
          </p:nvSpPr>
          <p:spPr>
            <a:xfrm flipH="1">
              <a:off x="-13322" y="-24"/>
              <a:ext cx="209539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62"/>
            <p:cNvSpPr/>
            <p:nvPr/>
          </p:nvSpPr>
          <p:spPr>
            <a:xfrm flipH="1">
              <a:off x="2081011" y="-24"/>
              <a:ext cx="1370989" cy="57150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63"/>
            <p:cNvSpPr/>
            <p:nvPr/>
          </p:nvSpPr>
          <p:spPr>
            <a:xfrm flipH="1">
              <a:off x="3430656" y="-24"/>
              <a:ext cx="1735856" cy="57150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-191338" y="-24"/>
              <a:ext cx="257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2.</a:t>
              </a:r>
              <a:r>
                <a:rPr lang="ko-KR" altLang="en-US" sz="3200" dirty="0" smtClean="0">
                  <a:solidFill>
                    <a:schemeClr val="accent5"/>
                  </a:solidFill>
                  <a:latin typeface="a뉴고딕B" pitchFamily="18" charset="-127"/>
                  <a:ea typeface="a뉴고딕B" pitchFamily="18" charset="-127"/>
                  <a:cs typeface="Open Sans Condensed Light" panose="020B0306030504020204" pitchFamily="34" charset="0"/>
                </a:rPr>
                <a:t>추진현황</a:t>
              </a:r>
              <a:endParaRPr lang="bg-BG" sz="3200" dirty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flipH="1">
            <a:off x="5452264" y="71422"/>
            <a:ext cx="634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① </a:t>
            </a:r>
            <a:r>
              <a:rPr lang="ko-KR" altLang="en-US" sz="24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네르비온강의</a:t>
            </a:r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회복과 </a:t>
            </a:r>
            <a:r>
              <a:rPr lang="ko-KR" altLang="en-US" sz="2400" dirty="0" err="1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수변공간</a:t>
            </a:r>
            <a:r>
              <a:rPr lang="ko-KR" altLang="en-US" sz="2400" dirty="0" smtClean="0">
                <a:solidFill>
                  <a:schemeClr val="accent5"/>
                </a:solidFill>
                <a:latin typeface="a뉴고딕B" pitchFamily="18" charset="-127"/>
                <a:ea typeface="a뉴고딕B" pitchFamily="18" charset="-127"/>
                <a:cs typeface="Open Sans Condensed Light" panose="020B0306030504020204" pitchFamily="34" charset="0"/>
              </a:rPr>
              <a:t> 개발</a:t>
            </a:r>
            <a:endParaRPr lang="bg-BG" sz="2400" dirty="0">
              <a:solidFill>
                <a:schemeClr val="accent5"/>
              </a:solidFill>
              <a:latin typeface="a뉴고딕B" pitchFamily="18" charset="-127"/>
              <a:ea typeface="a뉴고딕B" pitchFamily="18" charset="-127"/>
              <a:cs typeface="Open Sans Condensed Light" panose="020B0306030504020204" pitchFamily="34" charset="0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08727" y="1071546"/>
            <a:ext cx="5643603" cy="4929222"/>
            <a:chOff x="165851" y="714356"/>
            <a:chExt cx="5643603" cy="4929222"/>
          </a:xfrm>
        </p:grpSpPr>
        <p:sp>
          <p:nvSpPr>
            <p:cNvPr id="19" name="직사각형 18"/>
            <p:cNvSpPr/>
            <p:nvPr/>
          </p:nvSpPr>
          <p:spPr>
            <a:xfrm>
              <a:off x="165851" y="714356"/>
              <a:ext cx="5643603" cy="492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그림 15" descr="네르비온강 복원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290" y="785794"/>
              <a:ext cx="5493253" cy="4786346"/>
            </a:xfrm>
            <a:prstGeom prst="rect">
              <a:avLst/>
            </a:prstGeom>
          </p:spPr>
        </p:pic>
      </p:grpSp>
      <p:grpSp>
        <p:nvGrpSpPr>
          <p:cNvPr id="22" name="그룹 21"/>
          <p:cNvGrpSpPr/>
          <p:nvPr/>
        </p:nvGrpSpPr>
        <p:grpSpPr>
          <a:xfrm>
            <a:off x="6309520" y="1071546"/>
            <a:ext cx="5500726" cy="4929222"/>
            <a:chOff x="6238083" y="714356"/>
            <a:chExt cx="5500726" cy="4929222"/>
          </a:xfrm>
        </p:grpSpPr>
        <p:sp>
          <p:nvSpPr>
            <p:cNvPr id="21" name="직사각형 20"/>
            <p:cNvSpPr/>
            <p:nvPr/>
          </p:nvSpPr>
          <p:spPr>
            <a:xfrm>
              <a:off x="6238083" y="714356"/>
              <a:ext cx="5500726" cy="492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그림 16" descr="네르비온강 회복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520" y="785794"/>
              <a:ext cx="5341904" cy="4786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84219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6 - Dark">
      <a:dk1>
        <a:srgbClr val="47ABA3"/>
      </a:dk1>
      <a:lt1>
        <a:srgbClr val="EDAB5D"/>
      </a:lt1>
      <a:dk2>
        <a:srgbClr val="CE4F3E"/>
      </a:dk2>
      <a:lt2>
        <a:srgbClr val="535169"/>
      </a:lt2>
      <a:accent1>
        <a:srgbClr val="5E5652"/>
      </a:accent1>
      <a:accent2>
        <a:srgbClr val="FBFBFB"/>
      </a:accent2>
      <a:accent3>
        <a:srgbClr val="292929"/>
      </a:accent3>
      <a:accent4>
        <a:srgbClr val="99729C"/>
      </a:accent4>
      <a:accent5>
        <a:srgbClr val="F6F6F6"/>
      </a:accent5>
      <a:accent6>
        <a:srgbClr val="292929"/>
      </a:accent6>
      <a:hlink>
        <a:srgbClr val="F6F6F6"/>
      </a:hlink>
      <a:folHlink>
        <a:srgbClr val="F6F6F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5161</TotalTime>
  <Words>866</Words>
  <Application>Microsoft Office PowerPoint</Application>
  <PresentationFormat>사용자 지정</PresentationFormat>
  <Paragraphs>165</Paragraphs>
  <Slides>21</Slides>
  <Notes>21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배용준</dc:creator>
  <cp:lastModifiedBy>배용준</cp:lastModifiedBy>
  <cp:revision>193</cp:revision>
  <dcterms:created xsi:type="dcterms:W3CDTF">2015-05-11T11:00:30Z</dcterms:created>
  <dcterms:modified xsi:type="dcterms:W3CDTF">2015-05-18T07:31:04Z</dcterms:modified>
</cp:coreProperties>
</file>