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59" r:id="rId5"/>
    <p:sldId id="264" r:id="rId6"/>
    <p:sldId id="265" r:id="rId7"/>
    <p:sldId id="260" r:id="rId8"/>
    <p:sldId id="266" r:id="rId9"/>
    <p:sldId id="268" r:id="rId10"/>
    <p:sldId id="267" r:id="rId11"/>
    <p:sldId id="269" r:id="rId12"/>
    <p:sldId id="270" r:id="rId13"/>
    <p:sldId id="273" r:id="rId14"/>
    <p:sldId id="271" r:id="rId15"/>
    <p:sldId id="275" r:id="rId16"/>
    <p:sldId id="274" r:id="rId17"/>
    <p:sldId id="263" r:id="rId18"/>
  </p:sldIdLst>
  <p:sldSz cx="9144000" cy="5143500" type="screen16x9"/>
  <p:notesSz cx="6858000" cy="9144000"/>
  <p:embeddedFontLst>
    <p:embeddedFont>
      <p:font typeface="휴먼아미체" pitchFamily="18" charset="-127"/>
      <p:regular r:id="rId20"/>
    </p:embeddedFont>
    <p:embeddedFont>
      <p:font typeface="휴먼모음T" pitchFamily="18" charset="-127"/>
      <p:regular r:id="rId21"/>
    </p:embeddedFont>
    <p:embeddedFont>
      <p:font typeface="맑은 고딕" pitchFamily="50" charset="-127"/>
      <p:regular r:id="rId22"/>
      <p:bold r:id="rId23"/>
    </p:embeddedFont>
    <p:embeddedFont>
      <p:font typeface="나눔고딕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E59"/>
    <a:srgbClr val="484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10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54379-BCCB-4C27-9036-78AAD91EC888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F56B-11DD-4BE9-A0C8-A7B70BDA5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06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56B-11DD-4BE9-A0C8-A7B70BDA55B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96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2015-05-18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FNSPuY53zA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knn.co.kr/55679" TargetMode="Externa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0850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87357"/>
            <a:ext cx="4032448" cy="86177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dirty="0" err="1" smtClean="0">
                <a:latin typeface="휴먼아미체" pitchFamily="18" charset="-127"/>
                <a:ea typeface="휴먼아미체" pitchFamily="18" charset="-127"/>
              </a:rPr>
              <a:t>북항을</a:t>
            </a:r>
            <a:r>
              <a:rPr lang="ko-KR" altLang="en-US" sz="5000" dirty="0" smtClean="0">
                <a:latin typeface="휴먼아미체" pitchFamily="18" charset="-127"/>
                <a:ea typeface="휴먼아미체" pitchFamily="18" charset="-127"/>
              </a:rPr>
              <a:t> </a:t>
            </a:r>
            <a:r>
              <a:rPr lang="ko-KR" altLang="en-US" sz="5000" dirty="0" err="1" smtClean="0">
                <a:latin typeface="휴먼아미체" pitchFamily="18" charset="-127"/>
                <a:ea typeface="휴먼아미체" pitchFamily="18" charset="-127"/>
              </a:rPr>
              <a:t>다시그리다</a:t>
            </a:r>
            <a:endParaRPr lang="ko-KR" altLang="en-US" sz="5000" dirty="0">
              <a:latin typeface="휴먼아미체" pitchFamily="18" charset="-127"/>
              <a:ea typeface="휴먼아미체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593" y="1254191"/>
            <a:ext cx="3672408" cy="2616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spc="600" dirty="0" err="1" smtClean="0">
                <a:latin typeface="바른돋움OTFPro 1" pitchFamily="50" charset="-127"/>
                <a:ea typeface="바른돋움OTFPro 1" pitchFamily="50" charset="-127"/>
              </a:rPr>
              <a:t>북항</a:t>
            </a:r>
            <a:r>
              <a:rPr lang="ko-KR" altLang="en-US" sz="1100" spc="600" dirty="0" smtClean="0">
                <a:latin typeface="바른돋움OTFPro 1" pitchFamily="50" charset="-127"/>
                <a:ea typeface="바른돋움OTFPro 1" pitchFamily="50" charset="-127"/>
              </a:rPr>
              <a:t> 재개발 사업</a:t>
            </a:r>
            <a:endParaRPr lang="ko-KR" altLang="en-US" sz="1100" spc="600" dirty="0">
              <a:latin typeface="바른돋움OTFPro 1" pitchFamily="50" charset="-127"/>
              <a:ea typeface="바른돋움OTFPro 1" pitchFamily="50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827584" y="1254191"/>
            <a:ext cx="3024336" cy="0"/>
          </a:xfrm>
          <a:prstGeom prst="line">
            <a:avLst/>
          </a:prstGeom>
          <a:ln w="16764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9542"/>
            <a:ext cx="8352928" cy="4001059"/>
          </a:xfrm>
          <a:prstGeom prst="rect">
            <a:avLst/>
          </a:prstGeom>
        </p:spPr>
      </p:pic>
      <p:sp>
        <p:nvSpPr>
          <p:cNvPr id="20" name="자유형 19"/>
          <p:cNvSpPr/>
          <p:nvPr/>
        </p:nvSpPr>
        <p:spPr>
          <a:xfrm>
            <a:off x="2254250" y="1086063"/>
            <a:ext cx="3352800" cy="1512168"/>
          </a:xfrm>
          <a:custGeom>
            <a:avLst/>
            <a:gdLst>
              <a:gd name="connsiteX0" fmla="*/ 0 w 2768600"/>
              <a:gd name="connsiteY0" fmla="*/ 279400 h 1098550"/>
              <a:gd name="connsiteX1" fmla="*/ 2603500 w 2768600"/>
              <a:gd name="connsiteY1" fmla="*/ 1098550 h 1098550"/>
              <a:gd name="connsiteX2" fmla="*/ 2768600 w 2768600"/>
              <a:gd name="connsiteY2" fmla="*/ 806450 h 1098550"/>
              <a:gd name="connsiteX3" fmla="*/ 44450 w 2768600"/>
              <a:gd name="connsiteY3" fmla="*/ 0 h 1098550"/>
              <a:gd name="connsiteX4" fmla="*/ 0 w 2768600"/>
              <a:gd name="connsiteY4" fmla="*/ 27940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1098550">
                <a:moveTo>
                  <a:pt x="0" y="279400"/>
                </a:moveTo>
                <a:lnTo>
                  <a:pt x="2603500" y="1098550"/>
                </a:lnTo>
                <a:lnTo>
                  <a:pt x="2768600" y="806450"/>
                </a:lnTo>
                <a:lnTo>
                  <a:pt x="44450" y="0"/>
                </a:lnTo>
                <a:lnTo>
                  <a:pt x="0" y="27940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자유형 1"/>
          <p:cNvSpPr/>
          <p:nvPr/>
        </p:nvSpPr>
        <p:spPr>
          <a:xfrm>
            <a:off x="6106886" y="2895600"/>
            <a:ext cx="1088571" cy="653143"/>
          </a:xfrm>
          <a:custGeom>
            <a:avLst/>
            <a:gdLst>
              <a:gd name="connsiteX0" fmla="*/ 108857 w 1088571"/>
              <a:gd name="connsiteY0" fmla="*/ 0 h 653143"/>
              <a:gd name="connsiteX1" fmla="*/ 0 w 1088571"/>
              <a:gd name="connsiteY1" fmla="*/ 283029 h 653143"/>
              <a:gd name="connsiteX2" fmla="*/ 936171 w 1088571"/>
              <a:gd name="connsiteY2" fmla="*/ 653143 h 653143"/>
              <a:gd name="connsiteX3" fmla="*/ 1088571 w 1088571"/>
              <a:gd name="connsiteY3" fmla="*/ 424543 h 653143"/>
              <a:gd name="connsiteX4" fmla="*/ 108857 w 1088571"/>
              <a:gd name="connsiteY4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1" h="653143">
                <a:moveTo>
                  <a:pt x="108857" y="0"/>
                </a:moveTo>
                <a:lnTo>
                  <a:pt x="0" y="283029"/>
                </a:lnTo>
                <a:lnTo>
                  <a:pt x="936171" y="653143"/>
                </a:lnTo>
                <a:lnTo>
                  <a:pt x="1088571" y="424543"/>
                </a:lnTo>
                <a:lnTo>
                  <a:pt x="108857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자유형 11"/>
          <p:cNvSpPr/>
          <p:nvPr/>
        </p:nvSpPr>
        <p:spPr>
          <a:xfrm>
            <a:off x="6146800" y="2444750"/>
            <a:ext cx="1282700" cy="838200"/>
          </a:xfrm>
          <a:custGeom>
            <a:avLst/>
            <a:gdLst>
              <a:gd name="connsiteX0" fmla="*/ 158750 w 1282700"/>
              <a:gd name="connsiteY0" fmla="*/ 0 h 838200"/>
              <a:gd name="connsiteX1" fmla="*/ 635000 w 1282700"/>
              <a:gd name="connsiteY1" fmla="*/ 298450 h 838200"/>
              <a:gd name="connsiteX2" fmla="*/ 1282700 w 1282700"/>
              <a:gd name="connsiteY2" fmla="*/ 520700 h 838200"/>
              <a:gd name="connsiteX3" fmla="*/ 996950 w 1282700"/>
              <a:gd name="connsiteY3" fmla="*/ 838200 h 838200"/>
              <a:gd name="connsiteX4" fmla="*/ 0 w 1282700"/>
              <a:gd name="connsiteY4" fmla="*/ 279400 h 838200"/>
              <a:gd name="connsiteX5" fmla="*/ 158750 w 1282700"/>
              <a:gd name="connsiteY5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2700" h="838200">
                <a:moveTo>
                  <a:pt x="158750" y="0"/>
                </a:moveTo>
                <a:lnTo>
                  <a:pt x="635000" y="298450"/>
                </a:lnTo>
                <a:lnTo>
                  <a:pt x="1282700" y="520700"/>
                </a:lnTo>
                <a:lnTo>
                  <a:pt x="996950" y="838200"/>
                </a:lnTo>
                <a:lnTo>
                  <a:pt x="0" y="279400"/>
                </a:lnTo>
                <a:lnTo>
                  <a:pt x="158750" y="0"/>
                </a:lnTo>
                <a:close/>
              </a:path>
            </a:pathLst>
          </a:custGeom>
          <a:solidFill>
            <a:srgbClr val="FF0000">
              <a:alpha val="3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자유형 16"/>
          <p:cNvSpPr/>
          <p:nvPr/>
        </p:nvSpPr>
        <p:spPr>
          <a:xfrm>
            <a:off x="2247900" y="1784350"/>
            <a:ext cx="3714750" cy="2019300"/>
          </a:xfrm>
          <a:custGeom>
            <a:avLst/>
            <a:gdLst>
              <a:gd name="connsiteX0" fmla="*/ 2736850 w 3714750"/>
              <a:gd name="connsiteY0" fmla="*/ 2019300 h 2019300"/>
              <a:gd name="connsiteX1" fmla="*/ 3657600 w 3714750"/>
              <a:gd name="connsiteY1" fmla="*/ 1181100 h 2019300"/>
              <a:gd name="connsiteX2" fmla="*/ 3714750 w 3714750"/>
              <a:gd name="connsiteY2" fmla="*/ 1009650 h 2019300"/>
              <a:gd name="connsiteX3" fmla="*/ 1333500 w 3714750"/>
              <a:gd name="connsiteY3" fmla="*/ 114300 h 2019300"/>
              <a:gd name="connsiteX4" fmla="*/ 488950 w 3714750"/>
              <a:gd name="connsiteY4" fmla="*/ 0 h 2019300"/>
              <a:gd name="connsiteX5" fmla="*/ 0 w 3714750"/>
              <a:gd name="connsiteY5" fmla="*/ 577850 h 2019300"/>
              <a:gd name="connsiteX6" fmla="*/ 2736850 w 3714750"/>
              <a:gd name="connsiteY6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4750" h="2019300">
                <a:moveTo>
                  <a:pt x="2736850" y="2019300"/>
                </a:moveTo>
                <a:lnTo>
                  <a:pt x="3657600" y="1181100"/>
                </a:lnTo>
                <a:lnTo>
                  <a:pt x="3714750" y="1009650"/>
                </a:lnTo>
                <a:lnTo>
                  <a:pt x="1333500" y="114300"/>
                </a:lnTo>
                <a:lnTo>
                  <a:pt x="488950" y="0"/>
                </a:lnTo>
                <a:lnTo>
                  <a:pt x="0" y="577850"/>
                </a:lnTo>
                <a:lnTo>
                  <a:pt x="2736850" y="201930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/>
          <p:cNvSpPr/>
          <p:nvPr/>
        </p:nvSpPr>
        <p:spPr>
          <a:xfrm>
            <a:off x="5022850" y="2749550"/>
            <a:ext cx="2298700" cy="1778000"/>
          </a:xfrm>
          <a:custGeom>
            <a:avLst/>
            <a:gdLst>
              <a:gd name="connsiteX0" fmla="*/ 908050 w 2298700"/>
              <a:gd name="connsiteY0" fmla="*/ 0 h 1778000"/>
              <a:gd name="connsiteX1" fmla="*/ 2298700 w 2298700"/>
              <a:gd name="connsiteY1" fmla="*/ 787400 h 1778000"/>
              <a:gd name="connsiteX2" fmla="*/ 1276350 w 2298700"/>
              <a:gd name="connsiteY2" fmla="*/ 1778000 h 1778000"/>
              <a:gd name="connsiteX3" fmla="*/ 0 w 2298700"/>
              <a:gd name="connsiteY3" fmla="*/ 1085850 h 1778000"/>
              <a:gd name="connsiteX4" fmla="*/ 908050 w 2298700"/>
              <a:gd name="connsiteY4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700" h="1778000">
                <a:moveTo>
                  <a:pt x="908050" y="0"/>
                </a:moveTo>
                <a:lnTo>
                  <a:pt x="2298700" y="787400"/>
                </a:lnTo>
                <a:lnTo>
                  <a:pt x="1276350" y="1778000"/>
                </a:lnTo>
                <a:lnTo>
                  <a:pt x="0" y="1085850"/>
                </a:lnTo>
                <a:lnTo>
                  <a:pt x="908050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61" y="894933"/>
            <a:ext cx="4740979" cy="333565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55" y="899479"/>
            <a:ext cx="4750285" cy="333111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61" y="899873"/>
            <a:ext cx="4740979" cy="337136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24" y="894933"/>
            <a:ext cx="4750285" cy="3353961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주요 배치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65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" grpId="0" animBg="1"/>
      <p:bldP spid="2" grpId="1" animBg="1"/>
      <p:bldP spid="12" grpId="0" animBg="1"/>
      <p:bldP spid="12" grpId="1" animBg="1"/>
      <p:bldP spid="17" grpId="0" animBg="1"/>
      <p:bldP spid="17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9542"/>
            <a:ext cx="7488832" cy="39724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29134"/>
            <a:ext cx="7488832" cy="3942887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건설 상황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474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0538"/>
            <a:ext cx="7048499" cy="41523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610538"/>
            <a:ext cx="7048500" cy="41523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4" y="617567"/>
            <a:ext cx="6870379" cy="41523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2" y="610537"/>
            <a:ext cx="7046465" cy="415238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4" y="610538"/>
            <a:ext cx="7035303" cy="415238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618485"/>
            <a:ext cx="7048498" cy="415146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2" y="610537"/>
            <a:ext cx="7046465" cy="415941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1112"/>
            <a:ext cx="7048499" cy="4161810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err="1" smtClean="0">
                <a:latin typeface="한컴 윤고딕 240" pitchFamily="18" charset="-127"/>
                <a:ea typeface="한컴 윤고딕 240" pitchFamily="18" charset="-127"/>
              </a:rPr>
              <a:t>북항역사전시회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474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2" y="1"/>
            <a:ext cx="9152502" cy="572906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8502" y="-92546"/>
            <a:ext cx="9152502" cy="54006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73000"/>
                </a:schemeClr>
              </a:gs>
              <a:gs pos="50000">
                <a:schemeClr val="tx1">
                  <a:lumMod val="50000"/>
                  <a:lumOff val="50000"/>
                  <a:alpha val="46000"/>
                </a:schemeClr>
              </a:gs>
              <a:gs pos="100000">
                <a:schemeClr val="bg1">
                  <a:lumMod val="75000"/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807804" y="199742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문제</a:t>
            </a:r>
            <a:r>
              <a:rPr lang="ko-KR" altLang="en-US" spc="-15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점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419872" y="1211280"/>
            <a:ext cx="2011973" cy="1864526"/>
            <a:chOff x="3419872" y="1211280"/>
            <a:chExt cx="2011973" cy="1864526"/>
          </a:xfrm>
        </p:grpSpPr>
        <p:sp>
          <p:nvSpPr>
            <p:cNvPr id="6" name="TextBox 5"/>
            <p:cNvSpPr txBox="1"/>
            <p:nvPr/>
          </p:nvSpPr>
          <p:spPr>
            <a:xfrm>
              <a:off x="3419872" y="1211280"/>
              <a:ext cx="1002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spc="-300" dirty="0" smtClean="0">
                  <a:solidFill>
                    <a:schemeClr val="bg1"/>
                  </a:solidFill>
                  <a:latin typeface="바탕체" pitchFamily="17" charset="-127"/>
                  <a:ea typeface="바탕체" pitchFamily="17" charset="-127"/>
                </a:rPr>
                <a:t>02</a:t>
              </a:r>
              <a:endParaRPr lang="ko-KR" altLang="en-US" sz="1600" spc="-300" dirty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703653" y="1347614"/>
              <a:ext cx="1728192" cy="1728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53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3315655" y="1203597"/>
            <a:ext cx="2304256" cy="2858249"/>
          </a:xfrm>
          <a:prstGeom prst="rect">
            <a:avLst/>
          </a:prstGeom>
          <a:solidFill>
            <a:schemeClr val="bg1">
              <a:lumMod val="6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049832" y="1194719"/>
            <a:ext cx="2304256" cy="2858249"/>
          </a:xfrm>
          <a:prstGeom prst="rect">
            <a:avLst/>
          </a:prstGeom>
          <a:solidFill>
            <a:schemeClr val="bg1">
              <a:lumMod val="6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755576" y="1203598"/>
            <a:ext cx="2304256" cy="2858249"/>
          </a:xfrm>
          <a:prstGeom prst="rect">
            <a:avLst/>
          </a:prstGeom>
          <a:solidFill>
            <a:schemeClr val="bg1">
              <a:lumMod val="6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주요 문제점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350784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1.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사업 계획 변경 문제</a:t>
            </a:r>
            <a:endParaRPr lang="ko-KR" altLang="en-US" sz="14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3507849"/>
            <a:ext cx="220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오페라하우스 건립 문제</a:t>
            </a:r>
            <a:endParaRPr lang="ko-KR" altLang="en-US" sz="14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350414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3.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흙 대란 문제</a:t>
            </a:r>
            <a:endParaRPr lang="ko-KR" altLang="en-US" sz="14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2" y="1285836"/>
            <a:ext cx="1951806" cy="1994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93852"/>
            <a:ext cx="1951806" cy="1986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93852"/>
            <a:ext cx="1947552" cy="1986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웃는 얼굴 1">
            <a:hlinkClick r:id="rId6"/>
          </p:cNvPr>
          <p:cNvSpPr/>
          <p:nvPr/>
        </p:nvSpPr>
        <p:spPr>
          <a:xfrm>
            <a:off x="4334309" y="4299942"/>
            <a:ext cx="720080" cy="57606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47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2" y="1"/>
            <a:ext cx="9152502" cy="572906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8502" y="-92546"/>
            <a:ext cx="9152502" cy="54006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73000"/>
                </a:schemeClr>
              </a:gs>
              <a:gs pos="50000">
                <a:schemeClr val="tx1">
                  <a:lumMod val="50000"/>
                  <a:lumOff val="50000"/>
                  <a:alpha val="46000"/>
                </a:schemeClr>
              </a:gs>
              <a:gs pos="100000">
                <a:schemeClr val="bg1">
                  <a:lumMod val="75000"/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807804" y="199742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개선방안</a:t>
            </a:r>
            <a:endParaRPr lang="ko-KR" altLang="en-US" spc="-15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419872" y="1211280"/>
            <a:ext cx="2011973" cy="1864526"/>
            <a:chOff x="3419872" y="1211280"/>
            <a:chExt cx="2011973" cy="1864526"/>
          </a:xfrm>
        </p:grpSpPr>
        <p:sp>
          <p:nvSpPr>
            <p:cNvPr id="6" name="TextBox 5"/>
            <p:cNvSpPr txBox="1"/>
            <p:nvPr/>
          </p:nvSpPr>
          <p:spPr>
            <a:xfrm>
              <a:off x="3419872" y="1211280"/>
              <a:ext cx="1002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spc="-300" dirty="0" smtClean="0">
                  <a:solidFill>
                    <a:schemeClr val="bg1"/>
                  </a:solidFill>
                  <a:latin typeface="바탕체" pitchFamily="17" charset="-127"/>
                  <a:ea typeface="바탕체" pitchFamily="17" charset="-127"/>
                </a:rPr>
                <a:t>03</a:t>
              </a:r>
              <a:endParaRPr lang="ko-KR" altLang="en-US" sz="1600" spc="-300" dirty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703653" y="1347614"/>
              <a:ext cx="1728192" cy="1728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0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개선방안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323528" y="2571750"/>
            <a:ext cx="83529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16782" y="100129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계획수립체계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819822" y="100129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사업추진체계</a:t>
            </a:r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08686" y="98931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재정 지원체계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43786" y="96826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주민의 의견 반영 </a:t>
            </a:r>
            <a:endParaRPr lang="ko-KR" altLang="en-US" dirty="0"/>
          </a:p>
        </p:txBody>
      </p:sp>
      <p:sp>
        <p:nvSpPr>
          <p:cNvPr id="35" name="아래쪽 화살표 34"/>
          <p:cNvSpPr/>
          <p:nvPr/>
        </p:nvSpPr>
        <p:spPr>
          <a:xfrm>
            <a:off x="4148212" y="2571750"/>
            <a:ext cx="504056" cy="578532"/>
          </a:xfrm>
          <a:prstGeom prst="downArrow">
            <a:avLst>
              <a:gd name="adj1" fmla="val 22285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덧셈 기호 39"/>
          <p:cNvSpPr/>
          <p:nvPr/>
        </p:nvSpPr>
        <p:spPr>
          <a:xfrm>
            <a:off x="2339752" y="1227659"/>
            <a:ext cx="216024" cy="217765"/>
          </a:xfrm>
          <a:prstGeom prst="mathPlus">
            <a:avLst>
              <a:gd name="adj1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덧셈 기호 40"/>
          <p:cNvSpPr/>
          <p:nvPr/>
        </p:nvSpPr>
        <p:spPr>
          <a:xfrm>
            <a:off x="4179652" y="1215579"/>
            <a:ext cx="216024" cy="217765"/>
          </a:xfrm>
          <a:prstGeom prst="mathPlus">
            <a:avLst>
              <a:gd name="adj1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덧셈 기호 41"/>
          <p:cNvSpPr/>
          <p:nvPr/>
        </p:nvSpPr>
        <p:spPr>
          <a:xfrm>
            <a:off x="6046936" y="1215579"/>
            <a:ext cx="216024" cy="217765"/>
          </a:xfrm>
          <a:prstGeom prst="mathPlus">
            <a:avLst>
              <a:gd name="adj1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59" y="3304974"/>
            <a:ext cx="2673162" cy="1546262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96" y="3310127"/>
            <a:ext cx="2673160" cy="154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3703653" y="1419622"/>
            <a:ext cx="1728192" cy="17281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11665" y="1707654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err="1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QnA</a:t>
            </a:r>
            <a:endParaRPr lang="ko-KR" altLang="en-US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2241503"/>
            <a:ext cx="1224136" cy="27699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감사합니다</a:t>
            </a:r>
            <a:r>
              <a:rPr lang="en-US" altLang="ko-KR" sz="1200" dirty="0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32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07504" y="51470"/>
            <a:ext cx="8928992" cy="864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79512" y="213187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목</a:t>
            </a:r>
            <a:r>
              <a:rPr lang="ko-KR" altLang="en-US" sz="32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차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344080" y="1779662"/>
            <a:ext cx="1872208" cy="523220"/>
            <a:chOff x="272072" y="1950876"/>
            <a:chExt cx="1872208" cy="523220"/>
          </a:xfrm>
        </p:grpSpPr>
        <p:sp>
          <p:nvSpPr>
            <p:cNvPr id="17" name="TextBox 16"/>
            <p:cNvSpPr txBox="1"/>
            <p:nvPr/>
          </p:nvSpPr>
          <p:spPr>
            <a:xfrm>
              <a:off x="272072" y="1950876"/>
              <a:ext cx="1008112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ko-KR" sz="2800" spc="-300" dirty="0" smtClean="0">
                  <a:latin typeface="한컴 윤고딕 240" pitchFamily="18" charset="-127"/>
                  <a:ea typeface="한컴 윤고딕 240" pitchFamily="18" charset="-127"/>
                </a:rPr>
                <a:t>00.</a:t>
              </a:r>
              <a:endParaRPr lang="ko-KR" altLang="en-US" sz="2800" spc="-300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6128" y="2073038"/>
              <a:ext cx="1368152" cy="36933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부산항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바른돋움OTFPro 1" pitchFamily="50" charset="-127"/>
                  <a:ea typeface="바른돋움OTFPro 1" pitchFamily="50" charset="-127"/>
                </a:rPr>
                <a:t>	</a:t>
              </a:r>
              <a:endPara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바른돋움OTFPro 1" pitchFamily="50" charset="-127"/>
                <a:ea typeface="바른돋움OTFPro 1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2384307" y="1779662"/>
            <a:ext cx="1968748" cy="523220"/>
            <a:chOff x="272072" y="1950876"/>
            <a:chExt cx="1968748" cy="523220"/>
          </a:xfrm>
        </p:grpSpPr>
        <p:sp>
          <p:nvSpPr>
            <p:cNvPr id="32" name="TextBox 31"/>
            <p:cNvSpPr txBox="1"/>
            <p:nvPr/>
          </p:nvSpPr>
          <p:spPr>
            <a:xfrm>
              <a:off x="272072" y="1950876"/>
              <a:ext cx="1008112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ko-KR" sz="2800" spc="-300" dirty="0" smtClean="0">
                  <a:latin typeface="한컴 윤고딕 240" pitchFamily="18" charset="-127"/>
                  <a:ea typeface="한컴 윤고딕 240" pitchFamily="18" charset="-127"/>
                </a:rPr>
                <a:t>01</a:t>
              </a:r>
              <a:endParaRPr lang="ko-KR" altLang="en-US" sz="2800" spc="-300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72668" y="2073038"/>
              <a:ext cx="1368152" cy="36933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추진현황</a:t>
              </a:r>
              <a:endParaRPr lang="en-US" altLang="ko-KR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휴먼아미체" pitchFamily="18" charset="-127"/>
                <a:ea typeface="휴먼아미체" pitchFamily="18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4424534" y="1779662"/>
            <a:ext cx="1956337" cy="523220"/>
            <a:chOff x="272072" y="1950876"/>
            <a:chExt cx="1956337" cy="523220"/>
          </a:xfrm>
        </p:grpSpPr>
        <p:sp>
          <p:nvSpPr>
            <p:cNvPr id="35" name="TextBox 34"/>
            <p:cNvSpPr txBox="1"/>
            <p:nvPr/>
          </p:nvSpPr>
          <p:spPr>
            <a:xfrm>
              <a:off x="272072" y="1950876"/>
              <a:ext cx="1008112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ko-KR" sz="2800" spc="-300" dirty="0" smtClean="0">
                  <a:latin typeface="한컴 윤고딕 240" pitchFamily="18" charset="-127"/>
                  <a:ea typeface="한컴 윤고딕 240" pitchFamily="18" charset="-127"/>
                </a:rPr>
                <a:t>02</a:t>
              </a:r>
              <a:endParaRPr lang="ko-KR" altLang="en-US" sz="2800" spc="-300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0257" y="2061756"/>
              <a:ext cx="1368152" cy="36933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문제점</a:t>
              </a:r>
              <a:endPara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아미체" pitchFamily="18" charset="-127"/>
                <a:ea typeface="휴먼아미체" pitchFamily="18" charset="-127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6376259" y="1776331"/>
            <a:ext cx="1872208" cy="523220"/>
            <a:chOff x="272072" y="1950876"/>
            <a:chExt cx="1872208" cy="523220"/>
          </a:xfrm>
        </p:grpSpPr>
        <p:sp>
          <p:nvSpPr>
            <p:cNvPr id="38" name="TextBox 37"/>
            <p:cNvSpPr txBox="1"/>
            <p:nvPr/>
          </p:nvSpPr>
          <p:spPr>
            <a:xfrm>
              <a:off x="272072" y="1950876"/>
              <a:ext cx="1008112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ko-KR" sz="2800" spc="-300" dirty="0" smtClean="0">
                  <a:latin typeface="한컴 윤고딕 240" pitchFamily="18" charset="-127"/>
                  <a:ea typeface="한컴 윤고딕 240" pitchFamily="18" charset="-127"/>
                </a:rPr>
                <a:t>03</a:t>
              </a:r>
              <a:endParaRPr lang="ko-KR" altLang="en-US" sz="2800" spc="-300" dirty="0">
                <a:latin typeface="한컴 윤고딕 240" pitchFamily="18" charset="-127"/>
                <a:ea typeface="한컴 윤고딕 240" pitchFamily="18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6128" y="2055581"/>
              <a:ext cx="1368152" cy="36933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아미체" pitchFamily="18" charset="-127"/>
                  <a:ea typeface="휴먼아미체" pitchFamily="18" charset="-127"/>
                </a:rPr>
                <a:t>개선방안</a:t>
              </a:r>
              <a:endPara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아미체" pitchFamily="18" charset="-127"/>
                <a:ea typeface="휴먼아미체" pitchFamily="18" charset="-127"/>
              </a:endParaRPr>
            </a:p>
          </p:txBody>
        </p:sp>
      </p:grpSp>
      <p:sp>
        <p:nvSpPr>
          <p:cNvPr id="48" name="직사각형 47"/>
          <p:cNvSpPr/>
          <p:nvPr/>
        </p:nvSpPr>
        <p:spPr>
          <a:xfrm>
            <a:off x="107504" y="836955"/>
            <a:ext cx="8928992" cy="157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4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2" y="-46865"/>
            <a:ext cx="9152502" cy="601030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8502" y="-92546"/>
            <a:ext cx="9152502" cy="54006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73000"/>
                </a:schemeClr>
              </a:gs>
              <a:gs pos="50000">
                <a:schemeClr val="tx1">
                  <a:lumMod val="50000"/>
                  <a:lumOff val="50000"/>
                  <a:alpha val="46000"/>
                </a:schemeClr>
              </a:gs>
              <a:gs pos="100000">
                <a:schemeClr val="bg1">
                  <a:lumMod val="75000"/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807804" y="199742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부산항</a:t>
            </a:r>
            <a:endParaRPr lang="ko-KR" altLang="en-US" spc="-15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419872" y="1211280"/>
            <a:ext cx="2011973" cy="1864526"/>
            <a:chOff x="3419872" y="1211280"/>
            <a:chExt cx="2011973" cy="1864526"/>
          </a:xfrm>
        </p:grpSpPr>
        <p:sp>
          <p:nvSpPr>
            <p:cNvPr id="6" name="TextBox 5"/>
            <p:cNvSpPr txBox="1"/>
            <p:nvPr/>
          </p:nvSpPr>
          <p:spPr>
            <a:xfrm>
              <a:off x="3419872" y="1211280"/>
              <a:ext cx="1002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spc="-300" dirty="0" smtClean="0">
                  <a:solidFill>
                    <a:schemeClr val="bg1"/>
                  </a:solidFill>
                  <a:latin typeface="바탕체" pitchFamily="17" charset="-127"/>
                  <a:ea typeface="바탕체" pitchFamily="17" charset="-127"/>
                </a:rPr>
                <a:t>00</a:t>
              </a:r>
              <a:endParaRPr lang="ko-KR" altLang="en-US" sz="1600" spc="-300" dirty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703653" y="1347614"/>
              <a:ext cx="1728192" cy="1728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25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부산항의 과거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46150" y="771550"/>
            <a:ext cx="8630787" cy="4248471"/>
            <a:chOff x="527018" y="1090174"/>
            <a:chExt cx="4781938" cy="3932327"/>
          </a:xfrm>
        </p:grpSpPr>
        <p:grpSp>
          <p:nvGrpSpPr>
            <p:cNvPr id="16" name="그룹 15"/>
            <p:cNvGrpSpPr/>
            <p:nvPr/>
          </p:nvGrpSpPr>
          <p:grpSpPr>
            <a:xfrm>
              <a:off x="527018" y="1090174"/>
              <a:ext cx="4765140" cy="3932327"/>
              <a:chOff x="3418279" y="1237097"/>
              <a:chExt cx="5400601" cy="3932327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3418279" y="1237097"/>
                <a:ext cx="5400601" cy="3932327"/>
              </a:xfrm>
              <a:prstGeom prst="rect">
                <a:avLst/>
              </a:prstGeom>
              <a:solidFill>
                <a:schemeClr val="bg1">
                  <a:lumMod val="85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ko-KR" altLang="en-US" sz="1200" dirty="0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3432484" y="1266314"/>
                <a:ext cx="1872208" cy="36004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432483" y="1266314"/>
                <a:ext cx="1872208" cy="369332"/>
              </a:xfrm>
              <a:prstGeom prst="rect">
                <a:avLst/>
              </a:prstGeom>
              <a:noFill/>
              <a:scene3d>
                <a:camera prst="obliqueTopLef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ko-KR" altLang="en-US" spc="-150" dirty="0" smtClean="0">
                    <a:solidFill>
                      <a:schemeClr val="bg1"/>
                    </a:solidFill>
                    <a:latin typeface="한컴 윤고딕 230" pitchFamily="18" charset="-127"/>
                    <a:ea typeface="한컴 윤고딕 230" pitchFamily="18" charset="-127"/>
                  </a:rPr>
                  <a:t>부산항 </a:t>
                </a:r>
                <a:endParaRPr lang="ko-KR" altLang="en-US" spc="-150" dirty="0">
                  <a:solidFill>
                    <a:schemeClr val="bg1"/>
                  </a:solidFill>
                  <a:latin typeface="한컴 윤고딕 230" pitchFamily="18" charset="-127"/>
                  <a:ea typeface="한컴 윤고딕 230" pitchFamily="18" charset="-127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841012" y="1448456"/>
              <a:ext cx="2467944" cy="3261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endParaRPr lang="en-US" altLang="ko-KR" sz="1300" dirty="0"/>
            </a:p>
            <a:p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우리나라 최초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,</a:t>
              </a: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최대의 무역항</a:t>
              </a: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내외 무역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해외 여객수송의 관문</a:t>
              </a: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대한민국 무역 규모 및 물동량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위</a:t>
              </a: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컨테이너 항만 중 물동량 세계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5</a:t>
              </a: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위</a:t>
              </a: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ko-KR" sz="13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우리나라 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– </a:t>
              </a: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총 해상수출화물의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40%</a:t>
              </a:r>
            </a:p>
            <a:p>
              <a:r>
                <a:rPr lang="en-US" altLang="ko-KR" sz="1300" dirty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          – </a:t>
              </a: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컨테이너 화물의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80%</a:t>
              </a:r>
            </a:p>
            <a:p>
              <a:r>
                <a:rPr lang="en-US" altLang="ko-KR" sz="1300" dirty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          – </a:t>
              </a:r>
              <a:r>
                <a:rPr lang="ko-KR" altLang="en-US" sz="1300" dirty="0" smtClean="0">
                  <a:latin typeface="휴먼모음T" pitchFamily="18" charset="-127"/>
                  <a:ea typeface="휴먼모음T" pitchFamily="18" charset="-127"/>
                </a:rPr>
                <a:t>전국 수산물 생산량 </a:t>
              </a:r>
              <a:r>
                <a:rPr lang="en-US" altLang="ko-KR" sz="1300" dirty="0" smtClean="0">
                  <a:latin typeface="휴먼모음T" pitchFamily="18" charset="-127"/>
                  <a:ea typeface="휴먼모음T" pitchFamily="18" charset="-127"/>
                </a:rPr>
                <a:t>42%</a:t>
              </a:r>
            </a:p>
            <a:p>
              <a:r>
                <a:rPr lang="en-US" altLang="ko-KR" dirty="0"/>
                <a:t> </a:t>
              </a:r>
              <a:r>
                <a:rPr lang="en-US" altLang="ko-KR" dirty="0" smtClean="0"/>
                <a:t>               </a:t>
              </a:r>
              <a:r>
                <a:rPr lang="ko-KR" altLang="en-US" dirty="0" smtClean="0"/>
                <a:t> </a:t>
              </a:r>
              <a:endParaRPr lang="en-US" altLang="ko-KR" dirty="0" smtClean="0"/>
            </a:p>
            <a:p>
              <a:endParaRPr lang="en-US" altLang="ko-KR" dirty="0" smtClean="0"/>
            </a:p>
            <a:p>
              <a:endParaRPr lang="ko-KR" altLang="en-US" dirty="0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86513"/>
              </p:ext>
            </p:extLst>
          </p:nvPr>
        </p:nvGraphicFramePr>
        <p:xfrm>
          <a:off x="4067944" y="1563638"/>
          <a:ext cx="4321740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5180"/>
                <a:gridCol w="996280"/>
                <a:gridCol w="936104"/>
                <a:gridCol w="1584176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시설구분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내용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규모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처리능력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접안시설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안벽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30,709m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접안능력 </a:t>
                      </a:r>
                      <a:r>
                        <a:rPr lang="en-US" altLang="ko-KR" sz="1000" dirty="0" smtClean="0"/>
                        <a:t>201</a:t>
                      </a:r>
                      <a:r>
                        <a:rPr lang="ko-KR" altLang="en-US" sz="1000" dirty="0" smtClean="0"/>
                        <a:t>척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보관시설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창고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71000</a:t>
                      </a:r>
                      <a:r>
                        <a:rPr lang="ko-KR" altLang="en-US" sz="1000" kern="1200" dirty="0" smtClean="0">
                          <a:effectLst/>
                        </a:rPr>
                        <a:t>㎡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13</a:t>
                      </a:r>
                      <a:r>
                        <a:rPr lang="ko-KR" altLang="en-US" sz="1000" dirty="0" err="1" smtClean="0"/>
                        <a:t>만톤</a:t>
                      </a:r>
                      <a:r>
                        <a:rPr lang="ko-KR" altLang="en-US" sz="1000" baseline="0" dirty="0" smtClean="0"/>
                        <a:t> 보관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야적장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250000</a:t>
                      </a:r>
                      <a:r>
                        <a:rPr lang="ko-KR" altLang="en-US" sz="1000" kern="1200" dirty="0" smtClean="0">
                          <a:effectLst/>
                        </a:rPr>
                        <a:t>㎡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129</a:t>
                      </a:r>
                      <a:r>
                        <a:rPr lang="ko-KR" altLang="en-US" sz="1000" dirty="0" err="1" smtClean="0"/>
                        <a:t>만톤</a:t>
                      </a:r>
                      <a:r>
                        <a:rPr lang="ko-KR" altLang="en-US" sz="1000" dirty="0" smtClean="0"/>
                        <a:t> 야적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/>
                        <a:t>컨테이너야드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3,469,000</a:t>
                      </a:r>
                      <a:r>
                        <a:rPr lang="ko-KR" altLang="en-US" sz="1000" kern="1200" dirty="0" smtClean="0">
                          <a:effectLst/>
                        </a:rPr>
                        <a:t>㎡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520</a:t>
                      </a:r>
                      <a:r>
                        <a:rPr lang="ko-KR" altLang="en-US" sz="1000" dirty="0" smtClean="0"/>
                        <a:t>만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TEU</a:t>
                      </a:r>
                      <a:r>
                        <a:rPr lang="ko-KR" altLang="en-US" sz="1000" baseline="0" dirty="0" smtClean="0"/>
                        <a:t>장치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/>
                        <a:t>정박시설 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/>
                        <a:t>정박지</a:t>
                      </a:r>
                      <a:r>
                        <a:rPr lang="ko-KR" altLang="en-US" sz="1000" dirty="0" smtClean="0"/>
                        <a:t> 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21</a:t>
                      </a:r>
                      <a:r>
                        <a:rPr lang="ko-KR" altLang="en-US" sz="1000" dirty="0" smtClean="0"/>
                        <a:t>개소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123</a:t>
                      </a:r>
                      <a:r>
                        <a:rPr lang="ko-KR" altLang="en-US" sz="1000" dirty="0" smtClean="0"/>
                        <a:t>척 정박</a:t>
                      </a:r>
                      <a:endParaRPr lang="ko-KR" altLang="en-US" sz="10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9" name="그림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5" y="1275606"/>
            <a:ext cx="343025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4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부산항의 과거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11749"/>
            <a:ext cx="2602286" cy="1656000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971600" y="2283718"/>
            <a:ext cx="7272808" cy="435221"/>
            <a:chOff x="971600" y="2283718"/>
            <a:chExt cx="7272808" cy="435221"/>
          </a:xfrm>
        </p:grpSpPr>
        <p:cxnSp>
          <p:nvCxnSpPr>
            <p:cNvPr id="8" name="직선 화살표 연결선 7"/>
            <p:cNvCxnSpPr/>
            <p:nvPr/>
          </p:nvCxnSpPr>
          <p:spPr>
            <a:xfrm>
              <a:off x="971600" y="2499742"/>
              <a:ext cx="727280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V="1">
              <a:off x="1187624" y="2283718"/>
              <a:ext cx="0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flipV="1">
              <a:off x="2987824" y="2496974"/>
              <a:ext cx="0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V="1">
              <a:off x="5220072" y="2286891"/>
              <a:ext cx="0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flipV="1">
              <a:off x="7524328" y="2502915"/>
              <a:ext cx="0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18939"/>
            <a:ext cx="2691002" cy="16560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82" y="596176"/>
            <a:ext cx="2799967" cy="16560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44" y="2695641"/>
            <a:ext cx="2535747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2" y="1"/>
            <a:ext cx="9152502" cy="572906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8502" y="-92546"/>
            <a:ext cx="9152502" cy="54006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73000"/>
                </a:schemeClr>
              </a:gs>
              <a:gs pos="50000">
                <a:schemeClr val="tx1">
                  <a:lumMod val="50000"/>
                  <a:lumOff val="50000"/>
                  <a:alpha val="46000"/>
                </a:schemeClr>
              </a:gs>
              <a:gs pos="100000">
                <a:schemeClr val="bg1">
                  <a:lumMod val="75000"/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807804" y="199742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err="1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북항</a:t>
            </a:r>
            <a:r>
              <a:rPr lang="ko-KR" altLang="en-US" spc="-150" dirty="0" smtClean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 재개발</a:t>
            </a:r>
            <a:endParaRPr lang="ko-KR" altLang="en-US" spc="-15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419872" y="1211280"/>
            <a:ext cx="2011973" cy="1864526"/>
            <a:chOff x="3419872" y="1211280"/>
            <a:chExt cx="2011973" cy="1864526"/>
          </a:xfrm>
        </p:grpSpPr>
        <p:sp>
          <p:nvSpPr>
            <p:cNvPr id="6" name="TextBox 5"/>
            <p:cNvSpPr txBox="1"/>
            <p:nvPr/>
          </p:nvSpPr>
          <p:spPr>
            <a:xfrm>
              <a:off x="3419872" y="1211280"/>
              <a:ext cx="1002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spc="-300" dirty="0" smtClean="0">
                  <a:solidFill>
                    <a:schemeClr val="bg1"/>
                  </a:solidFill>
                  <a:latin typeface="바탕체" pitchFamily="17" charset="-127"/>
                  <a:ea typeface="바탕체" pitchFamily="17" charset="-127"/>
                </a:rPr>
                <a:t>01</a:t>
              </a:r>
              <a:endParaRPr lang="ko-KR" altLang="en-US" sz="1600" spc="-300" dirty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703653" y="1347614"/>
              <a:ext cx="1728192" cy="1728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626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대상지 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6176"/>
            <a:ext cx="7920880" cy="4382414"/>
          </a:xfrm>
          <a:prstGeom prst="rect">
            <a:avLst/>
          </a:prstGeom>
        </p:spPr>
      </p:pic>
      <p:sp>
        <p:nvSpPr>
          <p:cNvPr id="16" name="자유형 15"/>
          <p:cNvSpPr/>
          <p:nvPr/>
        </p:nvSpPr>
        <p:spPr>
          <a:xfrm>
            <a:off x="2647950" y="1543050"/>
            <a:ext cx="909638" cy="1362075"/>
          </a:xfrm>
          <a:custGeom>
            <a:avLst/>
            <a:gdLst>
              <a:gd name="connsiteX0" fmla="*/ 9525 w 909638"/>
              <a:gd name="connsiteY0" fmla="*/ 1362075 h 1362075"/>
              <a:gd name="connsiteX1" fmla="*/ 0 w 909638"/>
              <a:gd name="connsiteY1" fmla="*/ 866775 h 1362075"/>
              <a:gd name="connsiteX2" fmla="*/ 457200 w 909638"/>
              <a:gd name="connsiteY2" fmla="*/ 0 h 1362075"/>
              <a:gd name="connsiteX3" fmla="*/ 909638 w 909638"/>
              <a:gd name="connsiteY3" fmla="*/ 285750 h 1362075"/>
              <a:gd name="connsiteX4" fmla="*/ 9525 w 909638"/>
              <a:gd name="connsiteY4" fmla="*/ 1362075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38" h="1362075">
                <a:moveTo>
                  <a:pt x="9525" y="1362075"/>
                </a:moveTo>
                <a:lnTo>
                  <a:pt x="0" y="866775"/>
                </a:lnTo>
                <a:lnTo>
                  <a:pt x="457200" y="0"/>
                </a:lnTo>
                <a:lnTo>
                  <a:pt x="909638" y="285750"/>
                </a:lnTo>
                <a:lnTo>
                  <a:pt x="9525" y="136207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902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1" y="771551"/>
            <a:ext cx="4474869" cy="307776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1" y="771551"/>
            <a:ext cx="4474869" cy="307776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1" y="771550"/>
            <a:ext cx="4474869" cy="3960440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사업 개요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653799"/>
            <a:ext cx="396044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100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</a:rPr>
              <a:t>사업 명</a:t>
            </a:r>
            <a:r>
              <a:rPr lang="ko-KR" altLang="en-US" sz="1000" dirty="0"/>
              <a:t> </a:t>
            </a:r>
            <a:r>
              <a:rPr lang="en-US" altLang="ko-KR" sz="1000" dirty="0"/>
              <a:t>: 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부산항 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dirty="0" err="1">
                <a:latin typeface="나눔고딕" pitchFamily="50" charset="-127"/>
                <a:ea typeface="나눔고딕" pitchFamily="50" charset="-127"/>
              </a:rPr>
              <a:t>북항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재개발 사업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endParaRPr lang="ko-KR" altLang="en-US" sz="1000" dirty="0"/>
          </a:p>
          <a:p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사업목적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 </a:t>
            </a:r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해양공원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친수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시설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항만시설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상업ㆍ업무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등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복합기능을 도입하여 부산항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재래부두를 국제해양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관광거점으로의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육성</a:t>
            </a:r>
            <a:br>
              <a:rPr lang="ko-KR" altLang="en-US" sz="900" dirty="0">
                <a:latin typeface="나눔고딕" pitchFamily="50" charset="-127"/>
                <a:ea typeface="나눔고딕" pitchFamily="50" charset="-127"/>
              </a:rPr>
            </a:b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위치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 </a:t>
            </a:r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부산광역시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중구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동구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일원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연안 및 국제여객부두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중앙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1~4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부두 일원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en-US" altLang="ko-KR" sz="1000" dirty="0"/>
              <a:t/>
            </a:r>
            <a:br>
              <a:rPr lang="en-US" altLang="ko-KR" sz="1000" dirty="0"/>
            </a:br>
            <a:endParaRPr lang="en-US" altLang="ko-KR" sz="1000" dirty="0"/>
          </a:p>
          <a:p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면적</a:t>
            </a:r>
            <a:r>
              <a:rPr lang="ko-KR" altLang="en-US" sz="1000" dirty="0"/>
              <a:t> </a:t>
            </a:r>
            <a:r>
              <a:rPr lang="en-US" altLang="ko-KR" sz="1000" dirty="0"/>
              <a:t>: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1,532,419㎡ (464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천평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en-US" altLang="ko-KR" sz="1000" dirty="0"/>
              <a:t/>
            </a:r>
            <a:br>
              <a:rPr lang="en-US" altLang="ko-KR" sz="1000" dirty="0"/>
            </a:br>
            <a:endParaRPr lang="ko-KR" altLang="en-US" sz="1000" dirty="0"/>
          </a:p>
          <a:p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</a:rPr>
              <a:t>총 사업비</a:t>
            </a:r>
            <a:r>
              <a:rPr lang="ko-KR" altLang="en-US" sz="1000" dirty="0"/>
              <a:t> </a:t>
            </a: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8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조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5,190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억원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/>
            </a:r>
            <a:br>
              <a:rPr lang="ko-KR" altLang="en-US" sz="900" dirty="0"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기반시설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2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조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388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억원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/>
            </a:r>
            <a:br>
              <a:rPr lang="ko-KR" altLang="en-US" sz="900" dirty="0"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상부시설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6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조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4,802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억원</a:t>
            </a:r>
            <a:r>
              <a:rPr lang="ko-KR" altLang="en-US" sz="900" dirty="0"/>
              <a:t/>
            </a:r>
            <a:br>
              <a:rPr lang="ko-KR" altLang="en-US" sz="900" dirty="0"/>
            </a:br>
            <a:endParaRPr lang="ko-KR" altLang="en-US" sz="900" dirty="0"/>
          </a:p>
          <a:p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사업시행자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 </a:t>
            </a:r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부산항만공사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(BPA)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endParaRPr lang="ko-KR" altLang="en-US" sz="1000" dirty="0"/>
          </a:p>
          <a:p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</a:rPr>
              <a:t>경제적 파급 효과</a:t>
            </a:r>
            <a:r>
              <a:rPr lang="ko-KR" altLang="en-US" sz="1000" dirty="0"/>
              <a:t> </a:t>
            </a:r>
            <a:endParaRPr lang="en-US" altLang="ko-KR" sz="1000" dirty="0" smtClean="0"/>
          </a:p>
          <a:p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31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조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5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천억원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12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만명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고용창출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endParaRPr lang="en-US" altLang="ko-KR" sz="1000" dirty="0" smtClean="0"/>
          </a:p>
          <a:p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</a:rPr>
              <a:t>사업기간 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(2008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~ 2016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 까지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(2016 ~ 2019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 이후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5365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619672" y="411510"/>
            <a:ext cx="752432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30415" y="2268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 smtClean="0">
                <a:latin typeface="한컴 윤고딕 240" pitchFamily="18" charset="-127"/>
                <a:ea typeface="한컴 윤고딕 240" pitchFamily="18" charset="-127"/>
              </a:rPr>
              <a:t>개발 </a:t>
            </a:r>
            <a:r>
              <a:rPr lang="ko-KR" altLang="en-US" spc="-150" dirty="0" err="1" smtClean="0">
                <a:latin typeface="한컴 윤고딕 240" pitchFamily="18" charset="-127"/>
                <a:ea typeface="한컴 윤고딕 240" pitchFamily="18" charset="-127"/>
              </a:rPr>
              <a:t>컨셉</a:t>
            </a:r>
            <a:endParaRPr lang="ko-KR" altLang="en-US" spc="-150" dirty="0">
              <a:latin typeface="한컴 윤고딕 240" pitchFamily="18" charset="-127"/>
              <a:ea typeface="한컴 윤고딕 240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395536" y="915566"/>
            <a:ext cx="4248472" cy="3672408"/>
            <a:chOff x="395536" y="915566"/>
            <a:chExt cx="4248472" cy="3672408"/>
          </a:xfrm>
        </p:grpSpPr>
        <p:sp>
          <p:nvSpPr>
            <p:cNvPr id="3" name="타원 2"/>
            <p:cNvSpPr/>
            <p:nvPr/>
          </p:nvSpPr>
          <p:spPr>
            <a:xfrm>
              <a:off x="395536" y="915566"/>
              <a:ext cx="1584176" cy="165618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원도심 </a:t>
              </a:r>
              <a:endParaRPr lang="en-US" altLang="ko-KR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재창조</a:t>
              </a:r>
              <a:endPara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1697777" y="2931790"/>
              <a:ext cx="1584176" cy="165618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유라시아 </a:t>
              </a:r>
              <a:r>
                <a:rPr lang="ko-KR" altLang="en-US" sz="1600" dirty="0" err="1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게이트</a:t>
              </a:r>
              <a:endParaRPr lang="en-US" altLang="ko-KR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3059832" y="915566"/>
              <a:ext cx="1584176" cy="165618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국제 해양</a:t>
              </a:r>
              <a:endParaRPr lang="en-US" altLang="ko-KR" sz="16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관광메</a:t>
              </a:r>
              <a:r>
                <a:rPr lang="ko-KR" altLang="en-US" sz="16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카</a:t>
              </a:r>
            </a:p>
          </p:txBody>
        </p:sp>
        <p:cxnSp>
          <p:nvCxnSpPr>
            <p:cNvPr id="7" name="직선 연결선 6"/>
            <p:cNvCxnSpPr>
              <a:stCxn id="3" idx="6"/>
              <a:endCxn id="11" idx="2"/>
            </p:cNvCxnSpPr>
            <p:nvPr/>
          </p:nvCxnSpPr>
          <p:spPr>
            <a:xfrm>
              <a:off x="1979712" y="1743658"/>
              <a:ext cx="108012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>
              <a:stCxn id="3" idx="5"/>
              <a:endCxn id="9" idx="0"/>
            </p:cNvCxnSpPr>
            <p:nvPr/>
          </p:nvCxnSpPr>
          <p:spPr>
            <a:xfrm>
              <a:off x="1747715" y="2329207"/>
              <a:ext cx="742150" cy="6025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9" idx="0"/>
              <a:endCxn id="11" idx="3"/>
            </p:cNvCxnSpPr>
            <p:nvPr/>
          </p:nvCxnSpPr>
          <p:spPr>
            <a:xfrm flipV="1">
              <a:off x="2489865" y="2329207"/>
              <a:ext cx="801964" cy="6025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076056" y="915566"/>
            <a:ext cx="3600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 smtClean="0">
                <a:solidFill>
                  <a:srgbClr val="00B0F0"/>
                </a:solidFill>
                <a:latin typeface="휴먼모음T" pitchFamily="18" charset="-127"/>
                <a:ea typeface="휴먼모음T" pitchFamily="18" charset="-127"/>
              </a:rPr>
              <a:t>구조적</a:t>
            </a:r>
            <a:endParaRPr lang="en-US" altLang="ko-KR" sz="1300" dirty="0" smtClean="0">
              <a:solidFill>
                <a:srgbClr val="00B0F0"/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300" dirty="0" smtClean="0"/>
              <a:t> 국제 해양관광 도시</a:t>
            </a:r>
            <a:r>
              <a:rPr lang="en-US" altLang="ko-KR" sz="1300" dirty="0" smtClean="0"/>
              <a:t>, </a:t>
            </a:r>
            <a:r>
              <a:rPr lang="ko-KR" altLang="en-US" sz="1300" dirty="0" smtClean="0"/>
              <a:t>해륙교통의 관문도시</a:t>
            </a:r>
            <a:r>
              <a:rPr lang="en-US" altLang="ko-KR" sz="1300" dirty="0" smtClean="0"/>
              <a:t>, </a:t>
            </a:r>
            <a:r>
              <a:rPr lang="ko-KR" altLang="en-US" sz="1300" dirty="0" smtClean="0"/>
              <a:t>환경친화적인 복합도시</a:t>
            </a:r>
            <a:r>
              <a:rPr lang="en-US" altLang="ko-KR" sz="1300" dirty="0" smtClean="0"/>
              <a:t>.</a:t>
            </a:r>
          </a:p>
          <a:p>
            <a:endParaRPr lang="en-US" altLang="ko-KR" sz="1300" dirty="0" smtClean="0"/>
          </a:p>
          <a:p>
            <a:endParaRPr lang="en-US" altLang="ko-KR" sz="1300" dirty="0" smtClean="0"/>
          </a:p>
          <a:p>
            <a:endParaRPr lang="en-US" altLang="ko-KR" sz="1300" dirty="0"/>
          </a:p>
          <a:p>
            <a:r>
              <a:rPr lang="ko-KR" altLang="en-US" sz="1300" dirty="0" smtClean="0">
                <a:solidFill>
                  <a:srgbClr val="00B0F0"/>
                </a:solidFill>
                <a:latin typeface="휴먼모음T" pitchFamily="18" charset="-127"/>
                <a:ea typeface="휴먼모음T" pitchFamily="18" charset="-127"/>
              </a:rPr>
              <a:t>기능적</a:t>
            </a:r>
            <a:endParaRPr lang="en-US" altLang="ko-KR" sz="1300" dirty="0" smtClean="0">
              <a:solidFill>
                <a:srgbClr val="00B0F0"/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300" dirty="0" smtClean="0"/>
              <a:t> 국제적인 </a:t>
            </a:r>
            <a:r>
              <a:rPr lang="ko-KR" altLang="en-US" sz="1300" dirty="0" err="1" smtClean="0"/>
              <a:t>집객</a:t>
            </a:r>
            <a:r>
              <a:rPr lang="ko-KR" altLang="en-US" sz="1300" dirty="0" smtClean="0"/>
              <a:t> 능력을 갖춘 관광기능</a:t>
            </a:r>
            <a:r>
              <a:rPr lang="en-US" altLang="ko-KR" sz="1300" dirty="0" smtClean="0"/>
              <a:t>, </a:t>
            </a:r>
            <a:r>
              <a:rPr lang="ko-KR" altLang="en-US" sz="1300" dirty="0" smtClean="0"/>
              <a:t>일체형 해륙 교통 기능</a:t>
            </a:r>
            <a:r>
              <a:rPr lang="en-US" altLang="ko-KR" sz="1300" dirty="0" smtClean="0"/>
              <a:t>, </a:t>
            </a:r>
            <a:r>
              <a:rPr lang="ko-KR" altLang="en-US" sz="1300" dirty="0" smtClean="0"/>
              <a:t>부산의 역사성과 지역 정체성을 회복 할 수 있는 기능의 도입 </a:t>
            </a:r>
            <a:r>
              <a:rPr lang="en-US" altLang="ko-KR" sz="1300" dirty="0" smtClean="0"/>
              <a:t>.</a:t>
            </a:r>
          </a:p>
          <a:p>
            <a:endParaRPr lang="en-US" altLang="ko-KR" sz="1300" dirty="0" smtClean="0"/>
          </a:p>
          <a:p>
            <a:endParaRPr lang="en-US" altLang="ko-KR" sz="1300" dirty="0" smtClean="0"/>
          </a:p>
          <a:p>
            <a:endParaRPr lang="en-US" altLang="ko-KR" sz="1300" dirty="0"/>
          </a:p>
          <a:p>
            <a:r>
              <a:rPr lang="ko-KR" altLang="en-US" sz="1300" dirty="0" smtClean="0">
                <a:solidFill>
                  <a:srgbClr val="00B0F0"/>
                </a:solidFill>
                <a:latin typeface="휴먼모음T" pitchFamily="18" charset="-127"/>
                <a:ea typeface="휴먼모음T" pitchFamily="18" charset="-127"/>
              </a:rPr>
              <a:t>디자인적 </a:t>
            </a:r>
            <a:r>
              <a:rPr lang="ko-KR" altLang="en-US" sz="1300" dirty="0" err="1" smtClean="0">
                <a:solidFill>
                  <a:srgbClr val="00B0F0"/>
                </a:solidFill>
                <a:latin typeface="휴먼모음T" pitchFamily="18" charset="-127"/>
                <a:ea typeface="휴먼모음T" pitchFamily="18" charset="-127"/>
              </a:rPr>
              <a:t>컨셉</a:t>
            </a:r>
            <a:endParaRPr lang="en-US" altLang="ko-KR" sz="1300" dirty="0" smtClean="0">
              <a:solidFill>
                <a:srgbClr val="00B0F0"/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300" dirty="0" smtClean="0"/>
              <a:t> 떠오르는 태양</a:t>
            </a:r>
            <a:r>
              <a:rPr lang="en-US" altLang="ko-KR" sz="1300" dirty="0" smtClean="0"/>
              <a:t>, </a:t>
            </a:r>
            <a:r>
              <a:rPr lang="ko-KR" altLang="en-US" sz="1300" dirty="0" smtClean="0"/>
              <a:t>역동적 파도</a:t>
            </a:r>
            <a:r>
              <a:rPr lang="en-US" altLang="ko-KR" sz="1300" dirty="0" smtClean="0"/>
              <a:t>, </a:t>
            </a:r>
            <a:r>
              <a:rPr lang="ko-KR" altLang="en-US" sz="1300" dirty="0" smtClean="0"/>
              <a:t>웅비하는 </a:t>
            </a:r>
            <a:r>
              <a:rPr lang="ko-KR" altLang="en-US" sz="1300" dirty="0" err="1" smtClean="0"/>
              <a:t>갈매기등을</a:t>
            </a:r>
            <a:r>
              <a:rPr lang="ko-KR" altLang="en-US" sz="1300" dirty="0" smtClean="0"/>
              <a:t> 소재로 함</a:t>
            </a:r>
            <a:r>
              <a:rPr lang="en-US" altLang="ko-KR" sz="1300" dirty="0" smtClean="0"/>
              <a:t>.</a:t>
            </a:r>
            <a:r>
              <a:rPr lang="ko-KR" altLang="en-US" sz="1300" dirty="0" smtClean="0"/>
              <a:t> </a:t>
            </a:r>
            <a:endParaRPr lang="ko-KR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5365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210</Words>
  <Application>Microsoft Office PowerPoint</Application>
  <PresentationFormat>화면 슬라이드 쇼(16:9)</PresentationFormat>
  <Paragraphs>110</Paragraphs>
  <Slides>17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8" baseType="lpstr">
      <vt:lpstr>굴림</vt:lpstr>
      <vt:lpstr>Arial</vt:lpstr>
      <vt:lpstr>휴먼아미체</vt:lpstr>
      <vt:lpstr>한컴 윤고딕 240</vt:lpstr>
      <vt:lpstr>한컴 윤고딕 230</vt:lpstr>
      <vt:lpstr>휴먼모음T</vt:lpstr>
      <vt:lpstr>바른돋움OTFPro 1</vt:lpstr>
      <vt:lpstr>맑은 고딕</vt:lpstr>
      <vt:lpstr>나눔고딕</vt:lpstr>
      <vt:lpstr>바탕체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song</cp:lastModifiedBy>
  <cp:revision>51</cp:revision>
  <dcterms:created xsi:type="dcterms:W3CDTF">2006-10-05T04:04:58Z</dcterms:created>
  <dcterms:modified xsi:type="dcterms:W3CDTF">2015-05-18T16:11:12Z</dcterms:modified>
</cp:coreProperties>
</file>