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gif" ContentType="image/gi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handoutMasterIdLst>
    <p:handoutMasterId r:id="rId67"/>
  </p:handoutMasterIdLst>
  <p:sldIdLst>
    <p:sldId id="388" r:id="rId2"/>
    <p:sldId id="389" r:id="rId3"/>
    <p:sldId id="390" r:id="rId4"/>
    <p:sldId id="39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02" r:id="rId16"/>
    <p:sldId id="403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69" r:id="rId27"/>
    <p:sldId id="370" r:id="rId28"/>
    <p:sldId id="372" r:id="rId29"/>
    <p:sldId id="373" r:id="rId30"/>
    <p:sldId id="352" r:id="rId31"/>
    <p:sldId id="353" r:id="rId32"/>
    <p:sldId id="374" r:id="rId33"/>
    <p:sldId id="349" r:id="rId34"/>
    <p:sldId id="382" r:id="rId35"/>
    <p:sldId id="351" r:id="rId36"/>
    <p:sldId id="318" r:id="rId37"/>
    <p:sldId id="357" r:id="rId38"/>
    <p:sldId id="358" r:id="rId39"/>
    <p:sldId id="343" r:id="rId40"/>
    <p:sldId id="323" r:id="rId41"/>
    <p:sldId id="346" r:id="rId42"/>
    <p:sldId id="355" r:id="rId43"/>
    <p:sldId id="356" r:id="rId44"/>
    <p:sldId id="295" r:id="rId45"/>
    <p:sldId id="380" r:id="rId46"/>
    <p:sldId id="381" r:id="rId47"/>
    <p:sldId id="320" r:id="rId48"/>
    <p:sldId id="292" r:id="rId49"/>
    <p:sldId id="359" r:id="rId50"/>
    <p:sldId id="291" r:id="rId51"/>
    <p:sldId id="345" r:id="rId52"/>
    <p:sldId id="293" r:id="rId53"/>
    <p:sldId id="347" r:id="rId54"/>
    <p:sldId id="325" r:id="rId55"/>
    <p:sldId id="404" r:id="rId56"/>
    <p:sldId id="405" r:id="rId57"/>
    <p:sldId id="375" r:id="rId58"/>
    <p:sldId id="377" r:id="rId59"/>
    <p:sldId id="378" r:id="rId60"/>
    <p:sldId id="383" r:id="rId61"/>
    <p:sldId id="384" r:id="rId62"/>
    <p:sldId id="385" r:id="rId63"/>
    <p:sldId id="386" r:id="rId64"/>
    <p:sldId id="387" r:id="rId65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다음_Regular"/>
        <a:cs typeface="다음_Regular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다음_Regular"/>
        <a:cs typeface="다음_Regular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다음_Regular"/>
        <a:cs typeface="다음_Regular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다음_Regular"/>
        <a:cs typeface="다음_Regular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다음_Regular"/>
        <a:cs typeface="다음_Regular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다음_Regular"/>
        <a:cs typeface="다음_Regular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다음_Regular"/>
        <a:cs typeface="다음_Regular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다음_Regular"/>
        <a:cs typeface="다음_Regular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다음_Regular"/>
        <a:cs typeface="다음_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0761" autoAdjust="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5BD432-3DC7-41BA-839F-703C580AC930}" type="doc">
      <dgm:prSet loTypeId="urn:microsoft.com/office/officeart/2005/8/layout/cycle6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9ED45704-7C0C-42D8-B177-63B4A54663E0}">
      <dgm:prSet phldrT="[텍스트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en-US" altLang="en-US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rPr>
            <a:t>Lack of cultural life   and amenity space</a:t>
          </a:r>
          <a:endParaRPr lang="ko-KR" altLang="en-US" dirty="0">
            <a:solidFill>
              <a:schemeClr val="tx1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98F72772-EA63-478C-B6FC-3B1F3E1A6403}" type="parTrans" cxnId="{648AC075-8020-4E42-86D9-9F962B0D3C06}">
      <dgm:prSet/>
      <dgm:spPr/>
      <dgm:t>
        <a:bodyPr/>
        <a:lstStyle/>
        <a:p>
          <a:pPr latinLnBrk="1"/>
          <a:endParaRPr lang="ko-KR" altLang="en-US"/>
        </a:p>
      </dgm:t>
    </dgm:pt>
    <dgm:pt modelId="{B2E944BE-C731-433E-A756-7F4676B6CC29}" type="sibTrans" cxnId="{648AC075-8020-4E42-86D9-9F962B0D3C06}">
      <dgm:prSet/>
      <dgm:spPr/>
      <dgm:t>
        <a:bodyPr/>
        <a:lstStyle/>
        <a:p>
          <a:pPr latinLnBrk="1"/>
          <a:endParaRPr lang="ko-KR" altLang="en-US"/>
        </a:p>
      </dgm:t>
    </dgm:pt>
    <dgm:pt modelId="{79BE1944-39A2-42D4-9A5E-1B514D0AACB7}">
      <dgm:prSet phldrT="[텍스트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en-US" dirty="0" smtClean="0">
              <a:latin typeface="휴먼엑스포" pitchFamily="18" charset="-127"/>
              <a:ea typeface="휴먼엑스포" pitchFamily="18" charset="-127"/>
            </a:rPr>
            <a:t>There are many           development                   restrictions because of the various regulatory</a:t>
          </a:r>
          <a:endParaRPr lang="ko-KR" altLang="en-US" dirty="0">
            <a:solidFill>
              <a:schemeClr val="tx1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3FC3DF08-5FE9-4B6A-A583-5F309D61FDB8}" type="parTrans" cxnId="{9845C27E-BD4E-4DBE-89CC-46826EBA3345}">
      <dgm:prSet/>
      <dgm:spPr/>
      <dgm:t>
        <a:bodyPr/>
        <a:lstStyle/>
        <a:p>
          <a:pPr latinLnBrk="1"/>
          <a:endParaRPr lang="ko-KR" altLang="en-US"/>
        </a:p>
      </dgm:t>
    </dgm:pt>
    <dgm:pt modelId="{85C23116-C8FB-4631-BF60-54BE0A044A77}" type="sibTrans" cxnId="{9845C27E-BD4E-4DBE-89CC-46826EBA3345}">
      <dgm:prSet/>
      <dgm:spPr/>
      <dgm:t>
        <a:bodyPr/>
        <a:lstStyle/>
        <a:p>
          <a:pPr latinLnBrk="1"/>
          <a:endParaRPr lang="ko-KR" altLang="en-US"/>
        </a:p>
      </dgm:t>
    </dgm:pt>
    <dgm:pt modelId="{5758D128-D72E-45E3-8EB9-6D21BC37F268}">
      <dgm:prSet phldrT="[텍스트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latinLnBrk="1"/>
          <a:r>
            <a:rPr lang="en-US" altLang="ko-KR" dirty="0" err="1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rPr>
            <a:t>Geumgang</a:t>
          </a:r>
          <a:r>
            <a:rPr lang="en-US" altLang="ko-KR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rPr>
            <a:t> Sta.</a:t>
          </a:r>
          <a:r>
            <a:rPr lang="ko-KR" altLang="en-US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rPr>
            <a:t> </a:t>
          </a:r>
          <a:r>
            <a:rPr lang="en-US" altLang="ko-KR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rPr>
            <a:t>lack of utilization</a:t>
          </a:r>
          <a:endParaRPr lang="ko-KR" altLang="en-US" dirty="0">
            <a:solidFill>
              <a:schemeClr val="tx1"/>
            </a:solidFill>
            <a:latin typeface="휴먼엑스포" pitchFamily="18" charset="-127"/>
            <a:ea typeface="휴먼엑스포" pitchFamily="18" charset="-127"/>
          </a:endParaRPr>
        </a:p>
      </dgm:t>
    </dgm:pt>
    <dgm:pt modelId="{4578851C-AADD-45EA-89C2-7439AC50EB23}" type="sibTrans" cxnId="{E4E263F8-B06E-4A84-B96D-6CD127C8ACA1}">
      <dgm:prSet/>
      <dgm:spPr/>
      <dgm:t>
        <a:bodyPr/>
        <a:lstStyle/>
        <a:p>
          <a:pPr latinLnBrk="1"/>
          <a:endParaRPr lang="ko-KR" altLang="en-US"/>
        </a:p>
      </dgm:t>
    </dgm:pt>
    <dgm:pt modelId="{FD2E24C5-73A6-40F7-AD3B-9EB184C74CAF}" type="parTrans" cxnId="{E4E263F8-B06E-4A84-B96D-6CD127C8ACA1}">
      <dgm:prSet/>
      <dgm:spPr/>
      <dgm:t>
        <a:bodyPr/>
        <a:lstStyle/>
        <a:p>
          <a:pPr latinLnBrk="1"/>
          <a:endParaRPr lang="ko-KR" altLang="en-US"/>
        </a:p>
      </dgm:t>
    </dgm:pt>
    <dgm:pt modelId="{7F020924-1732-4859-A7FA-5E0B7A6D2C0F}" type="pres">
      <dgm:prSet presAssocID="{545BD432-3DC7-41BA-839F-703C580AC9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A790E97-D736-4708-A0CF-EB2A70AF9188}" type="pres">
      <dgm:prSet presAssocID="{5758D128-D72E-45E3-8EB9-6D21BC37F268}" presName="node" presStyleLbl="node1" presStyleIdx="0" presStyleCnt="3" custScaleX="106329" custScaleY="8397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E41DE3B-B1CF-40CC-B3FE-816EB56D6C38}" type="pres">
      <dgm:prSet presAssocID="{5758D128-D72E-45E3-8EB9-6D21BC37F268}" presName="spNode" presStyleCnt="0"/>
      <dgm:spPr/>
    </dgm:pt>
    <dgm:pt modelId="{A80CA9DE-55F6-44D7-A9DB-FA8D2D37232F}" type="pres">
      <dgm:prSet presAssocID="{4578851C-AADD-45EA-89C2-7439AC50EB23}" presName="sibTrans" presStyleLbl="sibTrans1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7AB30A53-29F8-4DE2-8C0C-5727C03AE357}" type="pres">
      <dgm:prSet presAssocID="{9ED45704-7C0C-42D8-B177-63B4A54663E0}" presName="node" presStyleLbl="node1" presStyleIdx="1" presStyleCnt="3" custScaleX="82526" custScaleY="8511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1E1CE5E-F815-446E-B064-A37062CBB10B}" type="pres">
      <dgm:prSet presAssocID="{9ED45704-7C0C-42D8-B177-63B4A54663E0}" presName="spNode" presStyleCnt="0"/>
      <dgm:spPr/>
    </dgm:pt>
    <dgm:pt modelId="{91808199-752C-4E14-BF7A-A05BC43C7B2B}" type="pres">
      <dgm:prSet presAssocID="{B2E944BE-C731-433E-A756-7F4676B6CC29}" presName="sibTrans" presStyleLbl="sibTrans1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79BDB34A-90B6-4F35-A8EF-AC36CCD4A7DB}" type="pres">
      <dgm:prSet presAssocID="{79BE1944-39A2-42D4-9A5E-1B514D0AACB7}" presName="node" presStyleLbl="node1" presStyleIdx="2" presStyleCnt="3" custScaleX="83597" custScaleY="97556" custRadScaleRad="99584" custRadScaleInc="595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FA9AB89-E0F9-40FB-83C4-1032B9F33AF6}" type="pres">
      <dgm:prSet presAssocID="{79BE1944-39A2-42D4-9A5E-1B514D0AACB7}" presName="spNode" presStyleCnt="0"/>
      <dgm:spPr/>
    </dgm:pt>
    <dgm:pt modelId="{E331D731-2269-4885-BB64-75BCD98399D8}" type="pres">
      <dgm:prSet presAssocID="{85C23116-C8FB-4631-BF60-54BE0A044A77}" presName="sibTrans" presStyleLbl="sibTrans1D1" presStyleIdx="2" presStyleCnt="3"/>
      <dgm:spPr/>
      <dgm:t>
        <a:bodyPr/>
        <a:lstStyle/>
        <a:p>
          <a:pPr latinLnBrk="1"/>
          <a:endParaRPr lang="ko-KR" altLang="en-US"/>
        </a:p>
      </dgm:t>
    </dgm:pt>
  </dgm:ptLst>
  <dgm:cxnLst>
    <dgm:cxn modelId="{06A36967-94D3-4D04-9EAB-467E6A69B64C}" type="presOf" srcId="{79BE1944-39A2-42D4-9A5E-1B514D0AACB7}" destId="{79BDB34A-90B6-4F35-A8EF-AC36CCD4A7DB}" srcOrd="0" destOrd="0" presId="urn:microsoft.com/office/officeart/2005/8/layout/cycle6"/>
    <dgm:cxn modelId="{9845C27E-BD4E-4DBE-89CC-46826EBA3345}" srcId="{545BD432-3DC7-41BA-839F-703C580AC930}" destId="{79BE1944-39A2-42D4-9A5E-1B514D0AACB7}" srcOrd="2" destOrd="0" parTransId="{3FC3DF08-5FE9-4B6A-A583-5F309D61FDB8}" sibTransId="{85C23116-C8FB-4631-BF60-54BE0A044A77}"/>
    <dgm:cxn modelId="{7F1D1BEF-BCB3-4B65-8B33-EECB6191E22C}" type="presOf" srcId="{4578851C-AADD-45EA-89C2-7439AC50EB23}" destId="{A80CA9DE-55F6-44D7-A9DB-FA8D2D37232F}" srcOrd="0" destOrd="0" presId="urn:microsoft.com/office/officeart/2005/8/layout/cycle6"/>
    <dgm:cxn modelId="{9B74BF47-1116-42A9-BD9D-E047113801BD}" type="presOf" srcId="{9ED45704-7C0C-42D8-B177-63B4A54663E0}" destId="{7AB30A53-29F8-4DE2-8C0C-5727C03AE357}" srcOrd="0" destOrd="0" presId="urn:microsoft.com/office/officeart/2005/8/layout/cycle6"/>
    <dgm:cxn modelId="{323A32F2-051A-426A-9A40-E767F432FAC8}" type="presOf" srcId="{545BD432-3DC7-41BA-839F-703C580AC930}" destId="{7F020924-1732-4859-A7FA-5E0B7A6D2C0F}" srcOrd="0" destOrd="0" presId="urn:microsoft.com/office/officeart/2005/8/layout/cycle6"/>
    <dgm:cxn modelId="{25173575-7B41-476E-B43B-59CFD91D5FDF}" type="presOf" srcId="{B2E944BE-C731-433E-A756-7F4676B6CC29}" destId="{91808199-752C-4E14-BF7A-A05BC43C7B2B}" srcOrd="0" destOrd="0" presId="urn:microsoft.com/office/officeart/2005/8/layout/cycle6"/>
    <dgm:cxn modelId="{648AC075-8020-4E42-86D9-9F962B0D3C06}" srcId="{545BD432-3DC7-41BA-839F-703C580AC930}" destId="{9ED45704-7C0C-42D8-B177-63B4A54663E0}" srcOrd="1" destOrd="0" parTransId="{98F72772-EA63-478C-B6FC-3B1F3E1A6403}" sibTransId="{B2E944BE-C731-433E-A756-7F4676B6CC29}"/>
    <dgm:cxn modelId="{59C54462-D887-465D-88E7-2B846EBC495C}" type="presOf" srcId="{85C23116-C8FB-4631-BF60-54BE0A044A77}" destId="{E331D731-2269-4885-BB64-75BCD98399D8}" srcOrd="0" destOrd="0" presId="urn:microsoft.com/office/officeart/2005/8/layout/cycle6"/>
    <dgm:cxn modelId="{7EA2A55A-198A-4DC0-B912-954ECE32AE3B}" type="presOf" srcId="{5758D128-D72E-45E3-8EB9-6D21BC37F268}" destId="{FA790E97-D736-4708-A0CF-EB2A70AF9188}" srcOrd="0" destOrd="0" presId="urn:microsoft.com/office/officeart/2005/8/layout/cycle6"/>
    <dgm:cxn modelId="{E4E263F8-B06E-4A84-B96D-6CD127C8ACA1}" srcId="{545BD432-3DC7-41BA-839F-703C580AC930}" destId="{5758D128-D72E-45E3-8EB9-6D21BC37F268}" srcOrd="0" destOrd="0" parTransId="{FD2E24C5-73A6-40F7-AD3B-9EB184C74CAF}" sibTransId="{4578851C-AADD-45EA-89C2-7439AC50EB23}"/>
    <dgm:cxn modelId="{53D9C90D-EA8A-47DF-AEFA-4EA25E3EA337}" type="presParOf" srcId="{7F020924-1732-4859-A7FA-5E0B7A6D2C0F}" destId="{FA790E97-D736-4708-A0CF-EB2A70AF9188}" srcOrd="0" destOrd="0" presId="urn:microsoft.com/office/officeart/2005/8/layout/cycle6"/>
    <dgm:cxn modelId="{A61BF5B9-EF63-46BA-90A6-93256834BA66}" type="presParOf" srcId="{7F020924-1732-4859-A7FA-5E0B7A6D2C0F}" destId="{8E41DE3B-B1CF-40CC-B3FE-816EB56D6C38}" srcOrd="1" destOrd="0" presId="urn:microsoft.com/office/officeart/2005/8/layout/cycle6"/>
    <dgm:cxn modelId="{33D10278-56C9-4B9C-8AD0-8289A79C5041}" type="presParOf" srcId="{7F020924-1732-4859-A7FA-5E0B7A6D2C0F}" destId="{A80CA9DE-55F6-44D7-A9DB-FA8D2D37232F}" srcOrd="2" destOrd="0" presId="urn:microsoft.com/office/officeart/2005/8/layout/cycle6"/>
    <dgm:cxn modelId="{046BE7BF-8845-485C-B92E-6B12D1E327FB}" type="presParOf" srcId="{7F020924-1732-4859-A7FA-5E0B7A6D2C0F}" destId="{7AB30A53-29F8-4DE2-8C0C-5727C03AE357}" srcOrd="3" destOrd="0" presId="urn:microsoft.com/office/officeart/2005/8/layout/cycle6"/>
    <dgm:cxn modelId="{EAFA836D-8F41-4D76-8937-39A61D345538}" type="presParOf" srcId="{7F020924-1732-4859-A7FA-5E0B7A6D2C0F}" destId="{B1E1CE5E-F815-446E-B064-A37062CBB10B}" srcOrd="4" destOrd="0" presId="urn:microsoft.com/office/officeart/2005/8/layout/cycle6"/>
    <dgm:cxn modelId="{AD98206F-7F3A-44AA-832E-B2ABB340006F}" type="presParOf" srcId="{7F020924-1732-4859-A7FA-5E0B7A6D2C0F}" destId="{91808199-752C-4E14-BF7A-A05BC43C7B2B}" srcOrd="5" destOrd="0" presId="urn:microsoft.com/office/officeart/2005/8/layout/cycle6"/>
    <dgm:cxn modelId="{938CA49C-290F-4C55-A88A-4D575A052AD8}" type="presParOf" srcId="{7F020924-1732-4859-A7FA-5E0B7A6D2C0F}" destId="{79BDB34A-90B6-4F35-A8EF-AC36CCD4A7DB}" srcOrd="6" destOrd="0" presId="urn:microsoft.com/office/officeart/2005/8/layout/cycle6"/>
    <dgm:cxn modelId="{441DE6DC-0633-407D-BE3C-991B7F29352C}" type="presParOf" srcId="{7F020924-1732-4859-A7FA-5E0B7A6D2C0F}" destId="{FFA9AB89-E0F9-40FB-83C4-1032B9F33AF6}" srcOrd="7" destOrd="0" presId="urn:microsoft.com/office/officeart/2005/8/layout/cycle6"/>
    <dgm:cxn modelId="{7728F24D-924A-471B-AB59-205D5AED7296}" type="presParOf" srcId="{7F020924-1732-4859-A7FA-5E0B7A6D2C0F}" destId="{E331D731-2269-4885-BB64-75BCD98399D8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81C5B8-AEEF-461C-A1CE-34F1C1BCAD32}" type="doc">
      <dgm:prSet loTypeId="urn:microsoft.com/office/officeart/2005/8/layout/hList6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pPr latinLnBrk="1"/>
          <a:endParaRPr lang="ko-KR" altLang="en-US"/>
        </a:p>
      </dgm:t>
    </dgm:pt>
    <dgm:pt modelId="{85FCE8E9-10AF-446B-865A-F02AB7FF5EA8}">
      <dgm:prSet phldrT="[텍스트]" custT="1"/>
      <dgm:spPr>
        <a:ln>
          <a:solidFill>
            <a:srgbClr val="FF3300"/>
          </a:solidFill>
        </a:ln>
      </dgm:spPr>
      <dgm:t>
        <a:bodyPr/>
        <a:lstStyle/>
        <a:p>
          <a:pPr latinLnBrk="1"/>
          <a:r>
            <a:rPr kumimoji="0" lang="en-US" altLang="ko-KR" sz="2300" dirty="0" smtClean="0">
              <a:solidFill>
                <a:srgbClr val="FF3300"/>
              </a:solidFill>
              <a:latin typeface="휴먼엑스포" pitchFamily="18" charset="-127"/>
              <a:ea typeface="휴먼엑스포" pitchFamily="18" charset="-127"/>
            </a:rPr>
            <a:t>▌</a:t>
          </a:r>
          <a:r>
            <a:rPr lang="en-US" altLang="ko-KR" sz="2300" dirty="0" smtClean="0"/>
            <a:t>Dynamic city</a:t>
          </a:r>
        </a:p>
        <a:p>
          <a:pPr latinLnBrk="1"/>
          <a:endParaRPr lang="ko-KR" altLang="en-US" sz="2300" dirty="0"/>
        </a:p>
      </dgm:t>
    </dgm:pt>
    <dgm:pt modelId="{88E7EFC5-DEFA-4FB3-AF2F-AD1C6C001127}" type="parTrans" cxnId="{774DF330-D0CA-443E-8D0F-33C443C49857}">
      <dgm:prSet/>
      <dgm:spPr/>
      <dgm:t>
        <a:bodyPr/>
        <a:lstStyle/>
        <a:p>
          <a:pPr latinLnBrk="1"/>
          <a:endParaRPr lang="ko-KR" altLang="en-US"/>
        </a:p>
      </dgm:t>
    </dgm:pt>
    <dgm:pt modelId="{0FF3ECC9-4290-4D95-8F6B-78BEFF57F71D}" type="sibTrans" cxnId="{774DF330-D0CA-443E-8D0F-33C443C49857}">
      <dgm:prSet/>
      <dgm:spPr/>
      <dgm:t>
        <a:bodyPr/>
        <a:lstStyle/>
        <a:p>
          <a:pPr latinLnBrk="1"/>
          <a:endParaRPr lang="ko-KR" altLang="en-US"/>
        </a:p>
      </dgm:t>
    </dgm:pt>
    <dgm:pt modelId="{C49B7175-779C-487F-A07A-2107C72EE0BD}">
      <dgm:prSet phldrT="[텍스트]" custT="1"/>
      <dgm:spPr>
        <a:ln>
          <a:solidFill>
            <a:srgbClr val="FF3300"/>
          </a:solidFill>
        </a:ln>
      </dgm:spPr>
      <dgm:t>
        <a:bodyPr/>
        <a:lstStyle/>
        <a:p>
          <a:pPr latinLnBrk="1"/>
          <a:r>
            <a:rPr lang="en-US" altLang="ko-KR" sz="1600" dirty="0" smtClean="0"/>
            <a:t>Vibrant city</a:t>
          </a:r>
          <a:endParaRPr lang="ko-KR" altLang="en-US" sz="1600" dirty="0"/>
        </a:p>
      </dgm:t>
    </dgm:pt>
    <dgm:pt modelId="{03A8A893-5F2F-4A09-A41D-8F155EA9D478}" type="parTrans" cxnId="{2CE9D56B-C305-460B-B68B-A7459FA0BC30}">
      <dgm:prSet/>
      <dgm:spPr/>
      <dgm:t>
        <a:bodyPr/>
        <a:lstStyle/>
        <a:p>
          <a:pPr latinLnBrk="1"/>
          <a:endParaRPr lang="ko-KR" altLang="en-US"/>
        </a:p>
      </dgm:t>
    </dgm:pt>
    <dgm:pt modelId="{DB93D29B-B84C-42F0-870F-3315C1328128}" type="sibTrans" cxnId="{2CE9D56B-C305-460B-B68B-A7459FA0BC30}">
      <dgm:prSet/>
      <dgm:spPr/>
      <dgm:t>
        <a:bodyPr/>
        <a:lstStyle/>
        <a:p>
          <a:pPr latinLnBrk="1"/>
          <a:endParaRPr lang="ko-KR" altLang="en-US"/>
        </a:p>
      </dgm:t>
    </dgm:pt>
    <dgm:pt modelId="{96CB0912-F6FB-41F8-8746-EDF6B7642DBC}">
      <dgm:prSet phldrT="[텍스트]" custT="1"/>
      <dgm:spPr>
        <a:ln>
          <a:solidFill>
            <a:srgbClr val="00B050"/>
          </a:solidFill>
        </a:ln>
      </dgm:spPr>
      <dgm:t>
        <a:bodyPr/>
        <a:lstStyle/>
        <a:p>
          <a:pPr latinLnBrk="1"/>
          <a:r>
            <a:rPr kumimoji="0" lang="en-US" altLang="ko-KR" sz="2300" dirty="0" smtClean="0">
              <a:solidFill>
                <a:srgbClr val="00B050"/>
              </a:solidFill>
              <a:latin typeface="휴먼엑스포" pitchFamily="18" charset="-127"/>
              <a:ea typeface="휴먼엑스포" pitchFamily="18" charset="-127"/>
            </a:rPr>
            <a:t>▌</a:t>
          </a:r>
          <a:r>
            <a:rPr lang="en-US" altLang="ko-KR" sz="2300" dirty="0" smtClean="0"/>
            <a:t>Green City</a:t>
          </a:r>
        </a:p>
        <a:p>
          <a:pPr latinLnBrk="1"/>
          <a:endParaRPr lang="ko-KR" altLang="en-US" sz="2300" dirty="0"/>
        </a:p>
      </dgm:t>
    </dgm:pt>
    <dgm:pt modelId="{4BDDE37F-C994-4C8F-BBAC-2C53056A3B46}" type="parTrans" cxnId="{9BB4885A-52B2-4B28-8DFF-8980F57078A0}">
      <dgm:prSet/>
      <dgm:spPr/>
      <dgm:t>
        <a:bodyPr/>
        <a:lstStyle/>
        <a:p>
          <a:pPr latinLnBrk="1"/>
          <a:endParaRPr lang="ko-KR" altLang="en-US"/>
        </a:p>
      </dgm:t>
    </dgm:pt>
    <dgm:pt modelId="{0738BB43-F703-4B0C-93EA-209CAF01E46C}" type="sibTrans" cxnId="{9BB4885A-52B2-4B28-8DFF-8980F57078A0}">
      <dgm:prSet/>
      <dgm:spPr/>
      <dgm:t>
        <a:bodyPr/>
        <a:lstStyle/>
        <a:p>
          <a:pPr latinLnBrk="1"/>
          <a:endParaRPr lang="ko-KR" altLang="en-US"/>
        </a:p>
      </dgm:t>
    </dgm:pt>
    <dgm:pt modelId="{650103DA-329A-4310-BA27-912B709B0617}">
      <dgm:prSet phldrT="[텍스트]" custT="1"/>
      <dgm:spPr>
        <a:ln>
          <a:solidFill>
            <a:srgbClr val="00B050"/>
          </a:solidFill>
        </a:ln>
      </dgm:spPr>
      <dgm:t>
        <a:bodyPr/>
        <a:lstStyle/>
        <a:p>
          <a:pPr latinLnBrk="1"/>
          <a:r>
            <a:rPr lang="en-US" altLang="ko-KR" sz="1600" dirty="0" smtClean="0"/>
            <a:t>Clean and environmentally friendly city </a:t>
          </a:r>
          <a:endParaRPr lang="ko-KR" altLang="en-US" sz="1600" dirty="0"/>
        </a:p>
      </dgm:t>
    </dgm:pt>
    <dgm:pt modelId="{50C71A3F-CD6D-4825-95C9-E184B0C7B41E}" type="parTrans" cxnId="{C6E13007-B824-424E-9183-E300FA84D3E1}">
      <dgm:prSet/>
      <dgm:spPr/>
      <dgm:t>
        <a:bodyPr/>
        <a:lstStyle/>
        <a:p>
          <a:pPr latinLnBrk="1"/>
          <a:endParaRPr lang="ko-KR" altLang="en-US"/>
        </a:p>
      </dgm:t>
    </dgm:pt>
    <dgm:pt modelId="{6548BE85-96A0-435F-B489-4DA9C92EDFDC}" type="sibTrans" cxnId="{C6E13007-B824-424E-9183-E300FA84D3E1}">
      <dgm:prSet/>
      <dgm:spPr/>
      <dgm:t>
        <a:bodyPr/>
        <a:lstStyle/>
        <a:p>
          <a:pPr latinLnBrk="1"/>
          <a:endParaRPr lang="ko-KR" altLang="en-US"/>
        </a:p>
      </dgm:t>
    </dgm:pt>
    <dgm:pt modelId="{00A0D837-F9F8-4C50-833A-544475CE5C55}">
      <dgm:prSet phldrT="[텍스트]" custT="1"/>
      <dgm:spPr>
        <a:ln>
          <a:solidFill>
            <a:srgbClr val="FFCC00"/>
          </a:solidFill>
        </a:ln>
      </dgm:spPr>
      <dgm:t>
        <a:bodyPr/>
        <a:lstStyle/>
        <a:p>
          <a:pPr latinLnBrk="1"/>
          <a:r>
            <a:rPr kumimoji="0" lang="en-US" altLang="ko-KR" sz="2300" dirty="0" smtClean="0">
              <a:solidFill>
                <a:srgbClr val="FFCC00"/>
              </a:solidFill>
              <a:latin typeface="휴먼엑스포" pitchFamily="18" charset="-127"/>
              <a:ea typeface="휴먼엑스포" pitchFamily="18" charset="-127"/>
            </a:rPr>
            <a:t>▌</a:t>
          </a:r>
          <a:r>
            <a:rPr lang="en-US" altLang="ko-KR" sz="2300" dirty="0" smtClean="0"/>
            <a:t>Community City</a:t>
          </a:r>
          <a:endParaRPr lang="ko-KR" altLang="en-US" sz="2300" dirty="0"/>
        </a:p>
      </dgm:t>
    </dgm:pt>
    <dgm:pt modelId="{81F982B6-AA2A-4B46-924E-BFB4BF2A49AE}" type="parTrans" cxnId="{70187CB9-DE32-475E-B360-85F8BC6BFDA0}">
      <dgm:prSet/>
      <dgm:spPr/>
      <dgm:t>
        <a:bodyPr/>
        <a:lstStyle/>
        <a:p>
          <a:pPr latinLnBrk="1"/>
          <a:endParaRPr lang="ko-KR" altLang="en-US"/>
        </a:p>
      </dgm:t>
    </dgm:pt>
    <dgm:pt modelId="{BAAEE695-DD48-4388-8341-72A685D188D8}" type="sibTrans" cxnId="{70187CB9-DE32-475E-B360-85F8BC6BFDA0}">
      <dgm:prSet/>
      <dgm:spPr/>
      <dgm:t>
        <a:bodyPr/>
        <a:lstStyle/>
        <a:p>
          <a:pPr latinLnBrk="1"/>
          <a:endParaRPr lang="ko-KR" altLang="en-US"/>
        </a:p>
      </dgm:t>
    </dgm:pt>
    <dgm:pt modelId="{98FA0D2E-DB22-4254-9A39-A1E20C58A9F4}">
      <dgm:prSet phldrT="[텍스트]" custT="1"/>
      <dgm:spPr>
        <a:ln>
          <a:solidFill>
            <a:srgbClr val="FFCC00"/>
          </a:solidFill>
        </a:ln>
      </dgm:spPr>
      <dgm:t>
        <a:bodyPr/>
        <a:lstStyle/>
        <a:p>
          <a:pPr latinLnBrk="1"/>
          <a:r>
            <a:rPr lang="en-US" altLang="ko-KR" sz="1600" dirty="0" smtClean="0"/>
            <a:t>city that can accommodate a variety of social stratum</a:t>
          </a:r>
          <a:endParaRPr lang="ko-KR" altLang="en-US" sz="1600" dirty="0"/>
        </a:p>
      </dgm:t>
    </dgm:pt>
    <dgm:pt modelId="{D02253DD-E248-43C0-9F54-FECAC2B1C7A3}" type="parTrans" cxnId="{ECABEFFA-4B59-4300-8717-1F979CFF01F7}">
      <dgm:prSet/>
      <dgm:spPr/>
      <dgm:t>
        <a:bodyPr/>
        <a:lstStyle/>
        <a:p>
          <a:pPr latinLnBrk="1"/>
          <a:endParaRPr lang="ko-KR" altLang="en-US"/>
        </a:p>
      </dgm:t>
    </dgm:pt>
    <dgm:pt modelId="{EF653FA1-56F9-4AAE-A487-DA02CCBA1ACE}" type="sibTrans" cxnId="{ECABEFFA-4B59-4300-8717-1F979CFF01F7}">
      <dgm:prSet/>
      <dgm:spPr/>
      <dgm:t>
        <a:bodyPr/>
        <a:lstStyle/>
        <a:p>
          <a:pPr latinLnBrk="1"/>
          <a:endParaRPr lang="ko-KR" altLang="en-US"/>
        </a:p>
      </dgm:t>
    </dgm:pt>
    <dgm:pt modelId="{67F1E364-3E3F-4F58-9767-B6A4A8FC1AB5}">
      <dgm:prSet phldrT="[텍스트]" custT="1"/>
      <dgm:spPr>
        <a:ln>
          <a:solidFill>
            <a:srgbClr val="FFCC00"/>
          </a:solidFill>
        </a:ln>
      </dgm:spPr>
      <dgm:t>
        <a:bodyPr/>
        <a:lstStyle/>
        <a:p>
          <a:pPr latinLnBrk="1"/>
          <a:endParaRPr lang="ko-KR" altLang="en-US" sz="1600" dirty="0"/>
        </a:p>
      </dgm:t>
    </dgm:pt>
    <dgm:pt modelId="{D700CE41-2F9C-4248-8A80-2C0057B1A3CB}" type="parTrans" cxnId="{5CE64825-15F6-483E-A9D8-169B8C279BDF}">
      <dgm:prSet/>
      <dgm:spPr/>
      <dgm:t>
        <a:bodyPr/>
        <a:lstStyle/>
        <a:p>
          <a:pPr latinLnBrk="1"/>
          <a:endParaRPr lang="ko-KR" altLang="en-US"/>
        </a:p>
      </dgm:t>
    </dgm:pt>
    <dgm:pt modelId="{CC686CDF-A584-4DE7-937E-0E4DF3FB229A}" type="sibTrans" cxnId="{5CE64825-15F6-483E-A9D8-169B8C279BDF}">
      <dgm:prSet/>
      <dgm:spPr/>
      <dgm:t>
        <a:bodyPr/>
        <a:lstStyle/>
        <a:p>
          <a:pPr latinLnBrk="1"/>
          <a:endParaRPr lang="ko-KR" altLang="en-US"/>
        </a:p>
      </dgm:t>
    </dgm:pt>
    <dgm:pt modelId="{7DE3D8DF-F27E-42EB-A9BB-867B223F8FDC}" type="pres">
      <dgm:prSet presAssocID="{F081C5B8-AEEF-461C-A1CE-34F1C1BCAD3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F939B52-C057-432B-980B-235A3DC79E82}" type="pres">
      <dgm:prSet presAssocID="{85FCE8E9-10AF-446B-865A-F02AB7FF5EA8}" presName="node" presStyleLbl="node1" presStyleIdx="0" presStyleCnt="3" custLinFactNeighborX="-513" custLinFactNeighborY="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18E2FC7-167C-4D07-B8EB-6113D5319725}" type="pres">
      <dgm:prSet presAssocID="{0FF3ECC9-4290-4D95-8F6B-78BEFF57F71D}" presName="sibTrans" presStyleCnt="0"/>
      <dgm:spPr/>
    </dgm:pt>
    <dgm:pt modelId="{66F10BA1-6B7A-43EB-B54C-48FE944AE062}" type="pres">
      <dgm:prSet presAssocID="{96CB0912-F6FB-41F8-8746-EDF6B7642DB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B5770F2-74A6-476B-9158-F28A57E98B6F}" type="pres">
      <dgm:prSet presAssocID="{0738BB43-F703-4B0C-93EA-209CAF01E46C}" presName="sibTrans" presStyleCnt="0"/>
      <dgm:spPr/>
    </dgm:pt>
    <dgm:pt modelId="{8708C307-3811-4908-BC69-64EA35DBB2D8}" type="pres">
      <dgm:prSet presAssocID="{00A0D837-F9F8-4C50-833A-544475CE5C5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5CE64825-15F6-483E-A9D8-169B8C279BDF}" srcId="{00A0D837-F9F8-4C50-833A-544475CE5C55}" destId="{67F1E364-3E3F-4F58-9767-B6A4A8FC1AB5}" srcOrd="0" destOrd="0" parTransId="{D700CE41-2F9C-4248-8A80-2C0057B1A3CB}" sibTransId="{CC686CDF-A584-4DE7-937E-0E4DF3FB229A}"/>
    <dgm:cxn modelId="{ECABEFFA-4B59-4300-8717-1F979CFF01F7}" srcId="{00A0D837-F9F8-4C50-833A-544475CE5C55}" destId="{98FA0D2E-DB22-4254-9A39-A1E20C58A9F4}" srcOrd="1" destOrd="0" parTransId="{D02253DD-E248-43C0-9F54-FECAC2B1C7A3}" sibTransId="{EF653FA1-56F9-4AAE-A487-DA02CCBA1ACE}"/>
    <dgm:cxn modelId="{C6E13007-B824-424E-9183-E300FA84D3E1}" srcId="{96CB0912-F6FB-41F8-8746-EDF6B7642DBC}" destId="{650103DA-329A-4310-BA27-912B709B0617}" srcOrd="0" destOrd="0" parTransId="{50C71A3F-CD6D-4825-95C9-E184B0C7B41E}" sibTransId="{6548BE85-96A0-435F-B489-4DA9C92EDFDC}"/>
    <dgm:cxn modelId="{9BB4885A-52B2-4B28-8DFF-8980F57078A0}" srcId="{F081C5B8-AEEF-461C-A1CE-34F1C1BCAD32}" destId="{96CB0912-F6FB-41F8-8746-EDF6B7642DBC}" srcOrd="1" destOrd="0" parTransId="{4BDDE37F-C994-4C8F-BBAC-2C53056A3B46}" sibTransId="{0738BB43-F703-4B0C-93EA-209CAF01E46C}"/>
    <dgm:cxn modelId="{70187CB9-DE32-475E-B360-85F8BC6BFDA0}" srcId="{F081C5B8-AEEF-461C-A1CE-34F1C1BCAD32}" destId="{00A0D837-F9F8-4C50-833A-544475CE5C55}" srcOrd="2" destOrd="0" parTransId="{81F982B6-AA2A-4B46-924E-BFB4BF2A49AE}" sibTransId="{BAAEE695-DD48-4388-8341-72A685D188D8}"/>
    <dgm:cxn modelId="{FE26B46A-52F0-4845-9A22-516D806303F5}" type="presOf" srcId="{650103DA-329A-4310-BA27-912B709B0617}" destId="{66F10BA1-6B7A-43EB-B54C-48FE944AE062}" srcOrd="0" destOrd="1" presId="urn:microsoft.com/office/officeart/2005/8/layout/hList6"/>
    <dgm:cxn modelId="{42899F63-F41F-4AD6-835E-525BEBE75839}" type="presOf" srcId="{98FA0D2E-DB22-4254-9A39-A1E20C58A9F4}" destId="{8708C307-3811-4908-BC69-64EA35DBB2D8}" srcOrd="0" destOrd="2" presId="urn:microsoft.com/office/officeart/2005/8/layout/hList6"/>
    <dgm:cxn modelId="{2CE9D56B-C305-460B-B68B-A7459FA0BC30}" srcId="{85FCE8E9-10AF-446B-865A-F02AB7FF5EA8}" destId="{C49B7175-779C-487F-A07A-2107C72EE0BD}" srcOrd="0" destOrd="0" parTransId="{03A8A893-5F2F-4A09-A41D-8F155EA9D478}" sibTransId="{DB93D29B-B84C-42F0-870F-3315C1328128}"/>
    <dgm:cxn modelId="{06D3A7E3-FDDF-44F2-9131-CCE289EE106D}" type="presOf" srcId="{67F1E364-3E3F-4F58-9767-B6A4A8FC1AB5}" destId="{8708C307-3811-4908-BC69-64EA35DBB2D8}" srcOrd="0" destOrd="1" presId="urn:microsoft.com/office/officeart/2005/8/layout/hList6"/>
    <dgm:cxn modelId="{C47BD99F-80F9-4BAE-8D7F-4B2BC296A510}" type="presOf" srcId="{85FCE8E9-10AF-446B-865A-F02AB7FF5EA8}" destId="{DF939B52-C057-432B-980B-235A3DC79E82}" srcOrd="0" destOrd="0" presId="urn:microsoft.com/office/officeart/2005/8/layout/hList6"/>
    <dgm:cxn modelId="{774DF330-D0CA-443E-8D0F-33C443C49857}" srcId="{F081C5B8-AEEF-461C-A1CE-34F1C1BCAD32}" destId="{85FCE8E9-10AF-446B-865A-F02AB7FF5EA8}" srcOrd="0" destOrd="0" parTransId="{88E7EFC5-DEFA-4FB3-AF2F-AD1C6C001127}" sibTransId="{0FF3ECC9-4290-4D95-8F6B-78BEFF57F71D}"/>
    <dgm:cxn modelId="{7B759926-E318-416C-882C-337EC25721DD}" type="presOf" srcId="{00A0D837-F9F8-4C50-833A-544475CE5C55}" destId="{8708C307-3811-4908-BC69-64EA35DBB2D8}" srcOrd="0" destOrd="0" presId="urn:microsoft.com/office/officeart/2005/8/layout/hList6"/>
    <dgm:cxn modelId="{FF1A188E-3E57-4902-A658-7F33904B9B72}" type="presOf" srcId="{96CB0912-F6FB-41F8-8746-EDF6B7642DBC}" destId="{66F10BA1-6B7A-43EB-B54C-48FE944AE062}" srcOrd="0" destOrd="0" presId="urn:microsoft.com/office/officeart/2005/8/layout/hList6"/>
    <dgm:cxn modelId="{D200A066-2BE6-4030-AD5D-94ADB7C6890B}" type="presOf" srcId="{F081C5B8-AEEF-461C-A1CE-34F1C1BCAD32}" destId="{7DE3D8DF-F27E-42EB-A9BB-867B223F8FDC}" srcOrd="0" destOrd="0" presId="urn:microsoft.com/office/officeart/2005/8/layout/hList6"/>
    <dgm:cxn modelId="{825C6086-0053-4358-A1E4-9DC878D13596}" type="presOf" srcId="{C49B7175-779C-487F-A07A-2107C72EE0BD}" destId="{DF939B52-C057-432B-980B-235A3DC79E82}" srcOrd="0" destOrd="1" presId="urn:microsoft.com/office/officeart/2005/8/layout/hList6"/>
    <dgm:cxn modelId="{63821BDA-236B-417A-960A-74BAB57C3893}" type="presParOf" srcId="{7DE3D8DF-F27E-42EB-A9BB-867B223F8FDC}" destId="{DF939B52-C057-432B-980B-235A3DC79E82}" srcOrd="0" destOrd="0" presId="urn:microsoft.com/office/officeart/2005/8/layout/hList6"/>
    <dgm:cxn modelId="{CFA0F857-2EF5-47C8-A12F-15A94D45FC72}" type="presParOf" srcId="{7DE3D8DF-F27E-42EB-A9BB-867B223F8FDC}" destId="{B18E2FC7-167C-4D07-B8EB-6113D5319725}" srcOrd="1" destOrd="0" presId="urn:microsoft.com/office/officeart/2005/8/layout/hList6"/>
    <dgm:cxn modelId="{5A928C49-2546-4930-89D6-EA77C48CA8B9}" type="presParOf" srcId="{7DE3D8DF-F27E-42EB-A9BB-867B223F8FDC}" destId="{66F10BA1-6B7A-43EB-B54C-48FE944AE062}" srcOrd="2" destOrd="0" presId="urn:microsoft.com/office/officeart/2005/8/layout/hList6"/>
    <dgm:cxn modelId="{11114CF5-CB99-41AA-8D55-EF769B7DDDFE}" type="presParOf" srcId="{7DE3D8DF-F27E-42EB-A9BB-867B223F8FDC}" destId="{6B5770F2-74A6-476B-9158-F28A57E98B6F}" srcOrd="3" destOrd="0" presId="urn:microsoft.com/office/officeart/2005/8/layout/hList6"/>
    <dgm:cxn modelId="{AD7767A0-A3FD-49CD-8611-2B0FCECEA9F2}" type="presParOf" srcId="{7DE3D8DF-F27E-42EB-A9BB-867B223F8FDC}" destId="{8708C307-3811-4908-BC69-64EA35DBB2D8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A790E97-D736-4708-A0CF-EB2A70AF9188}">
      <dsp:nvSpPr>
        <dsp:cNvPr id="0" name=""/>
        <dsp:cNvSpPr/>
      </dsp:nvSpPr>
      <dsp:spPr>
        <a:xfrm>
          <a:off x="2850678" y="58752"/>
          <a:ext cx="2303130" cy="1182250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300" kern="1200" dirty="0" err="1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rPr>
            <a:t>Geumgang</a:t>
          </a:r>
          <a:r>
            <a:rPr lang="en-US" altLang="ko-KR" sz="1300" kern="1200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rPr>
            <a:t> Sta.</a:t>
          </a:r>
          <a:r>
            <a:rPr lang="ko-KR" altLang="en-US" sz="1300" kern="1200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rPr>
            <a:t> </a:t>
          </a:r>
          <a:r>
            <a:rPr lang="en-US" altLang="ko-KR" sz="1300" kern="1200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rPr>
            <a:t>lack of utilization</a:t>
          </a:r>
          <a:endParaRPr lang="ko-KR" altLang="en-US" sz="1300" kern="1200" dirty="0">
            <a:solidFill>
              <a:schemeClr val="tx1"/>
            </a:solidFill>
            <a:latin typeface="휴먼엑스포" pitchFamily="18" charset="-127"/>
            <a:ea typeface="휴먼엑스포" pitchFamily="18" charset="-127"/>
          </a:endParaRPr>
        </a:p>
      </dsp:txBody>
      <dsp:txXfrm>
        <a:off x="2850678" y="58752"/>
        <a:ext cx="2303130" cy="1182250"/>
      </dsp:txXfrm>
    </dsp:sp>
    <dsp:sp modelId="{A80CA9DE-55F6-44D7-A9DB-FA8D2D37232F}">
      <dsp:nvSpPr>
        <dsp:cNvPr id="0" name=""/>
        <dsp:cNvSpPr/>
      </dsp:nvSpPr>
      <dsp:spPr>
        <a:xfrm>
          <a:off x="2124681" y="649877"/>
          <a:ext cx="3755124" cy="3755124"/>
        </a:xfrm>
        <a:custGeom>
          <a:avLst/>
          <a:gdLst/>
          <a:ahLst/>
          <a:cxnLst/>
          <a:rect l="0" t="0" r="0" b="0"/>
          <a:pathLst>
            <a:path>
              <a:moveTo>
                <a:pt x="3044471" y="406656"/>
              </a:moveTo>
              <a:arcTo wR="1877562" hR="1877562" stAng="18505555" swAng="3684011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B30A53-29F8-4DE2-8C0C-5727C03AE357}">
      <dsp:nvSpPr>
        <dsp:cNvPr id="0" name=""/>
        <dsp:cNvSpPr/>
      </dsp:nvSpPr>
      <dsp:spPr>
        <a:xfrm>
          <a:off x="4734486" y="2867063"/>
          <a:ext cx="1787547" cy="1198314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300" kern="1200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rPr>
            <a:t>Lack of cultural life   and amenity space</a:t>
          </a:r>
          <a:endParaRPr lang="ko-KR" altLang="en-US" sz="1300" kern="1200" dirty="0">
            <a:solidFill>
              <a:schemeClr val="tx1"/>
            </a:solidFill>
            <a:latin typeface="휴먼엑스포" pitchFamily="18" charset="-127"/>
            <a:ea typeface="휴먼엑스포" pitchFamily="18" charset="-127"/>
          </a:endParaRPr>
        </a:p>
      </dsp:txBody>
      <dsp:txXfrm>
        <a:off x="4734486" y="2867063"/>
        <a:ext cx="1787547" cy="1198314"/>
      </dsp:txXfrm>
    </dsp:sp>
    <dsp:sp modelId="{91808199-752C-4E14-BF7A-A05BC43C7B2B}">
      <dsp:nvSpPr>
        <dsp:cNvPr id="0" name=""/>
        <dsp:cNvSpPr/>
      </dsp:nvSpPr>
      <dsp:spPr>
        <a:xfrm>
          <a:off x="2131557" y="645085"/>
          <a:ext cx="3755124" cy="3755124"/>
        </a:xfrm>
        <a:custGeom>
          <a:avLst/>
          <a:gdLst/>
          <a:ahLst/>
          <a:cxnLst/>
          <a:rect l="0" t="0" r="0" b="0"/>
          <a:pathLst>
            <a:path>
              <a:moveTo>
                <a:pt x="2930245" y="3432263"/>
              </a:moveTo>
              <a:arcTo wR="1877562" hR="1877562" stAng="3353892" swAng="4041598"/>
            </a:path>
          </a:pathLst>
        </a:custGeom>
        <a:noFill/>
        <a:ln w="9525" cap="flat" cmpd="sng" algn="ctr">
          <a:solidFill>
            <a:schemeClr val="accent4">
              <a:hueOff val="928412"/>
              <a:satOff val="-28205"/>
              <a:lumOff val="9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BDB34A-90B6-4F35-A8EF-AC36CCD4A7DB}">
      <dsp:nvSpPr>
        <dsp:cNvPr id="0" name=""/>
        <dsp:cNvSpPr/>
      </dsp:nvSpPr>
      <dsp:spPr>
        <a:xfrm>
          <a:off x="1440162" y="2707450"/>
          <a:ext cx="1810745" cy="1373517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휴먼엑스포" pitchFamily="18" charset="-127"/>
              <a:ea typeface="휴먼엑스포" pitchFamily="18" charset="-127"/>
            </a:rPr>
            <a:t>There are many           development                   restrictions because of the various regulatory</a:t>
          </a:r>
          <a:endParaRPr lang="ko-KR" altLang="en-US" sz="1300" kern="1200" dirty="0">
            <a:solidFill>
              <a:schemeClr val="tx1"/>
            </a:solidFill>
            <a:latin typeface="휴먼엑스포" pitchFamily="18" charset="-127"/>
            <a:ea typeface="휴먼엑스포" pitchFamily="18" charset="-127"/>
          </a:endParaRPr>
        </a:p>
      </dsp:txBody>
      <dsp:txXfrm>
        <a:off x="1440162" y="2707450"/>
        <a:ext cx="1810745" cy="1373517"/>
      </dsp:txXfrm>
    </dsp:sp>
    <dsp:sp modelId="{E331D731-2269-4885-BB64-75BCD98399D8}">
      <dsp:nvSpPr>
        <dsp:cNvPr id="0" name=""/>
        <dsp:cNvSpPr/>
      </dsp:nvSpPr>
      <dsp:spPr>
        <a:xfrm>
          <a:off x="2131971" y="644188"/>
          <a:ext cx="3755124" cy="3755124"/>
        </a:xfrm>
        <a:custGeom>
          <a:avLst/>
          <a:gdLst/>
          <a:ahLst/>
          <a:cxnLst/>
          <a:rect l="0" t="0" r="0" b="0"/>
          <a:pathLst>
            <a:path>
              <a:moveTo>
                <a:pt x="7504" y="2045262"/>
              </a:moveTo>
              <a:arcTo wR="1877562" hR="1877562" stAng="10492536" swAng="3387587"/>
            </a:path>
          </a:pathLst>
        </a:custGeom>
        <a:noFill/>
        <a:ln w="9525" cap="flat" cmpd="sng" algn="ctr">
          <a:solidFill>
            <a:schemeClr val="accent4">
              <a:hueOff val="1856823"/>
              <a:satOff val="-56410"/>
              <a:lumOff val="1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939B52-C057-432B-980B-235A3DC79E82}">
      <dsp:nvSpPr>
        <dsp:cNvPr id="0" name=""/>
        <dsp:cNvSpPr/>
      </dsp:nvSpPr>
      <dsp:spPr>
        <a:xfrm rot="16200000">
          <a:off x="-752170" y="752170"/>
          <a:ext cx="4064000" cy="2559659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6050" bIns="0" numCol="1" spcCol="1270" anchor="t" anchorCtr="0">
          <a:noAutofit/>
        </a:bodyPr>
        <a:lstStyle/>
        <a:p>
          <a:pPr lvl="0" algn="l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ko-KR" sz="2300" kern="1200" dirty="0" smtClean="0">
              <a:solidFill>
                <a:srgbClr val="FF3300"/>
              </a:solidFill>
              <a:latin typeface="휴먼엑스포" pitchFamily="18" charset="-127"/>
              <a:ea typeface="휴먼엑스포" pitchFamily="18" charset="-127"/>
            </a:rPr>
            <a:t>▌</a:t>
          </a:r>
          <a:r>
            <a:rPr lang="en-US" altLang="ko-KR" sz="2300" kern="1200" dirty="0" smtClean="0"/>
            <a:t>Dynamic city</a:t>
          </a:r>
        </a:p>
        <a:p>
          <a:pPr lvl="0" algn="l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2300" kern="1200" dirty="0"/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kern="1200" dirty="0" smtClean="0"/>
            <a:t>Vibrant city</a:t>
          </a:r>
          <a:endParaRPr lang="ko-KR" altLang="en-US" sz="1600" kern="1200" dirty="0"/>
        </a:p>
      </dsp:txBody>
      <dsp:txXfrm rot="16200000">
        <a:off x="-752170" y="752170"/>
        <a:ext cx="4064000" cy="2559659"/>
      </dsp:txXfrm>
    </dsp:sp>
    <dsp:sp modelId="{66F10BA1-6B7A-43EB-B54C-48FE944AE062}">
      <dsp:nvSpPr>
        <dsp:cNvPr id="0" name=""/>
        <dsp:cNvSpPr/>
      </dsp:nvSpPr>
      <dsp:spPr>
        <a:xfrm rot="16200000">
          <a:off x="2000448" y="752170"/>
          <a:ext cx="4064000" cy="2559659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6050" bIns="0" numCol="1" spcCol="1270" anchor="t" anchorCtr="0">
          <a:noAutofit/>
        </a:bodyPr>
        <a:lstStyle/>
        <a:p>
          <a:pPr lvl="0" algn="l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ko-KR" sz="2300" kern="1200" dirty="0" smtClean="0">
              <a:solidFill>
                <a:srgbClr val="00B050"/>
              </a:solidFill>
              <a:latin typeface="휴먼엑스포" pitchFamily="18" charset="-127"/>
              <a:ea typeface="휴먼엑스포" pitchFamily="18" charset="-127"/>
            </a:rPr>
            <a:t>▌</a:t>
          </a:r>
          <a:r>
            <a:rPr lang="en-US" altLang="ko-KR" sz="2300" kern="1200" dirty="0" smtClean="0"/>
            <a:t>Green City</a:t>
          </a:r>
        </a:p>
        <a:p>
          <a:pPr lvl="0" algn="l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2300" kern="1200" dirty="0"/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kern="1200" dirty="0" smtClean="0"/>
            <a:t>Clean and environmentally friendly city </a:t>
          </a:r>
          <a:endParaRPr lang="ko-KR" altLang="en-US" sz="1600" kern="1200" dirty="0"/>
        </a:p>
      </dsp:txBody>
      <dsp:txXfrm rot="16200000">
        <a:off x="2000448" y="752170"/>
        <a:ext cx="4064000" cy="2559659"/>
      </dsp:txXfrm>
    </dsp:sp>
    <dsp:sp modelId="{8708C307-3811-4908-BC69-64EA35DBB2D8}">
      <dsp:nvSpPr>
        <dsp:cNvPr id="0" name=""/>
        <dsp:cNvSpPr/>
      </dsp:nvSpPr>
      <dsp:spPr>
        <a:xfrm rot="16200000">
          <a:off x="4752081" y="752170"/>
          <a:ext cx="4064000" cy="2559659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6050" bIns="0" numCol="1" spcCol="1270" anchor="t" anchorCtr="0">
          <a:noAutofit/>
        </a:bodyPr>
        <a:lstStyle/>
        <a:p>
          <a:pPr lvl="0" algn="l" defTabSz="10223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ko-KR" sz="2300" kern="1200" dirty="0" smtClean="0">
              <a:solidFill>
                <a:srgbClr val="FFCC00"/>
              </a:solidFill>
              <a:latin typeface="휴먼엑스포" pitchFamily="18" charset="-127"/>
              <a:ea typeface="휴먼엑스포" pitchFamily="18" charset="-127"/>
            </a:rPr>
            <a:t>▌</a:t>
          </a:r>
          <a:r>
            <a:rPr lang="en-US" altLang="ko-KR" sz="2300" kern="1200" dirty="0" smtClean="0"/>
            <a:t>Community City</a:t>
          </a:r>
          <a:endParaRPr lang="ko-KR" altLang="en-US" sz="2300" kern="1200" dirty="0"/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600" kern="1200" dirty="0"/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kern="1200" dirty="0" smtClean="0"/>
            <a:t>city that can accommodate a variety of social stratum</a:t>
          </a:r>
          <a:endParaRPr lang="ko-KR" altLang="en-US" sz="1600" kern="1200" dirty="0"/>
        </a:p>
      </dsp:txBody>
      <dsp:txXfrm rot="16200000">
        <a:off x="4752081" y="752170"/>
        <a:ext cx="4064000" cy="2559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7A86CA2-EEC0-4F97-A8E3-83521C6397D9}" type="datetimeFigureOut">
              <a:rPr lang="ko-KR" altLang="en-US"/>
              <a:pPr>
                <a:defRPr/>
              </a:pPr>
              <a:t>2012-05-18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7055DF6-77A0-4522-BB98-60FAF3DE334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E88374B-37DD-48C4-A546-34D23DD96915}" type="datetimeFigureOut">
              <a:rPr lang="ko-KR" altLang="en-US"/>
              <a:pPr>
                <a:defRPr/>
              </a:pPr>
              <a:t>2012-05-18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  <a:endParaRPr lang="ko-KR" altLang="en-US" noProof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67A9983-ADD5-4884-B528-5AC1CB3CE924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0FB577-65B0-4932-8978-69070EC12E6D}" type="slidenum">
              <a:rPr lang="ko-KR" altLang="en-US" smtClean="0"/>
              <a:pPr>
                <a:defRPr/>
              </a:pPr>
              <a:t>6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ko-KR" altLang="en-US" dirty="0" err="1" smtClean="0"/>
              <a:t>금강역</a:t>
            </a:r>
            <a:r>
              <a:rPr lang="ko-KR" altLang="en-US" dirty="0" smtClean="0"/>
              <a:t> 활용도 미비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마쿠하리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용산역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교토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메트로</a:t>
            </a:r>
            <a:r>
              <a:rPr lang="ko-KR" altLang="en-US" dirty="0" smtClean="0"/>
              <a:t> 그린벨트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smtClean="0"/>
              <a:t>철도선 소음 및 시가지 분리 현상 야기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로코아일랜드</a:t>
            </a:r>
            <a:r>
              <a:rPr lang="en-US" altLang="ko-KR" dirty="0" smtClean="0"/>
              <a:t>, 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err="1" smtClean="0"/>
              <a:t>지구내</a:t>
            </a:r>
            <a:r>
              <a:rPr lang="ko-KR" altLang="en-US" dirty="0" smtClean="0"/>
              <a:t> 도로 기반시설 부족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록킹햄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홍콩역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꾸리찌바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smtClean="0"/>
              <a:t>주민들의 문화 생활 및 </a:t>
            </a:r>
            <a:r>
              <a:rPr lang="ko-KR" altLang="en-US" dirty="0" err="1" smtClean="0"/>
              <a:t>어메니티</a:t>
            </a:r>
            <a:r>
              <a:rPr lang="ko-KR" altLang="en-US" dirty="0" smtClean="0"/>
              <a:t>  부족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벤쿠버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퀠른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투어강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함마라비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smtClean="0"/>
              <a:t>개발제한구역 상수원 보호구역 개발규제지역 과 같은 제한이 많음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조지아주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애탈랜타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독일 </a:t>
            </a:r>
            <a:r>
              <a:rPr lang="ko-KR" altLang="en-US" dirty="0" err="1" smtClean="0"/>
              <a:t>엠셔파크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캐나다 나이아가라</a:t>
            </a:r>
            <a:endParaRPr lang="en-US" altLang="ko-KR" dirty="0" smtClean="0"/>
          </a:p>
          <a:p>
            <a:pPr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50713D-713F-4AF7-9134-1A9F4AEE1218}" type="slidenum">
              <a:rPr lang="ko-KR" altLang="en-US" smtClean="0"/>
              <a:pPr>
                <a:defRPr/>
              </a:pPr>
              <a:t>55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Wide area system’s vacant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structural</a:t>
            </a:r>
            <a:r>
              <a:rPr kumimoji="1" lang="en-US" altLang="ja-JP" baseline="0" dirty="0" smtClean="0"/>
              <a:t> </a:t>
            </a:r>
            <a:r>
              <a:rPr kumimoji="1" lang="en-US" altLang="ja-JP" dirty="0" smtClean="0"/>
              <a:t>and</a:t>
            </a:r>
            <a:r>
              <a:rPr kumimoji="1" lang="en-US" altLang="ja-JP" baseline="0" dirty="0" smtClean="0"/>
              <a:t> regional location development.</a:t>
            </a:r>
          </a:p>
          <a:p>
            <a:r>
              <a:rPr kumimoji="1" lang="en-US" altLang="ja-JP" dirty="0" smtClean="0"/>
              <a:t>Systematic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development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high-speed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railway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and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subway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stations</a:t>
            </a:r>
          </a:p>
          <a:p>
            <a:r>
              <a:rPr kumimoji="1" lang="en-US" altLang="ja-JP" dirty="0" smtClean="0"/>
              <a:t>Eco-friendly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Formative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spacial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construction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Wide-area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development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range</a:t>
            </a:r>
          </a:p>
          <a:p>
            <a:r>
              <a:rPr kumimoji="1" lang="en-US" altLang="ja-JP" dirty="0" smtClean="0"/>
              <a:t>Aims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Integrated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land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usage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and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urban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condensation</a:t>
            </a:r>
          </a:p>
          <a:p>
            <a:r>
              <a:rPr kumimoji="1" lang="en-US" altLang="ja-JP" dirty="0" smtClean="0"/>
              <a:t>Systematic development of greenery</a:t>
            </a:r>
            <a:r>
              <a:rPr kumimoji="1" lang="en-US" altLang="ja-JP" baseline="0" dirty="0" smtClean="0"/>
              <a:t> and multiple </a:t>
            </a:r>
            <a:r>
              <a:rPr kumimoji="1" lang="en-US" altLang="ja-JP" baseline="0" dirty="0" err="1" smtClean="0"/>
              <a:t>spacial</a:t>
            </a:r>
            <a:r>
              <a:rPr kumimoji="1" lang="en-US" altLang="ja-JP" baseline="0" dirty="0" smtClean="0"/>
              <a:t> conservation </a:t>
            </a:r>
          </a:p>
          <a:p>
            <a:r>
              <a:rPr kumimoji="1" lang="en-US" altLang="ja-JP" baseline="0" dirty="0" err="1" smtClean="0"/>
              <a:t>Geumho</a:t>
            </a:r>
            <a:r>
              <a:rPr kumimoji="1" lang="en-US" altLang="ja-JP" baseline="0" dirty="0" smtClean="0"/>
              <a:t> River, </a:t>
            </a:r>
            <a:r>
              <a:rPr kumimoji="1" lang="en-US" altLang="ja-JP" baseline="0" dirty="0" err="1" smtClean="0"/>
              <a:t>Nakdong</a:t>
            </a:r>
            <a:r>
              <a:rPr kumimoji="1" lang="en-US" altLang="ja-JP" baseline="0" dirty="0" smtClean="0"/>
              <a:t> River, etc. waterfront space used for leisure, amusement; construction and planned creation of a basis for self-sufficient living.</a:t>
            </a:r>
          </a:p>
          <a:p>
            <a:r>
              <a:rPr kumimoji="1" lang="en-US" altLang="ja-JP" baseline="0" dirty="0" smtClean="0"/>
              <a:t>Outskirts location guidance for Business and commerce facilities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Suggested points</a:t>
            </a:r>
          </a:p>
          <a:p>
            <a:r>
              <a:rPr kumimoji="1" lang="en-US" altLang="ja-JP" baseline="0" dirty="0" smtClean="0"/>
              <a:t>Development of the outskirts of </a:t>
            </a:r>
            <a:r>
              <a:rPr kumimoji="1" lang="en-US" altLang="ja-JP" baseline="0" dirty="0" err="1" smtClean="0"/>
              <a:t>Geumgang</a:t>
            </a:r>
            <a:r>
              <a:rPr kumimoji="1" lang="en-US" altLang="ja-JP" baseline="0" dirty="0" smtClean="0"/>
              <a:t> Railway Station alongside coordinated and efficient strengthening of land use in between other regions.</a:t>
            </a:r>
          </a:p>
          <a:p>
            <a:r>
              <a:rPr kumimoji="1" lang="en-US" altLang="ja-JP" baseline="0" dirty="0" smtClean="0"/>
              <a:t>Entice installment of commercial facilities for the activity at elevated station surroundings and comfort of citizens using the </a:t>
            </a:r>
            <a:r>
              <a:rPr kumimoji="1" lang="en-US" altLang="ja-JP" baseline="0" dirty="0" err="1" smtClean="0"/>
              <a:t>Geumho</a:t>
            </a:r>
            <a:r>
              <a:rPr kumimoji="1" lang="en-US" altLang="ja-JP" baseline="0" dirty="0" smtClean="0"/>
              <a:t> River waterfront. </a:t>
            </a:r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2EB64-5709-CB42-8D40-B61D11F3E503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893882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Regional coordination</a:t>
            </a:r>
            <a:r>
              <a:rPr kumimoji="1" lang="en-US" altLang="ja-JP" baseline="0" dirty="0" smtClean="0"/>
              <a:t> t</a:t>
            </a:r>
            <a:r>
              <a:rPr kumimoji="1" lang="en-US" altLang="ja-JP" dirty="0" smtClean="0"/>
              <a:t>hrough the existing formations of the central districts of town areas’ commercial transport.</a:t>
            </a:r>
          </a:p>
          <a:p>
            <a:r>
              <a:rPr kumimoji="1" lang="en-US" altLang="ja-JP" dirty="0" smtClean="0"/>
              <a:t>Functionality of connecting Innovation City’s existing town areas.</a:t>
            </a:r>
          </a:p>
          <a:p>
            <a:r>
              <a:rPr kumimoji="1" lang="en-US" altLang="ja-JP" dirty="0" smtClean="0"/>
              <a:t>Creation of synergy between Innovation</a:t>
            </a:r>
            <a:r>
              <a:rPr kumimoji="1" lang="en-US" altLang="ja-JP" baseline="0" dirty="0" smtClean="0"/>
              <a:t> City and its outskirts.</a:t>
            </a:r>
          </a:p>
          <a:p>
            <a:r>
              <a:rPr kumimoji="1" lang="en-US" altLang="ja-JP" dirty="0" smtClean="0"/>
              <a:t>Formation of housing, education</a:t>
            </a:r>
            <a:r>
              <a:rPr kumimoji="1" lang="en-US" altLang="ja-JP" baseline="0" dirty="0" smtClean="0"/>
              <a:t> and manufacturing i</a:t>
            </a:r>
            <a:r>
              <a:rPr kumimoji="1" lang="en-US" altLang="ja-JP" dirty="0" smtClean="0"/>
              <a:t>n</a:t>
            </a:r>
            <a:r>
              <a:rPr kumimoji="1" lang="en-US" altLang="ja-JP" baseline="0" dirty="0" smtClean="0"/>
              <a:t> Innovation City’s rear regions.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Considered development of </a:t>
            </a:r>
            <a:r>
              <a:rPr kumimoji="1" lang="en-US" altLang="ja-JP" dirty="0" smtClean="0"/>
              <a:t>ANSIM urban</a:t>
            </a:r>
            <a:r>
              <a:rPr kumimoji="1" lang="en-US" altLang="ja-JP" baseline="0" dirty="0" smtClean="0"/>
              <a:t> </a:t>
            </a:r>
            <a:r>
              <a:rPr kumimoji="1" lang="en-US" altLang="ja-JP" dirty="0" err="1" smtClean="0"/>
              <a:t>subcenter</a:t>
            </a:r>
            <a:r>
              <a:rPr kumimoji="1" lang="en-US" altLang="ja-JP" baseline="0" dirty="0" smtClean="0"/>
              <a:t> cooperation in target areas.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2EB64-5709-CB42-8D40-B61D11F3E503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430016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Development model – development of new urban terrain</a:t>
            </a:r>
            <a:r>
              <a:rPr kumimoji="1" lang="en-US" altLang="ja-JP" baseline="0" dirty="0" smtClean="0"/>
              <a:t> </a:t>
            </a:r>
          </a:p>
          <a:p>
            <a:endParaRPr kumimoji="1" lang="en-US" altLang="ja-JP" baseline="0" dirty="0" smtClean="0"/>
          </a:p>
          <a:p>
            <a:r>
              <a:rPr kumimoji="1" lang="en-US" altLang="ja-JP" dirty="0" err="1" smtClean="0"/>
              <a:t>Utsusemi-shi</a:t>
            </a:r>
            <a:r>
              <a:rPr kumimoji="1" lang="en-US" altLang="ja-JP" baseline="0" dirty="0" smtClean="0"/>
              <a:t> central region, industry spearhead of regional culture, leisure; spatial organization of residence and greenery.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Construction of separate cluster of functionality for industry, schools, research, government administration office to individualistically plot the shape of the Earth.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Creation of reformation of clusters of strategic placement.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2EB64-5709-CB42-8D40-B61D11F3E503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2692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7A9983-ADD5-4884-B528-5AC1CB3CE924}" type="slidenum">
              <a:rPr lang="ko-KR" altLang="en-US" smtClean="0"/>
              <a:pPr>
                <a:defRPr/>
              </a:pPr>
              <a:t>19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ko-KR" altLang="en-US" dirty="0" err="1" smtClean="0"/>
              <a:t>금강역</a:t>
            </a:r>
            <a:r>
              <a:rPr lang="ko-KR" altLang="en-US" dirty="0" smtClean="0"/>
              <a:t> 활용도 미비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마쿠하리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용산역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교토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메트로</a:t>
            </a:r>
            <a:r>
              <a:rPr lang="ko-KR" altLang="en-US" dirty="0" smtClean="0"/>
              <a:t> 그린벨트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smtClean="0"/>
              <a:t>철도선 소음 및 시가지 분리 현상 야기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로코아일랜드</a:t>
            </a:r>
            <a:r>
              <a:rPr lang="en-US" altLang="ko-KR" dirty="0" smtClean="0"/>
              <a:t>, 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err="1" smtClean="0"/>
              <a:t>지구내</a:t>
            </a:r>
            <a:r>
              <a:rPr lang="ko-KR" altLang="en-US" dirty="0" smtClean="0"/>
              <a:t> 도로 기반시설 부족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록킹햄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홍콩역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꾸리찌바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smtClean="0"/>
              <a:t>주민들의 문화 생활 및 </a:t>
            </a:r>
            <a:r>
              <a:rPr lang="ko-KR" altLang="en-US" dirty="0" err="1" smtClean="0"/>
              <a:t>어메니티</a:t>
            </a:r>
            <a:r>
              <a:rPr lang="ko-KR" altLang="en-US" dirty="0" smtClean="0"/>
              <a:t>  부족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벤쿠버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퀠른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투어강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함마라비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smtClean="0"/>
              <a:t>개발제한구역 상수원 보호구역 개발규제지역 과 같은 제한이 많음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조지아주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애탈랜타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독일 </a:t>
            </a:r>
            <a:r>
              <a:rPr lang="ko-KR" altLang="en-US" dirty="0" err="1" smtClean="0"/>
              <a:t>엠셔파크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캐나다 나이아가라</a:t>
            </a:r>
            <a:endParaRPr lang="en-US" altLang="ko-KR" dirty="0" smtClean="0"/>
          </a:p>
          <a:p>
            <a:pPr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D82771-F90C-4F38-A28A-2055BEFB4846}" type="slidenum">
              <a:rPr lang="ko-KR" altLang="en-US" smtClean="0"/>
              <a:pPr>
                <a:defRPr/>
              </a:pPr>
              <a:t>36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ko-KR" altLang="en-US" dirty="0" err="1" smtClean="0"/>
              <a:t>금강역</a:t>
            </a:r>
            <a:r>
              <a:rPr lang="ko-KR" altLang="en-US" dirty="0" smtClean="0"/>
              <a:t> 활용도 미비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마쿠하리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용산역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교토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메트로</a:t>
            </a:r>
            <a:r>
              <a:rPr lang="ko-KR" altLang="en-US" dirty="0" smtClean="0"/>
              <a:t> 그린벨트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smtClean="0"/>
              <a:t>철도선 소음 및 시가지 분리 현상 야기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로코아일랜드</a:t>
            </a:r>
            <a:r>
              <a:rPr lang="en-US" altLang="ko-KR" dirty="0" smtClean="0"/>
              <a:t>, 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err="1" smtClean="0"/>
              <a:t>지구내</a:t>
            </a:r>
            <a:r>
              <a:rPr lang="ko-KR" altLang="en-US" dirty="0" smtClean="0"/>
              <a:t> 도로 기반시설 부족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록킹햄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홍콩역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꾸리찌바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smtClean="0"/>
              <a:t>주민들의 문화 생활 및 </a:t>
            </a:r>
            <a:r>
              <a:rPr lang="ko-KR" altLang="en-US" dirty="0" err="1" smtClean="0"/>
              <a:t>어메니티</a:t>
            </a:r>
            <a:r>
              <a:rPr lang="ko-KR" altLang="en-US" dirty="0" smtClean="0"/>
              <a:t>  부족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벤쿠버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퀠른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투어강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함마라비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smtClean="0"/>
              <a:t>개발제한구역 상수원 보호구역 개발규제지역 과 같은 제한이 많음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조지아주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애탈랜타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독일 </a:t>
            </a:r>
            <a:r>
              <a:rPr lang="ko-KR" altLang="en-US" dirty="0" err="1" smtClean="0"/>
              <a:t>엠셔파크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캐나다 나이아가라</a:t>
            </a:r>
            <a:endParaRPr lang="en-US" altLang="ko-KR" dirty="0" smtClean="0"/>
          </a:p>
          <a:p>
            <a:pPr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9850-8D2C-46E5-873F-100B2658C7A5}" type="slidenum">
              <a:rPr lang="ko-KR" altLang="en-US" smtClean="0"/>
              <a:pPr>
                <a:defRPr/>
              </a:pPr>
              <a:t>46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ko-KR" altLang="en-US" dirty="0" err="1" smtClean="0"/>
              <a:t>금강역</a:t>
            </a:r>
            <a:r>
              <a:rPr lang="ko-KR" altLang="en-US" dirty="0" smtClean="0"/>
              <a:t> 활용도 미비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마쿠하리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용산역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교토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메트로</a:t>
            </a:r>
            <a:r>
              <a:rPr lang="ko-KR" altLang="en-US" dirty="0" smtClean="0"/>
              <a:t> 그린벨트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smtClean="0"/>
              <a:t>철도선 소음 및 시가지 분리 현상 야기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로코아일랜드</a:t>
            </a:r>
            <a:r>
              <a:rPr lang="en-US" altLang="ko-KR" dirty="0" smtClean="0"/>
              <a:t>, 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err="1" smtClean="0"/>
              <a:t>지구내</a:t>
            </a:r>
            <a:r>
              <a:rPr lang="ko-KR" altLang="en-US" dirty="0" smtClean="0"/>
              <a:t> 도로 기반시설 부족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록킹햄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홍콩역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꾸리찌바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smtClean="0"/>
              <a:t>주민들의 문화 생활 및 </a:t>
            </a:r>
            <a:r>
              <a:rPr lang="ko-KR" altLang="en-US" dirty="0" err="1" smtClean="0"/>
              <a:t>어메니티</a:t>
            </a:r>
            <a:r>
              <a:rPr lang="ko-KR" altLang="en-US" dirty="0" smtClean="0"/>
              <a:t>  부족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벤쿠버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퀠른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투어강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함마라비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smtClean="0"/>
              <a:t>개발제한구역 상수원 보호구역 개발규제지역 과 같은 제한이 많음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조지아주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애탈랜타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독일 </a:t>
            </a:r>
            <a:r>
              <a:rPr lang="ko-KR" altLang="en-US" dirty="0" err="1" smtClean="0"/>
              <a:t>엠셔파크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캐나다 나이아가라</a:t>
            </a:r>
            <a:endParaRPr lang="en-US" altLang="ko-KR" dirty="0" smtClean="0"/>
          </a:p>
          <a:p>
            <a:pPr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9850-8D2C-46E5-873F-100B2658C7A5}" type="slidenum">
              <a:rPr lang="ko-KR" altLang="en-US" smtClean="0"/>
              <a:pPr>
                <a:defRPr/>
              </a:pPr>
              <a:t>47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defRPr/>
            </a:pPr>
            <a:r>
              <a:rPr lang="ko-KR" altLang="en-US" dirty="0" err="1" smtClean="0"/>
              <a:t>금강역</a:t>
            </a:r>
            <a:r>
              <a:rPr lang="ko-KR" altLang="en-US" dirty="0" smtClean="0"/>
              <a:t> 활용도 미비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마쿠하리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용산역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교토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메트로</a:t>
            </a:r>
            <a:r>
              <a:rPr lang="ko-KR" altLang="en-US" dirty="0" smtClean="0"/>
              <a:t> 그린벨트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smtClean="0"/>
              <a:t>철도선 소음 및 시가지 분리 현상 야기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로코아일랜드</a:t>
            </a:r>
            <a:r>
              <a:rPr lang="en-US" altLang="ko-KR" dirty="0" smtClean="0"/>
              <a:t>, 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err="1" smtClean="0"/>
              <a:t>지구내</a:t>
            </a:r>
            <a:r>
              <a:rPr lang="ko-KR" altLang="en-US" dirty="0" smtClean="0"/>
              <a:t> 도로 기반시설 부족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록킹햄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홍콩역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꾸리찌바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smtClean="0"/>
              <a:t>주민들의 문화 생활 및 </a:t>
            </a:r>
            <a:r>
              <a:rPr lang="ko-KR" altLang="en-US" dirty="0" err="1" smtClean="0"/>
              <a:t>어메니티</a:t>
            </a:r>
            <a:r>
              <a:rPr lang="ko-KR" altLang="en-US" dirty="0" smtClean="0"/>
              <a:t>  부족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벤쿠버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퀠른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투어강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함마라비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ko-KR" altLang="en-US" dirty="0" smtClean="0"/>
              <a:t>개발제한구역 상수원 보호구역 개발규제지역 과 같은 제한이 많음</a:t>
            </a:r>
            <a:endParaRPr lang="en-US" altLang="ko-KR" dirty="0" smtClean="0"/>
          </a:p>
          <a:p>
            <a:pPr marL="342900" indent="-342900">
              <a:defRPr/>
            </a:pPr>
            <a:r>
              <a:rPr lang="en-US" altLang="ko-KR" dirty="0" smtClean="0"/>
              <a:t>(</a:t>
            </a:r>
            <a:r>
              <a:rPr lang="ko-KR" altLang="en-US" dirty="0" err="1" smtClean="0"/>
              <a:t>조지아주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애탈랜타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독일 </a:t>
            </a:r>
            <a:r>
              <a:rPr lang="ko-KR" altLang="en-US" dirty="0" err="1" smtClean="0"/>
              <a:t>엠셔파크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캐나다 나이아가라</a:t>
            </a:r>
            <a:endParaRPr lang="en-US" altLang="ko-KR" dirty="0" smtClean="0"/>
          </a:p>
          <a:p>
            <a:pPr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50713D-713F-4AF7-9134-1A9F4AEE1218}" type="slidenum">
              <a:rPr lang="ko-KR" altLang="en-US" smtClean="0"/>
              <a:pPr>
                <a:defRPr/>
              </a:pPr>
              <a:t>54</a:t>
            </a:fld>
            <a:endParaRPr lang="ko-KR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 3"/>
          <p:cNvSpPr/>
          <p:nvPr userDrawn="1"/>
        </p:nvSpPr>
        <p:spPr>
          <a:xfrm>
            <a:off x="0" y="1916113"/>
            <a:ext cx="7667625" cy="3417887"/>
          </a:xfrm>
          <a:custGeom>
            <a:avLst/>
            <a:gdLst>
              <a:gd name="connsiteX0" fmla="*/ 8466 w 7747000"/>
              <a:gd name="connsiteY0" fmla="*/ 1972733 h 3462866"/>
              <a:gd name="connsiteX1" fmla="*/ 3217333 w 7747000"/>
              <a:gd name="connsiteY1" fmla="*/ 2370666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8466 w 7747000"/>
              <a:gd name="connsiteY5" fmla="*/ 1972733 h 3462866"/>
              <a:gd name="connsiteX0" fmla="*/ 16933 w 7747000"/>
              <a:gd name="connsiteY0" fmla="*/ 1985557 h 3462866"/>
              <a:gd name="connsiteX1" fmla="*/ 3217333 w 7747000"/>
              <a:gd name="connsiteY1" fmla="*/ 2370666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16933 w 7747000"/>
              <a:gd name="connsiteY5" fmla="*/ 1985557 h 3462866"/>
              <a:gd name="connsiteX0" fmla="*/ 16933 w 7747000"/>
              <a:gd name="connsiteY0" fmla="*/ 1985557 h 3462866"/>
              <a:gd name="connsiteX1" fmla="*/ 3220781 w 7747000"/>
              <a:gd name="connsiteY1" fmla="*/ 2345597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16933 w 7747000"/>
              <a:gd name="connsiteY5" fmla="*/ 1985557 h 3462866"/>
              <a:gd name="connsiteX0" fmla="*/ 16933 w 7685277"/>
              <a:gd name="connsiteY0" fmla="*/ 1728192 h 3205501"/>
              <a:gd name="connsiteX1" fmla="*/ 3220781 w 7685277"/>
              <a:gd name="connsiteY1" fmla="*/ 2088232 h 3205501"/>
              <a:gd name="connsiteX2" fmla="*/ 7685277 w 7685277"/>
              <a:gd name="connsiteY2" fmla="*/ 0 h 3205501"/>
              <a:gd name="connsiteX3" fmla="*/ 5207000 w 7685277"/>
              <a:gd name="connsiteY3" fmla="*/ 2824501 h 3205501"/>
              <a:gd name="connsiteX4" fmla="*/ 0 w 7685277"/>
              <a:gd name="connsiteY4" fmla="*/ 3205501 h 3205501"/>
              <a:gd name="connsiteX5" fmla="*/ 16933 w 7685277"/>
              <a:gd name="connsiteY5" fmla="*/ 1728192 h 3205501"/>
              <a:gd name="connsiteX0" fmla="*/ 16933 w 7685277"/>
              <a:gd name="connsiteY0" fmla="*/ 1728192 h 3384376"/>
              <a:gd name="connsiteX1" fmla="*/ 3220781 w 7685277"/>
              <a:gd name="connsiteY1" fmla="*/ 2088232 h 3384376"/>
              <a:gd name="connsiteX2" fmla="*/ 7685277 w 7685277"/>
              <a:gd name="connsiteY2" fmla="*/ 0 h 3384376"/>
              <a:gd name="connsiteX3" fmla="*/ 4588934 w 7685277"/>
              <a:gd name="connsiteY3" fmla="*/ 3384376 h 3384376"/>
              <a:gd name="connsiteX4" fmla="*/ 0 w 7685277"/>
              <a:gd name="connsiteY4" fmla="*/ 3205501 h 3384376"/>
              <a:gd name="connsiteX5" fmla="*/ 16933 w 7685277"/>
              <a:gd name="connsiteY5" fmla="*/ 1728192 h 3384376"/>
              <a:gd name="connsiteX0" fmla="*/ 0 w 7668344"/>
              <a:gd name="connsiteY0" fmla="*/ 1728192 h 3384376"/>
              <a:gd name="connsiteX1" fmla="*/ 3203848 w 7668344"/>
              <a:gd name="connsiteY1" fmla="*/ 2088232 h 3384376"/>
              <a:gd name="connsiteX2" fmla="*/ 7668344 w 7668344"/>
              <a:gd name="connsiteY2" fmla="*/ 0 h 3384376"/>
              <a:gd name="connsiteX3" fmla="*/ 4572001 w 7668344"/>
              <a:gd name="connsiteY3" fmla="*/ 3384376 h 3384376"/>
              <a:gd name="connsiteX4" fmla="*/ 1 w 7668344"/>
              <a:gd name="connsiteY4" fmla="*/ 3096343 h 3384376"/>
              <a:gd name="connsiteX5" fmla="*/ 0 w 7668344"/>
              <a:gd name="connsiteY5" fmla="*/ 1728192 h 3384376"/>
              <a:gd name="connsiteX0" fmla="*/ 0 w 7668344"/>
              <a:gd name="connsiteY0" fmla="*/ 1728192 h 3384376"/>
              <a:gd name="connsiteX1" fmla="*/ 3563888 w 7668344"/>
              <a:gd name="connsiteY1" fmla="*/ 1944215 h 3384376"/>
              <a:gd name="connsiteX2" fmla="*/ 7668344 w 7668344"/>
              <a:gd name="connsiteY2" fmla="*/ 0 h 3384376"/>
              <a:gd name="connsiteX3" fmla="*/ 4572001 w 7668344"/>
              <a:gd name="connsiteY3" fmla="*/ 3384376 h 3384376"/>
              <a:gd name="connsiteX4" fmla="*/ 1 w 7668344"/>
              <a:gd name="connsiteY4" fmla="*/ 3096343 h 3384376"/>
              <a:gd name="connsiteX5" fmla="*/ 0 w 7668344"/>
              <a:gd name="connsiteY5" fmla="*/ 1728192 h 3384376"/>
              <a:gd name="connsiteX0" fmla="*/ 0 w 7668344"/>
              <a:gd name="connsiteY0" fmla="*/ 1728192 h 3096343"/>
              <a:gd name="connsiteX1" fmla="*/ 3563888 w 7668344"/>
              <a:gd name="connsiteY1" fmla="*/ 1944215 h 3096343"/>
              <a:gd name="connsiteX2" fmla="*/ 7668344 w 7668344"/>
              <a:gd name="connsiteY2" fmla="*/ 0 h 3096343"/>
              <a:gd name="connsiteX3" fmla="*/ 4211960 w 7668344"/>
              <a:gd name="connsiteY3" fmla="*/ 2952327 h 3096343"/>
              <a:gd name="connsiteX4" fmla="*/ 1 w 7668344"/>
              <a:gd name="connsiteY4" fmla="*/ 3096343 h 3096343"/>
              <a:gd name="connsiteX5" fmla="*/ 0 w 7668344"/>
              <a:gd name="connsiteY5" fmla="*/ 1728192 h 3096343"/>
              <a:gd name="connsiteX0" fmla="*/ 0 w 7668344"/>
              <a:gd name="connsiteY0" fmla="*/ 1728192 h 3096343"/>
              <a:gd name="connsiteX1" fmla="*/ 3563888 w 7668344"/>
              <a:gd name="connsiteY1" fmla="*/ 1944215 h 3096343"/>
              <a:gd name="connsiteX2" fmla="*/ 7668344 w 7668344"/>
              <a:gd name="connsiteY2" fmla="*/ 0 h 3096343"/>
              <a:gd name="connsiteX3" fmla="*/ 4211960 w 7668344"/>
              <a:gd name="connsiteY3" fmla="*/ 2952327 h 3096343"/>
              <a:gd name="connsiteX4" fmla="*/ 1 w 7668344"/>
              <a:gd name="connsiteY4" fmla="*/ 3096343 h 3096343"/>
              <a:gd name="connsiteX5" fmla="*/ 0 w 7668344"/>
              <a:gd name="connsiteY5" fmla="*/ 1728192 h 3096343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496246"/>
              <a:gd name="connsiteX1" fmla="*/ 3563888 w 7668344"/>
              <a:gd name="connsiteY1" fmla="*/ 1944215 h 3496246"/>
              <a:gd name="connsiteX2" fmla="*/ 7668344 w 7668344"/>
              <a:gd name="connsiteY2" fmla="*/ 0 h 3496246"/>
              <a:gd name="connsiteX3" fmla="*/ 4211960 w 7668344"/>
              <a:gd name="connsiteY3" fmla="*/ 2952327 h 3496246"/>
              <a:gd name="connsiteX4" fmla="*/ 0 w 7668344"/>
              <a:gd name="connsiteY4" fmla="*/ 3240360 h 3496246"/>
              <a:gd name="connsiteX5" fmla="*/ 0 w 7668344"/>
              <a:gd name="connsiteY5" fmla="*/ 1728192 h 3496246"/>
              <a:gd name="connsiteX0" fmla="*/ 0 w 7668344"/>
              <a:gd name="connsiteY0" fmla="*/ 1728192 h 3492387"/>
              <a:gd name="connsiteX1" fmla="*/ 3563888 w 7668344"/>
              <a:gd name="connsiteY1" fmla="*/ 1944215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563888 w 7668344"/>
              <a:gd name="connsiteY1" fmla="*/ 1944215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707904 w 7668344"/>
              <a:gd name="connsiteY1" fmla="*/ 1944216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504388"/>
              <a:gd name="connsiteX1" fmla="*/ 3923928 w 7668344"/>
              <a:gd name="connsiteY1" fmla="*/ 1872208 h 3504388"/>
              <a:gd name="connsiteX2" fmla="*/ 7668344 w 7668344"/>
              <a:gd name="connsiteY2" fmla="*/ 0 h 3504388"/>
              <a:gd name="connsiteX3" fmla="*/ 4211960 w 7668344"/>
              <a:gd name="connsiteY3" fmla="*/ 2952327 h 3504388"/>
              <a:gd name="connsiteX4" fmla="*/ 0 w 7668344"/>
              <a:gd name="connsiteY4" fmla="*/ 3312368 h 3504388"/>
              <a:gd name="connsiteX5" fmla="*/ 0 w 7668344"/>
              <a:gd name="connsiteY5" fmla="*/ 1728192 h 3504388"/>
              <a:gd name="connsiteX0" fmla="*/ 0 w 7668344"/>
              <a:gd name="connsiteY0" fmla="*/ 1728192 h 3504388"/>
              <a:gd name="connsiteX1" fmla="*/ 3923928 w 7668344"/>
              <a:gd name="connsiteY1" fmla="*/ 1872208 h 3504388"/>
              <a:gd name="connsiteX2" fmla="*/ 7668344 w 7668344"/>
              <a:gd name="connsiteY2" fmla="*/ 0 h 3504388"/>
              <a:gd name="connsiteX3" fmla="*/ 4211960 w 7668344"/>
              <a:gd name="connsiteY3" fmla="*/ 2952327 h 3504388"/>
              <a:gd name="connsiteX4" fmla="*/ 0 w 7668344"/>
              <a:gd name="connsiteY4" fmla="*/ 3312368 h 3504388"/>
              <a:gd name="connsiteX5" fmla="*/ 0 w 7668344"/>
              <a:gd name="connsiteY5" fmla="*/ 1728192 h 3504388"/>
              <a:gd name="connsiteX0" fmla="*/ 0 w 7668344"/>
              <a:gd name="connsiteY0" fmla="*/ 1728192 h 3417814"/>
              <a:gd name="connsiteX1" fmla="*/ 3923928 w 7668344"/>
              <a:gd name="connsiteY1" fmla="*/ 1872208 h 3417814"/>
              <a:gd name="connsiteX2" fmla="*/ 7668344 w 7668344"/>
              <a:gd name="connsiteY2" fmla="*/ 0 h 3417814"/>
              <a:gd name="connsiteX3" fmla="*/ 4211960 w 7668344"/>
              <a:gd name="connsiteY3" fmla="*/ 2952327 h 3417814"/>
              <a:gd name="connsiteX4" fmla="*/ 0 w 7668344"/>
              <a:gd name="connsiteY4" fmla="*/ 3312368 h 3417814"/>
              <a:gd name="connsiteX5" fmla="*/ 0 w 7668344"/>
              <a:gd name="connsiteY5" fmla="*/ 1728192 h 3417814"/>
              <a:gd name="connsiteX0" fmla="*/ 0 w 7668344"/>
              <a:gd name="connsiteY0" fmla="*/ 1728192 h 3417814"/>
              <a:gd name="connsiteX1" fmla="*/ 3923928 w 7668344"/>
              <a:gd name="connsiteY1" fmla="*/ 1872208 h 3417814"/>
              <a:gd name="connsiteX2" fmla="*/ 7668344 w 7668344"/>
              <a:gd name="connsiteY2" fmla="*/ 0 h 3417814"/>
              <a:gd name="connsiteX3" fmla="*/ 4211960 w 7668344"/>
              <a:gd name="connsiteY3" fmla="*/ 2880319 h 3417814"/>
              <a:gd name="connsiteX4" fmla="*/ 0 w 7668344"/>
              <a:gd name="connsiteY4" fmla="*/ 3312368 h 3417814"/>
              <a:gd name="connsiteX5" fmla="*/ 0 w 7668344"/>
              <a:gd name="connsiteY5" fmla="*/ 1728192 h 341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8344" h="3417814">
                <a:moveTo>
                  <a:pt x="0" y="1728192"/>
                </a:moveTo>
                <a:cubicBezTo>
                  <a:pt x="631253" y="1909605"/>
                  <a:pt x="2450563" y="2084205"/>
                  <a:pt x="3923928" y="1872208"/>
                </a:cubicBezTo>
                <a:cubicBezTo>
                  <a:pt x="5397293" y="1660211"/>
                  <a:pt x="6654800" y="970301"/>
                  <a:pt x="7668344" y="0"/>
                </a:cubicBezTo>
                <a:cubicBezTo>
                  <a:pt x="7086600" y="980165"/>
                  <a:pt x="5502180" y="2429362"/>
                  <a:pt x="4211960" y="2880319"/>
                </a:cubicBezTo>
                <a:cubicBezTo>
                  <a:pt x="2921740" y="3331276"/>
                  <a:pt x="1553293" y="3417814"/>
                  <a:pt x="0" y="3312368"/>
                </a:cubicBezTo>
                <a:lnTo>
                  <a:pt x="0" y="1728192"/>
                </a:lnTo>
                <a:close/>
              </a:path>
            </a:pathLst>
          </a:custGeom>
          <a:gradFill>
            <a:gsLst>
              <a:gs pos="0">
                <a:schemeClr val="bg1">
                  <a:alpha val="39000"/>
                </a:schemeClr>
              </a:gs>
              <a:gs pos="100000">
                <a:schemeClr val="bg1">
                  <a:alpha val="18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5" name="자유형 4"/>
          <p:cNvSpPr/>
          <p:nvPr userDrawn="1"/>
        </p:nvSpPr>
        <p:spPr>
          <a:xfrm>
            <a:off x="0" y="1773238"/>
            <a:ext cx="7740650" cy="3633787"/>
          </a:xfrm>
          <a:custGeom>
            <a:avLst/>
            <a:gdLst>
              <a:gd name="connsiteX0" fmla="*/ 8466 w 7747000"/>
              <a:gd name="connsiteY0" fmla="*/ 1972733 h 3462866"/>
              <a:gd name="connsiteX1" fmla="*/ 3217333 w 7747000"/>
              <a:gd name="connsiteY1" fmla="*/ 2370666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8466 w 7747000"/>
              <a:gd name="connsiteY5" fmla="*/ 1972733 h 3462866"/>
              <a:gd name="connsiteX0" fmla="*/ 16933 w 7747000"/>
              <a:gd name="connsiteY0" fmla="*/ 1985557 h 3462866"/>
              <a:gd name="connsiteX1" fmla="*/ 3217333 w 7747000"/>
              <a:gd name="connsiteY1" fmla="*/ 2370666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16933 w 7747000"/>
              <a:gd name="connsiteY5" fmla="*/ 1985557 h 3462866"/>
              <a:gd name="connsiteX0" fmla="*/ 16933 w 7747000"/>
              <a:gd name="connsiteY0" fmla="*/ 1985557 h 3462866"/>
              <a:gd name="connsiteX1" fmla="*/ 3220781 w 7747000"/>
              <a:gd name="connsiteY1" fmla="*/ 2345597 h 3462866"/>
              <a:gd name="connsiteX2" fmla="*/ 7747000 w 7747000"/>
              <a:gd name="connsiteY2" fmla="*/ 0 h 3462866"/>
              <a:gd name="connsiteX3" fmla="*/ 5207000 w 7747000"/>
              <a:gd name="connsiteY3" fmla="*/ 3081866 h 3462866"/>
              <a:gd name="connsiteX4" fmla="*/ 0 w 7747000"/>
              <a:gd name="connsiteY4" fmla="*/ 3462866 h 3462866"/>
              <a:gd name="connsiteX5" fmla="*/ 16933 w 7747000"/>
              <a:gd name="connsiteY5" fmla="*/ 1985557 h 3462866"/>
              <a:gd name="connsiteX0" fmla="*/ 16933 w 7685277"/>
              <a:gd name="connsiteY0" fmla="*/ 1728192 h 3205501"/>
              <a:gd name="connsiteX1" fmla="*/ 3220781 w 7685277"/>
              <a:gd name="connsiteY1" fmla="*/ 2088232 h 3205501"/>
              <a:gd name="connsiteX2" fmla="*/ 7685277 w 7685277"/>
              <a:gd name="connsiteY2" fmla="*/ 0 h 3205501"/>
              <a:gd name="connsiteX3" fmla="*/ 5207000 w 7685277"/>
              <a:gd name="connsiteY3" fmla="*/ 2824501 h 3205501"/>
              <a:gd name="connsiteX4" fmla="*/ 0 w 7685277"/>
              <a:gd name="connsiteY4" fmla="*/ 3205501 h 3205501"/>
              <a:gd name="connsiteX5" fmla="*/ 16933 w 7685277"/>
              <a:gd name="connsiteY5" fmla="*/ 1728192 h 3205501"/>
              <a:gd name="connsiteX0" fmla="*/ 16933 w 7685277"/>
              <a:gd name="connsiteY0" fmla="*/ 1728192 h 3384376"/>
              <a:gd name="connsiteX1" fmla="*/ 3220781 w 7685277"/>
              <a:gd name="connsiteY1" fmla="*/ 2088232 h 3384376"/>
              <a:gd name="connsiteX2" fmla="*/ 7685277 w 7685277"/>
              <a:gd name="connsiteY2" fmla="*/ 0 h 3384376"/>
              <a:gd name="connsiteX3" fmla="*/ 4588934 w 7685277"/>
              <a:gd name="connsiteY3" fmla="*/ 3384376 h 3384376"/>
              <a:gd name="connsiteX4" fmla="*/ 0 w 7685277"/>
              <a:gd name="connsiteY4" fmla="*/ 3205501 h 3384376"/>
              <a:gd name="connsiteX5" fmla="*/ 16933 w 7685277"/>
              <a:gd name="connsiteY5" fmla="*/ 1728192 h 3384376"/>
              <a:gd name="connsiteX0" fmla="*/ 0 w 7668344"/>
              <a:gd name="connsiteY0" fmla="*/ 1728192 h 3384376"/>
              <a:gd name="connsiteX1" fmla="*/ 3203848 w 7668344"/>
              <a:gd name="connsiteY1" fmla="*/ 2088232 h 3384376"/>
              <a:gd name="connsiteX2" fmla="*/ 7668344 w 7668344"/>
              <a:gd name="connsiteY2" fmla="*/ 0 h 3384376"/>
              <a:gd name="connsiteX3" fmla="*/ 4572001 w 7668344"/>
              <a:gd name="connsiteY3" fmla="*/ 3384376 h 3384376"/>
              <a:gd name="connsiteX4" fmla="*/ 1 w 7668344"/>
              <a:gd name="connsiteY4" fmla="*/ 3096343 h 3384376"/>
              <a:gd name="connsiteX5" fmla="*/ 0 w 7668344"/>
              <a:gd name="connsiteY5" fmla="*/ 1728192 h 3384376"/>
              <a:gd name="connsiteX0" fmla="*/ 0 w 7668344"/>
              <a:gd name="connsiteY0" fmla="*/ 1728192 h 3384376"/>
              <a:gd name="connsiteX1" fmla="*/ 3563888 w 7668344"/>
              <a:gd name="connsiteY1" fmla="*/ 1944215 h 3384376"/>
              <a:gd name="connsiteX2" fmla="*/ 7668344 w 7668344"/>
              <a:gd name="connsiteY2" fmla="*/ 0 h 3384376"/>
              <a:gd name="connsiteX3" fmla="*/ 4572001 w 7668344"/>
              <a:gd name="connsiteY3" fmla="*/ 3384376 h 3384376"/>
              <a:gd name="connsiteX4" fmla="*/ 1 w 7668344"/>
              <a:gd name="connsiteY4" fmla="*/ 3096343 h 3384376"/>
              <a:gd name="connsiteX5" fmla="*/ 0 w 7668344"/>
              <a:gd name="connsiteY5" fmla="*/ 1728192 h 3384376"/>
              <a:gd name="connsiteX0" fmla="*/ 0 w 7668344"/>
              <a:gd name="connsiteY0" fmla="*/ 1728192 h 3096343"/>
              <a:gd name="connsiteX1" fmla="*/ 3563888 w 7668344"/>
              <a:gd name="connsiteY1" fmla="*/ 1944215 h 3096343"/>
              <a:gd name="connsiteX2" fmla="*/ 7668344 w 7668344"/>
              <a:gd name="connsiteY2" fmla="*/ 0 h 3096343"/>
              <a:gd name="connsiteX3" fmla="*/ 4211960 w 7668344"/>
              <a:gd name="connsiteY3" fmla="*/ 2952327 h 3096343"/>
              <a:gd name="connsiteX4" fmla="*/ 1 w 7668344"/>
              <a:gd name="connsiteY4" fmla="*/ 3096343 h 3096343"/>
              <a:gd name="connsiteX5" fmla="*/ 0 w 7668344"/>
              <a:gd name="connsiteY5" fmla="*/ 1728192 h 3096343"/>
              <a:gd name="connsiteX0" fmla="*/ 0 w 7668344"/>
              <a:gd name="connsiteY0" fmla="*/ 1728192 h 3096343"/>
              <a:gd name="connsiteX1" fmla="*/ 3563888 w 7668344"/>
              <a:gd name="connsiteY1" fmla="*/ 1944215 h 3096343"/>
              <a:gd name="connsiteX2" fmla="*/ 7668344 w 7668344"/>
              <a:gd name="connsiteY2" fmla="*/ 0 h 3096343"/>
              <a:gd name="connsiteX3" fmla="*/ 4211960 w 7668344"/>
              <a:gd name="connsiteY3" fmla="*/ 2952327 h 3096343"/>
              <a:gd name="connsiteX4" fmla="*/ 1 w 7668344"/>
              <a:gd name="connsiteY4" fmla="*/ 3096343 h 3096343"/>
              <a:gd name="connsiteX5" fmla="*/ 0 w 7668344"/>
              <a:gd name="connsiteY5" fmla="*/ 1728192 h 3096343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360951"/>
              <a:gd name="connsiteX1" fmla="*/ 3563888 w 7668344"/>
              <a:gd name="connsiteY1" fmla="*/ 1944215 h 3360951"/>
              <a:gd name="connsiteX2" fmla="*/ 7668344 w 7668344"/>
              <a:gd name="connsiteY2" fmla="*/ 0 h 3360951"/>
              <a:gd name="connsiteX3" fmla="*/ 4211960 w 7668344"/>
              <a:gd name="connsiteY3" fmla="*/ 2952327 h 3360951"/>
              <a:gd name="connsiteX4" fmla="*/ 1 w 7668344"/>
              <a:gd name="connsiteY4" fmla="*/ 3096343 h 3360951"/>
              <a:gd name="connsiteX5" fmla="*/ 0 w 7668344"/>
              <a:gd name="connsiteY5" fmla="*/ 1728192 h 3360951"/>
              <a:gd name="connsiteX0" fmla="*/ 0 w 7668344"/>
              <a:gd name="connsiteY0" fmla="*/ 1728192 h 3496246"/>
              <a:gd name="connsiteX1" fmla="*/ 3563888 w 7668344"/>
              <a:gd name="connsiteY1" fmla="*/ 1944215 h 3496246"/>
              <a:gd name="connsiteX2" fmla="*/ 7668344 w 7668344"/>
              <a:gd name="connsiteY2" fmla="*/ 0 h 3496246"/>
              <a:gd name="connsiteX3" fmla="*/ 4211960 w 7668344"/>
              <a:gd name="connsiteY3" fmla="*/ 2952327 h 3496246"/>
              <a:gd name="connsiteX4" fmla="*/ 0 w 7668344"/>
              <a:gd name="connsiteY4" fmla="*/ 3240360 h 3496246"/>
              <a:gd name="connsiteX5" fmla="*/ 0 w 7668344"/>
              <a:gd name="connsiteY5" fmla="*/ 1728192 h 3496246"/>
              <a:gd name="connsiteX0" fmla="*/ 0 w 7668344"/>
              <a:gd name="connsiteY0" fmla="*/ 1728192 h 3492387"/>
              <a:gd name="connsiteX1" fmla="*/ 3563888 w 7668344"/>
              <a:gd name="connsiteY1" fmla="*/ 1944215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563888 w 7668344"/>
              <a:gd name="connsiteY1" fmla="*/ 1944215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707904 w 7668344"/>
              <a:gd name="connsiteY1" fmla="*/ 1944216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492387"/>
              <a:gd name="connsiteX1" fmla="*/ 3923928 w 7668344"/>
              <a:gd name="connsiteY1" fmla="*/ 1872208 h 3492387"/>
              <a:gd name="connsiteX2" fmla="*/ 7668344 w 7668344"/>
              <a:gd name="connsiteY2" fmla="*/ 0 h 3492387"/>
              <a:gd name="connsiteX3" fmla="*/ 4211960 w 7668344"/>
              <a:gd name="connsiteY3" fmla="*/ 2952327 h 3492387"/>
              <a:gd name="connsiteX4" fmla="*/ 0 w 7668344"/>
              <a:gd name="connsiteY4" fmla="*/ 3240360 h 3492387"/>
              <a:gd name="connsiteX5" fmla="*/ 0 w 7668344"/>
              <a:gd name="connsiteY5" fmla="*/ 1728192 h 3492387"/>
              <a:gd name="connsiteX0" fmla="*/ 0 w 7668344"/>
              <a:gd name="connsiteY0" fmla="*/ 1728192 h 3504388"/>
              <a:gd name="connsiteX1" fmla="*/ 3923928 w 7668344"/>
              <a:gd name="connsiteY1" fmla="*/ 1872208 h 3504388"/>
              <a:gd name="connsiteX2" fmla="*/ 7668344 w 7668344"/>
              <a:gd name="connsiteY2" fmla="*/ 0 h 3504388"/>
              <a:gd name="connsiteX3" fmla="*/ 4211960 w 7668344"/>
              <a:gd name="connsiteY3" fmla="*/ 2952327 h 3504388"/>
              <a:gd name="connsiteX4" fmla="*/ 0 w 7668344"/>
              <a:gd name="connsiteY4" fmla="*/ 3312368 h 3504388"/>
              <a:gd name="connsiteX5" fmla="*/ 0 w 7668344"/>
              <a:gd name="connsiteY5" fmla="*/ 1728192 h 3504388"/>
              <a:gd name="connsiteX0" fmla="*/ 0 w 7668344"/>
              <a:gd name="connsiteY0" fmla="*/ 1728192 h 3504388"/>
              <a:gd name="connsiteX1" fmla="*/ 3923928 w 7668344"/>
              <a:gd name="connsiteY1" fmla="*/ 1872208 h 3504388"/>
              <a:gd name="connsiteX2" fmla="*/ 7668344 w 7668344"/>
              <a:gd name="connsiteY2" fmla="*/ 0 h 3504388"/>
              <a:gd name="connsiteX3" fmla="*/ 4211960 w 7668344"/>
              <a:gd name="connsiteY3" fmla="*/ 2952327 h 3504388"/>
              <a:gd name="connsiteX4" fmla="*/ 0 w 7668344"/>
              <a:gd name="connsiteY4" fmla="*/ 3312368 h 3504388"/>
              <a:gd name="connsiteX5" fmla="*/ 0 w 7668344"/>
              <a:gd name="connsiteY5" fmla="*/ 1728192 h 3504388"/>
              <a:gd name="connsiteX0" fmla="*/ 0 w 7668344"/>
              <a:gd name="connsiteY0" fmla="*/ 1728192 h 3417814"/>
              <a:gd name="connsiteX1" fmla="*/ 3923928 w 7668344"/>
              <a:gd name="connsiteY1" fmla="*/ 1872208 h 3417814"/>
              <a:gd name="connsiteX2" fmla="*/ 7668344 w 7668344"/>
              <a:gd name="connsiteY2" fmla="*/ 0 h 3417814"/>
              <a:gd name="connsiteX3" fmla="*/ 4211960 w 7668344"/>
              <a:gd name="connsiteY3" fmla="*/ 2952327 h 3417814"/>
              <a:gd name="connsiteX4" fmla="*/ 0 w 7668344"/>
              <a:gd name="connsiteY4" fmla="*/ 3312368 h 3417814"/>
              <a:gd name="connsiteX5" fmla="*/ 0 w 7668344"/>
              <a:gd name="connsiteY5" fmla="*/ 1728192 h 3417814"/>
              <a:gd name="connsiteX0" fmla="*/ 0 w 7668344"/>
              <a:gd name="connsiteY0" fmla="*/ 1728192 h 3417814"/>
              <a:gd name="connsiteX1" fmla="*/ 3923928 w 7668344"/>
              <a:gd name="connsiteY1" fmla="*/ 1872208 h 3417814"/>
              <a:gd name="connsiteX2" fmla="*/ 7668344 w 7668344"/>
              <a:gd name="connsiteY2" fmla="*/ 0 h 3417814"/>
              <a:gd name="connsiteX3" fmla="*/ 4211960 w 7668344"/>
              <a:gd name="connsiteY3" fmla="*/ 2880319 h 3417814"/>
              <a:gd name="connsiteX4" fmla="*/ 0 w 7668344"/>
              <a:gd name="connsiteY4" fmla="*/ 3312368 h 3417814"/>
              <a:gd name="connsiteX5" fmla="*/ 0 w 7668344"/>
              <a:gd name="connsiteY5" fmla="*/ 1728192 h 3417814"/>
              <a:gd name="connsiteX0" fmla="*/ 0 w 7740352"/>
              <a:gd name="connsiteY0" fmla="*/ 1536411 h 3226033"/>
              <a:gd name="connsiteX1" fmla="*/ 3923928 w 7740352"/>
              <a:gd name="connsiteY1" fmla="*/ 1680427 h 3226033"/>
              <a:gd name="connsiteX2" fmla="*/ 7740352 w 7740352"/>
              <a:gd name="connsiteY2" fmla="*/ 0 h 3226033"/>
              <a:gd name="connsiteX3" fmla="*/ 4211960 w 7740352"/>
              <a:gd name="connsiteY3" fmla="*/ 2688538 h 3226033"/>
              <a:gd name="connsiteX4" fmla="*/ 0 w 7740352"/>
              <a:gd name="connsiteY4" fmla="*/ 3120587 h 3226033"/>
              <a:gd name="connsiteX5" fmla="*/ 0 w 7740352"/>
              <a:gd name="connsiteY5" fmla="*/ 1536411 h 3226033"/>
              <a:gd name="connsiteX0" fmla="*/ 0 w 7740352"/>
              <a:gd name="connsiteY0" fmla="*/ 1470320 h 3226033"/>
              <a:gd name="connsiteX1" fmla="*/ 3923928 w 7740352"/>
              <a:gd name="connsiteY1" fmla="*/ 1680427 h 3226033"/>
              <a:gd name="connsiteX2" fmla="*/ 7740352 w 7740352"/>
              <a:gd name="connsiteY2" fmla="*/ 0 h 3226033"/>
              <a:gd name="connsiteX3" fmla="*/ 4211960 w 7740352"/>
              <a:gd name="connsiteY3" fmla="*/ 2688538 h 3226033"/>
              <a:gd name="connsiteX4" fmla="*/ 0 w 7740352"/>
              <a:gd name="connsiteY4" fmla="*/ 3120587 h 3226033"/>
              <a:gd name="connsiteX5" fmla="*/ 0 w 7740352"/>
              <a:gd name="connsiteY5" fmla="*/ 1470320 h 3226033"/>
              <a:gd name="connsiteX0" fmla="*/ 0 w 7740352"/>
              <a:gd name="connsiteY0" fmla="*/ 1470320 h 3226033"/>
              <a:gd name="connsiteX1" fmla="*/ 3923928 w 7740352"/>
              <a:gd name="connsiteY1" fmla="*/ 1680427 h 3226033"/>
              <a:gd name="connsiteX2" fmla="*/ 7740352 w 7740352"/>
              <a:gd name="connsiteY2" fmla="*/ 0 h 3226033"/>
              <a:gd name="connsiteX3" fmla="*/ 4283968 w 7740352"/>
              <a:gd name="connsiteY3" fmla="*/ 2684932 h 3226033"/>
              <a:gd name="connsiteX4" fmla="*/ 0 w 7740352"/>
              <a:gd name="connsiteY4" fmla="*/ 3120587 h 3226033"/>
              <a:gd name="connsiteX5" fmla="*/ 0 w 7740352"/>
              <a:gd name="connsiteY5" fmla="*/ 1470320 h 3226033"/>
              <a:gd name="connsiteX0" fmla="*/ 0 w 7740352"/>
              <a:gd name="connsiteY0" fmla="*/ 1470320 h 3268957"/>
              <a:gd name="connsiteX1" fmla="*/ 3923928 w 7740352"/>
              <a:gd name="connsiteY1" fmla="*/ 1680427 h 3268957"/>
              <a:gd name="connsiteX2" fmla="*/ 7740352 w 7740352"/>
              <a:gd name="connsiteY2" fmla="*/ 0 h 3268957"/>
              <a:gd name="connsiteX3" fmla="*/ 4355976 w 7740352"/>
              <a:gd name="connsiteY3" fmla="*/ 2748859 h 3268957"/>
              <a:gd name="connsiteX4" fmla="*/ 0 w 7740352"/>
              <a:gd name="connsiteY4" fmla="*/ 3120587 h 3268957"/>
              <a:gd name="connsiteX5" fmla="*/ 0 w 7740352"/>
              <a:gd name="connsiteY5" fmla="*/ 1470320 h 3268957"/>
              <a:gd name="connsiteX0" fmla="*/ 0 w 7740352"/>
              <a:gd name="connsiteY0" fmla="*/ 1470320 h 3226033"/>
              <a:gd name="connsiteX1" fmla="*/ 3923928 w 7740352"/>
              <a:gd name="connsiteY1" fmla="*/ 1680427 h 3226033"/>
              <a:gd name="connsiteX2" fmla="*/ 7740352 w 7740352"/>
              <a:gd name="connsiteY2" fmla="*/ 0 h 3226033"/>
              <a:gd name="connsiteX3" fmla="*/ 4860032 w 7740352"/>
              <a:gd name="connsiteY3" fmla="*/ 2557078 h 3226033"/>
              <a:gd name="connsiteX4" fmla="*/ 0 w 7740352"/>
              <a:gd name="connsiteY4" fmla="*/ 3120587 h 3226033"/>
              <a:gd name="connsiteX5" fmla="*/ 0 w 7740352"/>
              <a:gd name="connsiteY5" fmla="*/ 1470320 h 3226033"/>
              <a:gd name="connsiteX0" fmla="*/ 0 w 7740352"/>
              <a:gd name="connsiteY0" fmla="*/ 1470320 h 3226033"/>
              <a:gd name="connsiteX1" fmla="*/ 3923928 w 7740352"/>
              <a:gd name="connsiteY1" fmla="*/ 1680427 h 3226033"/>
              <a:gd name="connsiteX2" fmla="*/ 7740352 w 7740352"/>
              <a:gd name="connsiteY2" fmla="*/ 0 h 3226033"/>
              <a:gd name="connsiteX3" fmla="*/ 4572000 w 7740352"/>
              <a:gd name="connsiteY3" fmla="*/ 2557078 h 3226033"/>
              <a:gd name="connsiteX4" fmla="*/ 0 w 7740352"/>
              <a:gd name="connsiteY4" fmla="*/ 3120587 h 3226033"/>
              <a:gd name="connsiteX5" fmla="*/ 0 w 7740352"/>
              <a:gd name="connsiteY5" fmla="*/ 1470320 h 322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0352" h="3226033">
                <a:moveTo>
                  <a:pt x="0" y="1470320"/>
                </a:moveTo>
                <a:cubicBezTo>
                  <a:pt x="631253" y="1651733"/>
                  <a:pt x="2633869" y="1925480"/>
                  <a:pt x="3923928" y="1680427"/>
                </a:cubicBezTo>
                <a:cubicBezTo>
                  <a:pt x="5213987" y="1435374"/>
                  <a:pt x="6726808" y="970301"/>
                  <a:pt x="7740352" y="0"/>
                </a:cubicBezTo>
                <a:cubicBezTo>
                  <a:pt x="7158608" y="980165"/>
                  <a:pt x="5862059" y="2036980"/>
                  <a:pt x="4572000" y="2557078"/>
                </a:cubicBezTo>
                <a:cubicBezTo>
                  <a:pt x="3281941" y="3077176"/>
                  <a:pt x="1553293" y="3226033"/>
                  <a:pt x="0" y="3120587"/>
                </a:cubicBezTo>
                <a:lnTo>
                  <a:pt x="0" y="1470320"/>
                </a:lnTo>
                <a:close/>
              </a:path>
            </a:pathLst>
          </a:cu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>
                  <a:alpha val="2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grpSp>
        <p:nvGrpSpPr>
          <p:cNvPr id="6" name="그룹 11"/>
          <p:cNvGrpSpPr>
            <a:grpSpLocks/>
          </p:cNvGrpSpPr>
          <p:nvPr userDrawn="1"/>
        </p:nvGrpSpPr>
        <p:grpSpPr bwMode="auto">
          <a:xfrm rot="707946" flipH="1">
            <a:off x="6592888" y="1038225"/>
            <a:ext cx="1435100" cy="1603375"/>
            <a:chOff x="899592" y="2996952"/>
            <a:chExt cx="1224136" cy="1368152"/>
          </a:xfrm>
        </p:grpSpPr>
        <p:sp>
          <p:nvSpPr>
            <p:cNvPr id="7" name="자유형 6"/>
            <p:cNvSpPr/>
            <p:nvPr/>
          </p:nvSpPr>
          <p:spPr>
            <a:xfrm>
              <a:off x="904574" y="2997142"/>
              <a:ext cx="792167" cy="1368152"/>
            </a:xfrm>
            <a:custGeom>
              <a:avLst/>
              <a:gdLst>
                <a:gd name="connsiteX0" fmla="*/ 829733 w 829733"/>
                <a:gd name="connsiteY0" fmla="*/ 1049867 h 1371600"/>
                <a:gd name="connsiteX1" fmla="*/ 719667 w 829733"/>
                <a:gd name="connsiteY1" fmla="*/ 1371600 h 1371600"/>
                <a:gd name="connsiteX2" fmla="*/ 0 w 829733"/>
                <a:gd name="connsiteY2" fmla="*/ 0 h 1371600"/>
                <a:gd name="connsiteX3" fmla="*/ 829733 w 829733"/>
                <a:gd name="connsiteY3" fmla="*/ 1049867 h 1371600"/>
                <a:gd name="connsiteX0" fmla="*/ 819141 w 819141"/>
                <a:gd name="connsiteY0" fmla="*/ 1050115 h 1371848"/>
                <a:gd name="connsiteX1" fmla="*/ 709075 w 819141"/>
                <a:gd name="connsiteY1" fmla="*/ 1371848 h 1371848"/>
                <a:gd name="connsiteX2" fmla="*/ 0 w 819141"/>
                <a:gd name="connsiteY2" fmla="*/ 0 h 1371848"/>
                <a:gd name="connsiteX3" fmla="*/ 819141 w 819141"/>
                <a:gd name="connsiteY3" fmla="*/ 1050115 h 1371848"/>
                <a:gd name="connsiteX0" fmla="*/ 792088 w 792088"/>
                <a:gd name="connsiteY0" fmla="*/ 1008112 h 1371848"/>
                <a:gd name="connsiteX1" fmla="*/ 709075 w 792088"/>
                <a:gd name="connsiteY1" fmla="*/ 1371848 h 1371848"/>
                <a:gd name="connsiteX2" fmla="*/ 0 w 792088"/>
                <a:gd name="connsiteY2" fmla="*/ 0 h 1371848"/>
                <a:gd name="connsiteX3" fmla="*/ 792088 w 792088"/>
                <a:gd name="connsiteY3" fmla="*/ 1008112 h 1371848"/>
                <a:gd name="connsiteX0" fmla="*/ 792088 w 792088"/>
                <a:gd name="connsiteY0" fmla="*/ 1080120 h 1371848"/>
                <a:gd name="connsiteX1" fmla="*/ 709075 w 792088"/>
                <a:gd name="connsiteY1" fmla="*/ 1371848 h 1371848"/>
                <a:gd name="connsiteX2" fmla="*/ 0 w 792088"/>
                <a:gd name="connsiteY2" fmla="*/ 0 h 1371848"/>
                <a:gd name="connsiteX3" fmla="*/ 792088 w 792088"/>
                <a:gd name="connsiteY3" fmla="*/ 1080120 h 1371848"/>
                <a:gd name="connsiteX0" fmla="*/ 792088 w 792088"/>
                <a:gd name="connsiteY0" fmla="*/ 1080120 h 1368152"/>
                <a:gd name="connsiteX1" fmla="*/ 720080 w 792088"/>
                <a:gd name="connsiteY1" fmla="*/ 1368152 h 1368152"/>
                <a:gd name="connsiteX2" fmla="*/ 0 w 792088"/>
                <a:gd name="connsiteY2" fmla="*/ 0 h 1368152"/>
                <a:gd name="connsiteX3" fmla="*/ 792088 w 792088"/>
                <a:gd name="connsiteY3" fmla="*/ 1080120 h 1368152"/>
                <a:gd name="connsiteX0" fmla="*/ 792088 w 792088"/>
                <a:gd name="connsiteY0" fmla="*/ 1080120 h 1368152"/>
                <a:gd name="connsiteX1" fmla="*/ 648072 w 792088"/>
                <a:gd name="connsiteY1" fmla="*/ 1368152 h 1368152"/>
                <a:gd name="connsiteX2" fmla="*/ 0 w 792088"/>
                <a:gd name="connsiteY2" fmla="*/ 0 h 1368152"/>
                <a:gd name="connsiteX3" fmla="*/ 792088 w 792088"/>
                <a:gd name="connsiteY3" fmla="*/ 108012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2088" h="1368152">
                  <a:moveTo>
                    <a:pt x="792088" y="1080120"/>
                  </a:moveTo>
                  <a:lnTo>
                    <a:pt x="648072" y="1368152"/>
                  </a:lnTo>
                  <a:lnTo>
                    <a:pt x="0" y="0"/>
                  </a:lnTo>
                  <a:lnTo>
                    <a:pt x="792088" y="108012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8" name="자유형 7"/>
            <p:cNvSpPr/>
            <p:nvPr/>
          </p:nvSpPr>
          <p:spPr>
            <a:xfrm>
              <a:off x="904647" y="2995999"/>
              <a:ext cx="648630" cy="1368152"/>
            </a:xfrm>
            <a:custGeom>
              <a:avLst/>
              <a:gdLst>
                <a:gd name="connsiteX0" fmla="*/ 0 w 728134"/>
                <a:gd name="connsiteY0" fmla="*/ 0 h 1354666"/>
                <a:gd name="connsiteX1" fmla="*/ 702734 w 728134"/>
                <a:gd name="connsiteY1" fmla="*/ 1126066 h 1354666"/>
                <a:gd name="connsiteX2" fmla="*/ 728134 w 728134"/>
                <a:gd name="connsiteY2" fmla="*/ 1354666 h 1354666"/>
                <a:gd name="connsiteX3" fmla="*/ 0 w 728134"/>
                <a:gd name="connsiteY3" fmla="*/ 0 h 1354666"/>
                <a:gd name="connsiteX0" fmla="*/ 0 w 739139"/>
                <a:gd name="connsiteY0" fmla="*/ 0 h 1359437"/>
                <a:gd name="connsiteX1" fmla="*/ 702734 w 739139"/>
                <a:gd name="connsiteY1" fmla="*/ 1126066 h 1359437"/>
                <a:gd name="connsiteX2" fmla="*/ 739139 w 739139"/>
                <a:gd name="connsiteY2" fmla="*/ 1359437 h 1359437"/>
                <a:gd name="connsiteX3" fmla="*/ 0 w 739139"/>
                <a:gd name="connsiteY3" fmla="*/ 0 h 1359437"/>
                <a:gd name="connsiteX0" fmla="*/ 0 w 739139"/>
                <a:gd name="connsiteY0" fmla="*/ 0 h 1359437"/>
                <a:gd name="connsiteX1" fmla="*/ 667131 w 739139"/>
                <a:gd name="connsiteY1" fmla="*/ 1143413 h 1359437"/>
                <a:gd name="connsiteX2" fmla="*/ 739139 w 739139"/>
                <a:gd name="connsiteY2" fmla="*/ 1359437 h 1359437"/>
                <a:gd name="connsiteX3" fmla="*/ 0 w 739139"/>
                <a:gd name="connsiteY3" fmla="*/ 0 h 1359437"/>
                <a:gd name="connsiteX0" fmla="*/ 0 w 667131"/>
                <a:gd name="connsiteY0" fmla="*/ 0 h 1359437"/>
                <a:gd name="connsiteX1" fmla="*/ 667131 w 667131"/>
                <a:gd name="connsiteY1" fmla="*/ 1143413 h 1359437"/>
                <a:gd name="connsiteX2" fmla="*/ 667131 w 667131"/>
                <a:gd name="connsiteY2" fmla="*/ 1359437 h 1359437"/>
                <a:gd name="connsiteX3" fmla="*/ 0 w 667131"/>
                <a:gd name="connsiteY3" fmla="*/ 0 h 1359437"/>
                <a:gd name="connsiteX0" fmla="*/ 0 w 648072"/>
                <a:gd name="connsiteY0" fmla="*/ 0 h 1368152"/>
                <a:gd name="connsiteX1" fmla="*/ 648072 w 648072"/>
                <a:gd name="connsiteY1" fmla="*/ 1152128 h 1368152"/>
                <a:gd name="connsiteX2" fmla="*/ 648072 w 648072"/>
                <a:gd name="connsiteY2" fmla="*/ 1368152 h 1368152"/>
                <a:gd name="connsiteX3" fmla="*/ 0 w 648072"/>
                <a:gd name="connsiteY3" fmla="*/ 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72" h="1368152">
                  <a:moveTo>
                    <a:pt x="0" y="0"/>
                  </a:moveTo>
                  <a:lnTo>
                    <a:pt x="648072" y="1152128"/>
                  </a:lnTo>
                  <a:lnTo>
                    <a:pt x="648072" y="136815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9" name="자유형 8"/>
            <p:cNvSpPr/>
            <p:nvPr/>
          </p:nvSpPr>
          <p:spPr>
            <a:xfrm>
              <a:off x="904647" y="2995999"/>
              <a:ext cx="648630" cy="1368152"/>
            </a:xfrm>
            <a:custGeom>
              <a:avLst/>
              <a:gdLst>
                <a:gd name="connsiteX0" fmla="*/ 0 w 694267"/>
                <a:gd name="connsiteY0" fmla="*/ 0 h 1397000"/>
                <a:gd name="connsiteX1" fmla="*/ 211667 w 694267"/>
                <a:gd name="connsiteY1" fmla="*/ 1397000 h 1397000"/>
                <a:gd name="connsiteX2" fmla="*/ 694267 w 694267"/>
                <a:gd name="connsiteY2" fmla="*/ 1168400 h 1397000"/>
                <a:gd name="connsiteX3" fmla="*/ 0 w 694267"/>
                <a:gd name="connsiteY3" fmla="*/ 0 h 1397000"/>
                <a:gd name="connsiteX0" fmla="*/ 0 w 658275"/>
                <a:gd name="connsiteY0" fmla="*/ 0 h 1363381"/>
                <a:gd name="connsiteX1" fmla="*/ 175675 w 658275"/>
                <a:gd name="connsiteY1" fmla="*/ 1363381 h 1363381"/>
                <a:gd name="connsiteX2" fmla="*/ 658275 w 658275"/>
                <a:gd name="connsiteY2" fmla="*/ 1134781 h 1363381"/>
                <a:gd name="connsiteX3" fmla="*/ 0 w 658275"/>
                <a:gd name="connsiteY3" fmla="*/ 0 h 1363381"/>
                <a:gd name="connsiteX0" fmla="*/ 0 w 658275"/>
                <a:gd name="connsiteY0" fmla="*/ 0 h 1368152"/>
                <a:gd name="connsiteX1" fmla="*/ 216024 w 658275"/>
                <a:gd name="connsiteY1" fmla="*/ 1368152 h 1368152"/>
                <a:gd name="connsiteX2" fmla="*/ 658275 w 658275"/>
                <a:gd name="connsiteY2" fmla="*/ 1134781 h 1368152"/>
                <a:gd name="connsiteX3" fmla="*/ 0 w 658275"/>
                <a:gd name="connsiteY3" fmla="*/ 0 h 1368152"/>
                <a:gd name="connsiteX0" fmla="*/ 0 w 648072"/>
                <a:gd name="connsiteY0" fmla="*/ 0 h 1368152"/>
                <a:gd name="connsiteX1" fmla="*/ 216024 w 648072"/>
                <a:gd name="connsiteY1" fmla="*/ 1368152 h 1368152"/>
                <a:gd name="connsiteX2" fmla="*/ 648072 w 648072"/>
                <a:gd name="connsiteY2" fmla="*/ 1152127 h 1368152"/>
                <a:gd name="connsiteX3" fmla="*/ 0 w 648072"/>
                <a:gd name="connsiteY3" fmla="*/ 0 h 1368152"/>
                <a:gd name="connsiteX0" fmla="*/ 0 w 648072"/>
                <a:gd name="connsiteY0" fmla="*/ 0 h 1368151"/>
                <a:gd name="connsiteX1" fmla="*/ 144016 w 648072"/>
                <a:gd name="connsiteY1" fmla="*/ 1368151 h 1368151"/>
                <a:gd name="connsiteX2" fmla="*/ 648072 w 648072"/>
                <a:gd name="connsiteY2" fmla="*/ 1152127 h 1368151"/>
                <a:gd name="connsiteX3" fmla="*/ 0 w 648072"/>
                <a:gd name="connsiteY3" fmla="*/ 0 h 1368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72" h="1368151">
                  <a:moveTo>
                    <a:pt x="0" y="0"/>
                  </a:moveTo>
                  <a:lnTo>
                    <a:pt x="144016" y="1368151"/>
                  </a:lnTo>
                  <a:lnTo>
                    <a:pt x="648072" y="115212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0" name="자유형 9"/>
            <p:cNvSpPr/>
            <p:nvPr/>
          </p:nvSpPr>
          <p:spPr>
            <a:xfrm>
              <a:off x="905222" y="2995014"/>
              <a:ext cx="1224136" cy="1079621"/>
            </a:xfrm>
            <a:custGeom>
              <a:avLst/>
              <a:gdLst>
                <a:gd name="connsiteX0" fmla="*/ 0 w 1312333"/>
                <a:gd name="connsiteY0" fmla="*/ 0 h 1058333"/>
                <a:gd name="connsiteX1" fmla="*/ 855133 w 1312333"/>
                <a:gd name="connsiteY1" fmla="*/ 1058333 h 1058333"/>
                <a:gd name="connsiteX2" fmla="*/ 1312333 w 1312333"/>
                <a:gd name="connsiteY2" fmla="*/ 897466 h 1058333"/>
                <a:gd name="connsiteX3" fmla="*/ 0 w 1312333"/>
                <a:gd name="connsiteY3" fmla="*/ 0 h 1058333"/>
                <a:gd name="connsiteX0" fmla="*/ 0 w 1312333"/>
                <a:gd name="connsiteY0" fmla="*/ 0 h 1096805"/>
                <a:gd name="connsiteX1" fmla="*/ 828080 w 1312333"/>
                <a:gd name="connsiteY1" fmla="*/ 1096805 h 1096805"/>
                <a:gd name="connsiteX2" fmla="*/ 1312333 w 1312333"/>
                <a:gd name="connsiteY2" fmla="*/ 897466 h 1096805"/>
                <a:gd name="connsiteX3" fmla="*/ 0 w 1312333"/>
                <a:gd name="connsiteY3" fmla="*/ 0 h 1096805"/>
                <a:gd name="connsiteX0" fmla="*/ 0 w 1260128"/>
                <a:gd name="connsiteY0" fmla="*/ 0 h 1096805"/>
                <a:gd name="connsiteX1" fmla="*/ 828080 w 1260128"/>
                <a:gd name="connsiteY1" fmla="*/ 1096805 h 1096805"/>
                <a:gd name="connsiteX2" fmla="*/ 1260128 w 1260128"/>
                <a:gd name="connsiteY2" fmla="*/ 952789 h 1096805"/>
                <a:gd name="connsiteX3" fmla="*/ 0 w 1260128"/>
                <a:gd name="connsiteY3" fmla="*/ 0 h 1096805"/>
                <a:gd name="connsiteX0" fmla="*/ 0 w 1224136"/>
                <a:gd name="connsiteY0" fmla="*/ 0 h 1080120"/>
                <a:gd name="connsiteX1" fmla="*/ 792088 w 1224136"/>
                <a:gd name="connsiteY1" fmla="*/ 1080120 h 1080120"/>
                <a:gd name="connsiteX2" fmla="*/ 1224136 w 1224136"/>
                <a:gd name="connsiteY2" fmla="*/ 936104 h 1080120"/>
                <a:gd name="connsiteX3" fmla="*/ 0 w 1224136"/>
                <a:gd name="connsiteY3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136" h="1080120">
                  <a:moveTo>
                    <a:pt x="0" y="0"/>
                  </a:moveTo>
                  <a:lnTo>
                    <a:pt x="792088" y="1080120"/>
                  </a:lnTo>
                  <a:lnTo>
                    <a:pt x="1224136" y="93610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91579" y="1772816"/>
            <a:ext cx="5085566" cy="1470025"/>
          </a:xfrm>
        </p:spPr>
        <p:txBody>
          <a:bodyPr>
            <a:noAutofit/>
          </a:bodyPr>
          <a:lstStyle>
            <a:lvl1pPr algn="ctr">
              <a:defRPr lang="ko-KR" altLang="en-US" sz="5400" kern="1200" dirty="0">
                <a:ln w="19050"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177800" sx="102000" sy="102000" algn="ctr" rotWithShape="0">
                    <a:prstClr val="black">
                      <a:alpha val="8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926594" y="1142746"/>
            <a:ext cx="4815536" cy="432048"/>
          </a:xfrm>
          <a:solidFill>
            <a:schemeClr val="bg2">
              <a:lumMod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1" name="날짜 개체 틀 1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EC0C-BDFF-464D-A737-1C9C35A1CAC1}" type="datetime1">
              <a:rPr lang="ko-KR" altLang="en-US"/>
              <a:pPr>
                <a:defRPr/>
              </a:pPr>
              <a:t>2012-05-18</a:t>
            </a:fld>
            <a:endParaRPr lang="ko-KR" altLang="en-US"/>
          </a:p>
        </p:txBody>
      </p:sp>
      <p:sp>
        <p:nvSpPr>
          <p:cNvPr id="12" name="슬라이드 번호 개체 틀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F3153-A087-489A-ADBE-E5B3A9C4D95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13" name="바닥글 개체 틀 1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535 0.34768 C -0.53629 0.34166 -0.41389 0.34097 -0.34115 0.31319 C -0.2684 0.28541 -0.19514 0.2331 -0.13837 0.18102 C -0.0816 0.12893 -0.02882 0.03773 8.33333E-7 2.96296E-6 " pathEditMode="relative" rAng="0" ptsTypes="aaaa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" y="-1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755576" y="2060848"/>
            <a:ext cx="6347048" cy="2007096"/>
          </a:xfrm>
        </p:spPr>
        <p:txBody>
          <a:bodyPr/>
          <a:lstStyle>
            <a:lvl1pPr algn="l">
              <a:defRPr lang="ko-KR" altLang="en-US" sz="5400" kern="1200" dirty="0" smtClean="0">
                <a:ln w="19050">
                  <a:solidFill>
                    <a:schemeClr val="bg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177800" sx="102000" sy="102000" algn="ctr" rotWithShape="0">
                    <a:prstClr val="black">
                      <a:alpha val="8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14B9A-EAFD-48C3-8103-EDCD3CD65CF8}" type="datetime1">
              <a:rPr lang="ko-KR" altLang="en-US"/>
              <a:pPr>
                <a:defRPr/>
              </a:pPr>
              <a:t>2012-05-18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B66D0-7AC6-4CB9-A832-EF412EE5AB4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발표작업\경북TP\template\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75656" y="143635"/>
            <a:ext cx="6336704" cy="634082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51DBC-89BE-4994-9083-05FC58EB53DE}" type="datetime1">
              <a:rPr lang="ko-KR" altLang="en-US"/>
              <a:pPr>
                <a:defRPr/>
              </a:pPr>
              <a:t>2012-05-18</a:t>
            </a:fld>
            <a:endParaRPr lang="ko-KR" altLang="en-US"/>
          </a:p>
        </p:txBody>
      </p:sp>
      <p:sp>
        <p:nvSpPr>
          <p:cNvPr id="5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EBF35-2F6B-41D3-BF81-C88DE1FCAC6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발표작업\경북TP\template\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75656" y="143635"/>
            <a:ext cx="6336704" cy="634082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4E200-5F5D-4ED3-AC80-E2DB3621E985}" type="datetime1">
              <a:rPr lang="ko-KR" altLang="en-US"/>
              <a:pPr>
                <a:defRPr/>
              </a:pPr>
              <a:t>2012-05-18</a:t>
            </a:fld>
            <a:endParaRPr lang="ko-KR" altLang="en-US"/>
          </a:p>
        </p:txBody>
      </p:sp>
      <p:sp>
        <p:nvSpPr>
          <p:cNvPr id="5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21181-3BB8-4DA8-A371-CF3416253FC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2C3C3-3240-48ED-B2E7-53C575EA28F4}" type="datetime1">
              <a:rPr lang="ko-KR" altLang="en-US"/>
              <a:pPr>
                <a:defRPr/>
              </a:pPr>
              <a:t>2012-05-18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18B72-61C7-4356-A2D7-FE97AACECED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39407B-88A8-4B7C-B2F2-AEE5C8F8E492}" type="datetime1">
              <a:rPr lang="ko-KR" altLang="en-US"/>
              <a:pPr>
                <a:defRPr/>
              </a:pPr>
              <a:t>2012-05-18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AB75142-2241-4EC6-A350-64BE2043B97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0" r:id="rId5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j-lt"/>
          <a:ea typeface="+mj-ea"/>
          <a:cs typeface="다음_SemiBold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 ExtraBold"/>
          <a:ea typeface="다음_SemiBold"/>
          <a:cs typeface="다음_SemiBold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 ExtraBold"/>
          <a:ea typeface="다음_SemiBold"/>
          <a:cs typeface="다음_SemiBold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 ExtraBold"/>
          <a:ea typeface="다음_SemiBold"/>
          <a:cs typeface="다음_SemiBold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 ExtraBold"/>
          <a:ea typeface="다음_SemiBold"/>
          <a:cs typeface="다음_SemiBold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 ExtraBold"/>
          <a:ea typeface="다음_SemiBold"/>
          <a:cs typeface="다음_SemiBold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 ExtraBold"/>
          <a:ea typeface="다음_SemiBold"/>
          <a:cs typeface="다음_SemiBold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 ExtraBold"/>
          <a:ea typeface="다음_SemiBold"/>
          <a:cs typeface="다음_SemiBold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나눔고딕 ExtraBold"/>
          <a:ea typeface="다음_SemiBold"/>
          <a:cs typeface="다음_SemiBold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다음_Regular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다음_Regular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다음_Regular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다음_Regular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ln>
            <a:solidFill>
              <a:schemeClr val="bg1">
                <a:alpha val="5000"/>
              </a:schemeClr>
            </a:solidFill>
          </a:ln>
          <a:solidFill>
            <a:schemeClr val="tx1"/>
          </a:solidFill>
          <a:latin typeface="+mn-lt"/>
          <a:ea typeface="+mn-ea"/>
          <a:cs typeface="다음_Regular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91578" y="1772816"/>
            <a:ext cx="6660741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>
                <a:ln w="1905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금강 </a:t>
            </a:r>
            <a:r>
              <a:rPr err="1" smtClean="0">
                <a:ln w="1905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역세권</a:t>
            </a:r>
            <a:r>
              <a:rPr lang="en-US" altLang="ko-KR" smtClean="0">
                <a:ln w="1905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mtClean="0">
                <a:ln w="1905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smtClean="0">
                <a:ln w="1905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        </a:t>
            </a:r>
            <a:r>
              <a:rPr smtClean="0">
                <a:ln w="1905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신도시 개발 </a:t>
            </a:r>
            <a:endParaRPr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7EDF85-227C-4591-B42D-DE06586739BF}" type="slidenum">
              <a:rPr lang="ko-KR" altLang="en-US"/>
              <a:pPr>
                <a:defRPr/>
              </a:pPr>
              <a:t>1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492500" y="5754688"/>
            <a:ext cx="5616575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n-cs"/>
              </a:rPr>
              <a:t>김주현</a:t>
            </a:r>
            <a:r>
              <a:rPr kumimoji="0" lang="en-US" altLang="ko-K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n-cs"/>
              </a:rPr>
              <a:t>, </a:t>
            </a:r>
            <a:r>
              <a:rPr kumimoji="0" lang="ko-KR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n-cs"/>
              </a:rPr>
              <a:t>이중재</a:t>
            </a:r>
            <a:r>
              <a:rPr kumimoji="0" lang="en-US" altLang="ko-K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n-cs"/>
              </a:rPr>
              <a:t>, </a:t>
            </a:r>
            <a:r>
              <a:rPr kumimoji="0" lang="ko-KR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n-cs"/>
              </a:rPr>
              <a:t>이재원</a:t>
            </a:r>
            <a:r>
              <a:rPr kumimoji="0" lang="en-US" altLang="ko-K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n-cs"/>
              </a:rPr>
              <a:t>, </a:t>
            </a:r>
            <a:r>
              <a:rPr kumimoji="0" lang="ko-KR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+mn-cs"/>
              </a:rPr>
              <a:t>허광호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640A2-D325-45D7-A52B-D716B4A68649}" type="slidenum">
              <a:rPr lang="ko-KR" altLang="en-US"/>
              <a:pPr>
                <a:defRPr/>
              </a:pPr>
              <a:t>10</a:t>
            </a:fld>
            <a:endParaRPr lang="ko-KR" altLang="en-US"/>
          </a:p>
        </p:txBody>
      </p:sp>
      <p:sp>
        <p:nvSpPr>
          <p:cNvPr id="14341" name="TextBox 17"/>
          <p:cNvSpPr txBox="1">
            <a:spLocks noChangeArrowheads="1"/>
          </p:cNvSpPr>
          <p:nvPr/>
        </p:nvSpPr>
        <p:spPr bwMode="auto">
          <a:xfrm>
            <a:off x="179512" y="2420888"/>
            <a:ext cx="4608512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600" dirty="0" smtClean="0"/>
              <a:t>▌</a:t>
            </a:r>
            <a:r>
              <a:rPr kumimoji="1" lang="en-US" altLang="ja-JP" sz="1600" dirty="0" smtClean="0"/>
              <a:t> </a:t>
            </a:r>
            <a:r>
              <a:rPr kumimoji="1" lang="en-US" altLang="ja-JP" sz="1600" dirty="0" smtClean="0">
                <a:latin typeface="휴먼엑스포" pitchFamily="18" charset="-127"/>
                <a:ea typeface="휴먼엑스포" pitchFamily="18" charset="-127"/>
              </a:rPr>
              <a:t>Development model – development of new urban terrain </a:t>
            </a:r>
          </a:p>
          <a:p>
            <a:r>
              <a:rPr lang="ja-JP" altLang="en-US" sz="1600" dirty="0" smtClean="0">
                <a:latin typeface="휴먼엑스포" pitchFamily="18" charset="-127"/>
                <a:ea typeface="휴먼엑스포" pitchFamily="18" charset="-127"/>
              </a:rPr>
              <a:t/>
            </a:r>
            <a:br>
              <a:rPr lang="ja-JP" altLang="en-US" sz="1600" dirty="0" smtClean="0">
                <a:latin typeface="휴먼엑스포" pitchFamily="18" charset="-127"/>
                <a:ea typeface="휴먼엑스포" pitchFamily="18" charset="-127"/>
              </a:rPr>
            </a:br>
            <a:r>
              <a:rPr lang="ja-JP" altLang="en-US" sz="1600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kumimoji="1" lang="en-US" altLang="ja-JP" sz="1600" dirty="0" smtClean="0">
                <a:latin typeface="휴먼엑스포" pitchFamily="18" charset="-127"/>
                <a:ea typeface="휴먼엑스포" pitchFamily="18" charset="-127"/>
              </a:rPr>
              <a:t> Innovation central region, industry spearhead of regional culture, leisure; spatial organization of residence and greenery. </a:t>
            </a:r>
          </a:p>
          <a:p>
            <a:r>
              <a:rPr lang="ja-JP" altLang="en-US" sz="1600" dirty="0" smtClean="0">
                <a:latin typeface="휴먼엑스포" pitchFamily="18" charset="-127"/>
                <a:ea typeface="휴먼엑스포" pitchFamily="18" charset="-127"/>
              </a:rPr>
              <a:t/>
            </a:r>
            <a:br>
              <a:rPr lang="ja-JP" altLang="en-US" sz="1600" dirty="0" smtClean="0">
                <a:latin typeface="휴먼엑스포" pitchFamily="18" charset="-127"/>
                <a:ea typeface="휴먼엑스포" pitchFamily="18" charset="-127"/>
              </a:rPr>
            </a:br>
            <a:r>
              <a:rPr lang="ja-JP" altLang="en-US" sz="1600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kumimoji="1" lang="en-US" altLang="ja-JP" sz="1600" dirty="0" smtClean="0">
                <a:latin typeface="휴먼엑스포" pitchFamily="18" charset="-127"/>
                <a:ea typeface="휴먼엑스포" pitchFamily="18" charset="-127"/>
              </a:rPr>
              <a:t> Creation of reformation of clusters of strategic placement.</a:t>
            </a:r>
          </a:p>
          <a:p>
            <a:endParaRPr lang="ja-JP" altLang="en-US" dirty="0" smtClean="0"/>
          </a:p>
        </p:txBody>
      </p:sp>
      <p:sp>
        <p:nvSpPr>
          <p:cNvPr id="14342" name="TextBox 18"/>
          <p:cNvSpPr txBox="1">
            <a:spLocks noChangeArrowheads="1"/>
          </p:cNvSpPr>
          <p:nvPr/>
        </p:nvSpPr>
        <p:spPr bwMode="auto">
          <a:xfrm>
            <a:off x="251520" y="5301208"/>
            <a:ext cx="2016224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kumimoji="0" lang="ko-KR" altLang="en-US" sz="2000" b="1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2000" b="1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  <a:endParaRPr kumimoji="0" lang="ko-KR" altLang="en-US" sz="2000" b="1" dirty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14343" name="그림 19" descr="city02_img5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8050" y="1773238"/>
            <a:ext cx="38862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그림 20" descr="city02_img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4076700"/>
            <a:ext cx="379253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Freeform 17"/>
          <p:cNvSpPr>
            <a:spLocks/>
          </p:cNvSpPr>
          <p:nvPr/>
        </p:nvSpPr>
        <p:spPr bwMode="gray">
          <a:xfrm>
            <a:off x="212724" y="1628775"/>
            <a:ext cx="6447507" cy="216049"/>
          </a:xfrm>
          <a:custGeom>
            <a:avLst/>
            <a:gdLst>
              <a:gd name="T0" fmla="*/ 4725846 w 1120"/>
              <a:gd name="T1" fmla="*/ 215900 h 252"/>
              <a:gd name="T2" fmla="*/ 4708968 w 1120"/>
              <a:gd name="T3" fmla="*/ 214187 h 252"/>
              <a:gd name="T4" fmla="*/ 4641456 w 1120"/>
              <a:gd name="T5" fmla="*/ 210760 h 252"/>
              <a:gd name="T6" fmla="*/ 4531749 w 1120"/>
              <a:gd name="T7" fmla="*/ 205619 h 252"/>
              <a:gd name="T8" fmla="*/ 4379847 w 1120"/>
              <a:gd name="T9" fmla="*/ 198765 h 252"/>
              <a:gd name="T10" fmla="*/ 4185749 w 1120"/>
              <a:gd name="T11" fmla="*/ 190198 h 252"/>
              <a:gd name="T12" fmla="*/ 3957895 w 1120"/>
              <a:gd name="T13" fmla="*/ 181630 h 252"/>
              <a:gd name="T14" fmla="*/ 3696286 w 1120"/>
              <a:gd name="T15" fmla="*/ 174776 h 252"/>
              <a:gd name="T16" fmla="*/ 3400921 w 1120"/>
              <a:gd name="T17" fmla="*/ 167922 h 252"/>
              <a:gd name="T18" fmla="*/ 3080239 w 1120"/>
              <a:gd name="T19" fmla="*/ 162782 h 252"/>
              <a:gd name="T20" fmla="*/ 2725800 w 1120"/>
              <a:gd name="T21" fmla="*/ 157641 h 252"/>
              <a:gd name="T22" fmla="*/ 2346045 w 1120"/>
              <a:gd name="T23" fmla="*/ 157641 h 252"/>
              <a:gd name="T24" fmla="*/ 1966289 w 1120"/>
              <a:gd name="T25" fmla="*/ 157641 h 252"/>
              <a:gd name="T26" fmla="*/ 1620290 w 1120"/>
              <a:gd name="T27" fmla="*/ 162782 h 252"/>
              <a:gd name="T28" fmla="*/ 1299608 w 1120"/>
              <a:gd name="T29" fmla="*/ 167922 h 252"/>
              <a:gd name="T30" fmla="*/ 1004242 w 1120"/>
              <a:gd name="T31" fmla="*/ 174776 h 252"/>
              <a:gd name="T32" fmla="*/ 751072 w 1120"/>
              <a:gd name="T33" fmla="*/ 181630 h 252"/>
              <a:gd name="T34" fmla="*/ 531658 w 1120"/>
              <a:gd name="T35" fmla="*/ 190198 h 252"/>
              <a:gd name="T36" fmla="*/ 345999 w 1120"/>
              <a:gd name="T37" fmla="*/ 198765 h 252"/>
              <a:gd name="T38" fmla="*/ 194097 w 1120"/>
              <a:gd name="T39" fmla="*/ 205619 h 252"/>
              <a:gd name="T40" fmla="*/ 84390 w 1120"/>
              <a:gd name="T41" fmla="*/ 210760 h 252"/>
              <a:gd name="T42" fmla="*/ 25317 w 1120"/>
              <a:gd name="T43" fmla="*/ 214187 h 252"/>
              <a:gd name="T44" fmla="*/ 0 w 1120"/>
              <a:gd name="T45" fmla="*/ 215900 h 252"/>
              <a:gd name="T46" fmla="*/ 0 w 1120"/>
              <a:gd name="T47" fmla="*/ 53118 h 252"/>
              <a:gd name="T48" fmla="*/ 2362923 w 1120"/>
              <a:gd name="T49" fmla="*/ 0 h 252"/>
              <a:gd name="T50" fmla="*/ 4725846 w 1120"/>
              <a:gd name="T51" fmla="*/ 53118 h 252"/>
              <a:gd name="T52" fmla="*/ 4725846 w 1120"/>
              <a:gd name="T53" fmla="*/ 215900 h 252"/>
              <a:gd name="T54" fmla="*/ 4725846 w 1120"/>
              <a:gd name="T55" fmla="*/ 215900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23850" y="1268413"/>
            <a:ext cx="6192366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000" dirty="0" smtClean="0">
              <a:latin typeface="HY헤드라인M" pitchFamily="18" charset="-127"/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2015 </a:t>
            </a:r>
            <a:r>
              <a:rPr lang="en-US" altLang="ko-KR" sz="2000" dirty="0">
                <a:latin typeface="휴먼엑스포" pitchFamily="18" charset="-127"/>
                <a:ea typeface="휴먼엑스포" pitchFamily="18" charset="-127"/>
              </a:rPr>
              <a:t>Dong </a:t>
            </a:r>
            <a:r>
              <a:rPr lang="en-US" altLang="ko-KR" sz="2000" dirty="0" err="1">
                <a:latin typeface="휴먼엑스포" pitchFamily="18" charset="-127"/>
                <a:ea typeface="휴먼엑스포" pitchFamily="18" charset="-127"/>
              </a:rPr>
              <a:t>Gu</a:t>
            </a:r>
            <a:r>
              <a:rPr lang="en-US" altLang="ko-KR" sz="2000" dirty="0">
                <a:latin typeface="휴먼엑스포" pitchFamily="18" charset="-127"/>
                <a:ea typeface="휴먼엑스포" pitchFamily="18" charset="-127"/>
              </a:rPr>
              <a:t>  Long-term Development Plan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9512" y="2060848"/>
            <a:ext cx="54726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kumimoji="0" lang="ko-KR" altLang="en-US" sz="2000" b="1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b="1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sin</a:t>
            </a:r>
            <a:r>
              <a:rPr lang="en-US" altLang="ko-KR" b="1" dirty="0" err="1" smtClean="0">
                <a:latin typeface="휴먼엑스포" pitchFamily="18" charset="-127"/>
                <a:ea typeface="휴먼엑스포" pitchFamily="18" charset="-127"/>
              </a:rPr>
              <a:t>seo</a:t>
            </a:r>
            <a:r>
              <a:rPr kumimoji="0" lang="ko-KR" altLang="en-US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b="1" dirty="0" smtClean="0">
                <a:latin typeface="휴먼엑스포" pitchFamily="18" charset="-127"/>
                <a:ea typeface="휴먼엑스포" pitchFamily="18" charset="-127"/>
              </a:rPr>
              <a:t>Innovative city construction</a:t>
            </a:r>
            <a:endParaRPr kumimoji="0" lang="ko-KR" altLang="en-US" b="1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1295128" y="260648"/>
            <a:ext cx="78488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다음_SemiBold"/>
              </a:rPr>
              <a:t>2. High Plan and 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다음_SemiBold"/>
              </a:rPr>
              <a:t>Associated plan</a:t>
            </a:r>
            <a:endParaRPr kumimoji="0" lang="en-US" sz="33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다음_Semi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5733256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Considering the development of linkages with the </a:t>
            </a:r>
            <a:r>
              <a:rPr lang="en-US" altLang="ja-JP" dirty="0" smtClean="0">
                <a:latin typeface="휴먼엑스포" pitchFamily="18" charset="-127"/>
                <a:ea typeface="휴먼엑스포" pitchFamily="18" charset="-127"/>
              </a:rPr>
              <a:t>Innovation city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>
                <a:cs typeface="+mj-cs"/>
              </a:rPr>
              <a:t>2. </a:t>
            </a:r>
            <a:r>
              <a:rPr lang="ko-KR" altLang="en-US" dirty="0" smtClean="0">
                <a:cs typeface="+mj-cs"/>
              </a:rPr>
              <a:t>상위 계획 및 관련 계획</a:t>
            </a:r>
            <a:endParaRPr lang="ko-KR" altLang="en-US" dirty="0"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2CC35A-57B1-44AD-AADE-21F3DDCF7F28}" type="slidenum">
              <a:rPr lang="ko-KR" altLang="en-US"/>
              <a:pPr>
                <a:defRPr/>
              </a:pPr>
              <a:t>11</a:t>
            </a:fld>
            <a:endParaRPr lang="ko-KR" altLang="en-US"/>
          </a:p>
        </p:txBody>
      </p:sp>
      <p:sp>
        <p:nvSpPr>
          <p:cNvPr id="17412" name="Freeform 17"/>
          <p:cNvSpPr>
            <a:spLocks/>
          </p:cNvSpPr>
          <p:nvPr/>
        </p:nvSpPr>
        <p:spPr bwMode="gray">
          <a:xfrm>
            <a:off x="211138" y="1628775"/>
            <a:ext cx="4152900" cy="215900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23850" y="1268413"/>
            <a:ext cx="3960813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   2015 </a:t>
            </a:r>
            <a:r>
              <a:rPr lang="ko-KR" altLang="en-US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동구장기발전계획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pic>
        <p:nvPicPr>
          <p:cNvPr id="17414" name="그림 9" descr="FILE_201106131652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0725" y="1989138"/>
            <a:ext cx="4002088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Box 11"/>
          <p:cNvSpPr txBox="1">
            <a:spLocks noChangeArrowheads="1"/>
          </p:cNvSpPr>
          <p:nvPr/>
        </p:nvSpPr>
        <p:spPr bwMode="auto">
          <a:xfrm>
            <a:off x="395288" y="4365104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ko-K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kumimoji="0" lang="ko-KR" altLang="en-US" sz="2000" b="1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000" dirty="0">
                <a:latin typeface="휴먼엑스포" pitchFamily="18" charset="-127"/>
                <a:ea typeface="휴먼엑스포" pitchFamily="18" charset="-127"/>
              </a:rPr>
              <a:t>implication</a:t>
            </a:r>
            <a:endParaRPr kumimoji="0" lang="ko-KR" altLang="en-US" sz="2000" b="1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7416" name="TextBox 12"/>
          <p:cNvSpPr txBox="1">
            <a:spLocks noChangeArrowheads="1"/>
          </p:cNvSpPr>
          <p:nvPr/>
        </p:nvSpPr>
        <p:spPr bwMode="auto">
          <a:xfrm>
            <a:off x="539750" y="2020888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kumimoji="0" lang="ko-KR" altLang="en-US" sz="2000" b="1">
                <a:latin typeface="휴먼엑스포" pitchFamily="18" charset="-127"/>
                <a:ea typeface="휴먼엑스포" pitchFamily="18" charset="-127"/>
              </a:rPr>
              <a:t> 동대구 광역복합환승센터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288" y="2560638"/>
            <a:ext cx="4608512" cy="166199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  <a:cs typeface="+mn-cs"/>
              </a:rPr>
              <a:t>▌</a:t>
            </a:r>
            <a:r>
              <a:rPr kumimoji="0" lang="en-US" altLang="ko-KR" sz="1700" dirty="0">
                <a:latin typeface="휴먼엑스포" pitchFamily="18" charset="-127"/>
                <a:ea typeface="휴먼엑스포" pitchFamily="18" charset="-127"/>
                <a:cs typeface="+mn-cs"/>
              </a:rPr>
              <a:t> present condition</a:t>
            </a:r>
            <a:endParaRPr kumimoji="0" lang="en-US" altLang="ko-KR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700" dirty="0"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ko-KR" sz="1700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700" dirty="0" smtClean="0">
                <a:latin typeface="휴먼엑스포" pitchFamily="18" charset="-127"/>
                <a:ea typeface="휴먼엑스포" pitchFamily="18" charset="-127"/>
              </a:rPr>
              <a:t>KTX, </a:t>
            </a:r>
            <a:r>
              <a:rPr lang="en-US" altLang="ko-KR" sz="1700" dirty="0">
                <a:latin typeface="휴먼엑스포" pitchFamily="18" charset="-127"/>
                <a:ea typeface="휴먼엑스포" pitchFamily="18" charset="-127"/>
              </a:rPr>
              <a:t>intercity bus, local bus or </a:t>
            </a:r>
            <a:endParaRPr lang="en-US" altLang="ko-KR" sz="1700" dirty="0" smtClean="0"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700" dirty="0" smtClean="0">
                <a:latin typeface="휴먼엑스포" pitchFamily="18" charset="-127"/>
                <a:ea typeface="휴먼엑스포" pitchFamily="18" charset="-127"/>
              </a:rPr>
              <a:t>  taxi  is </a:t>
            </a:r>
            <a:r>
              <a:rPr lang="en-US" altLang="ko-KR" sz="1700" dirty="0">
                <a:latin typeface="휴먼엑스포" pitchFamily="18" charset="-127"/>
                <a:ea typeface="휴먼엑스포" pitchFamily="18" charset="-127"/>
              </a:rPr>
              <a:t>exploit in one place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7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kumimoji="0" lang="ko-KR" altLang="en-US" sz="1700" dirty="0"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r>
              <a:rPr lang="en-US" altLang="ko-KR" sz="1700" dirty="0">
                <a:latin typeface="휴먼엑스포" pitchFamily="18" charset="-127"/>
                <a:ea typeface="휴먼엑스포" pitchFamily="18" charset="-127"/>
              </a:rPr>
              <a:t>Role as a landmark of </a:t>
            </a:r>
            <a:r>
              <a:rPr lang="en-US" altLang="ko-KR" sz="1700" dirty="0" err="1">
                <a:latin typeface="휴먼엑스포" pitchFamily="18" charset="-127"/>
                <a:ea typeface="휴먼엑스포" pitchFamily="18" charset="-127"/>
              </a:rPr>
              <a:t>Daegu</a:t>
            </a:r>
            <a:endParaRPr kumimoji="0" lang="ko-KR" altLang="en-US" sz="1700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288" y="4797152"/>
            <a:ext cx="4104704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kumimoji="0" lang="en-US" altLang="ko-KR" sz="1700" dirty="0"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r>
              <a:rPr lang="en-US" altLang="ko-KR" sz="1700" dirty="0">
                <a:latin typeface="휴먼엑스포" pitchFamily="18" charset="-127"/>
                <a:ea typeface="휴먼엑스포" pitchFamily="18" charset="-127"/>
              </a:rPr>
              <a:t>Transfer Station and the social and economic activities as diverse as construction of Station area</a:t>
            </a:r>
            <a:endParaRPr kumimoji="0" lang="en-US" altLang="ko-KR" sz="17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700" dirty="0"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ko-KR" sz="1700" dirty="0">
                <a:latin typeface="휴먼엑스포" pitchFamily="18" charset="-127"/>
                <a:ea typeface="휴먼엑스포" pitchFamily="18" charset="-127"/>
              </a:rPr>
              <a:t>Station the role as a new city landmark</a:t>
            </a:r>
            <a:endParaRPr kumimoji="0" lang="ko-KR" altLang="en-US" sz="1700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235C57-E96A-4091-B67B-87F9E9C1CA0E}" type="slidenum">
              <a:rPr lang="ko-KR" altLang="en-US"/>
              <a:pPr>
                <a:defRPr/>
              </a:pPr>
              <a:t>12</a:t>
            </a:fld>
            <a:endParaRPr lang="ko-KR" altLang="en-US"/>
          </a:p>
        </p:txBody>
      </p:sp>
      <p:sp>
        <p:nvSpPr>
          <p:cNvPr id="15364" name="Freeform 17"/>
          <p:cNvSpPr>
            <a:spLocks/>
          </p:cNvSpPr>
          <p:nvPr/>
        </p:nvSpPr>
        <p:spPr bwMode="gray">
          <a:xfrm>
            <a:off x="211138" y="1628775"/>
            <a:ext cx="4792662" cy="215900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23850" y="1268413"/>
            <a:ext cx="4570413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2015 </a:t>
            </a:r>
            <a:r>
              <a:rPr lang="ko-KR" altLang="en-US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동구장기발전계획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pic>
        <p:nvPicPr>
          <p:cNvPr id="15366" name="그림 11" descr="FILE_20100910120946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32075"/>
            <a:ext cx="398462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그림 12" descr="img_parkpl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2781300"/>
            <a:ext cx="4826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Box 9"/>
          <p:cNvSpPr txBox="1">
            <a:spLocks noChangeArrowheads="1"/>
          </p:cNvSpPr>
          <p:nvPr/>
        </p:nvSpPr>
        <p:spPr bwMode="auto">
          <a:xfrm>
            <a:off x="539750" y="5045075"/>
            <a:ext cx="80645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4"/>
              </a:buBlip>
              <a:defRPr/>
            </a:pPr>
            <a:r>
              <a:rPr lang="en-US" altLang="ko-KR" sz="2200" b="1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</a:p>
          <a:p>
            <a:pPr>
              <a:defRPr/>
            </a:pPr>
            <a:r>
              <a:rPr kumimoji="0"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  <a:cs typeface="+mn-cs"/>
              </a:rPr>
              <a:t> ▌ </a:t>
            </a:r>
            <a:r>
              <a:rPr kumimoji="0"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By </a:t>
            </a:r>
            <a:r>
              <a:rPr kumimoji="0"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  <a:cs typeface="+mn-cs"/>
              </a:rPr>
              <a:t>creating</a:t>
            </a:r>
            <a:r>
              <a:rPr kumimoji="0"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Daeguseon</a:t>
            </a:r>
            <a:r>
              <a:rPr kumimoji="0"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park,</a:t>
            </a:r>
            <a:r>
              <a:rPr kumimoji="0"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  <a:cs typeface="+mn-cs"/>
              </a:rPr>
              <a:t> the way you want to walk the city composition</a:t>
            </a:r>
            <a:endParaRPr kumimoji="0" lang="en-US" altLang="ko-K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>
              <a:defRPr/>
            </a:pPr>
            <a:endParaRPr kumimoji="0" lang="en-US" altLang="ko-K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>
              <a:defRPr/>
            </a:pPr>
            <a:r>
              <a:rPr kumimoji="0"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r>
              <a:rPr kumimoji="0"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  <a:cs typeface="+mn-cs"/>
              </a:rPr>
              <a:t>▌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Ensuring a clean city image</a:t>
            </a:r>
            <a:endParaRPr kumimoji="0" lang="en-US" altLang="ko-KR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>
              <a:defRPr/>
            </a:pPr>
            <a:r>
              <a:rPr kumimoji="0" lang="en-US" altLang="ko-KR" sz="2000" b="1" dirty="0"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endParaRPr kumimoji="0" lang="ko-KR" altLang="en-US" sz="2000" b="1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sp>
        <p:nvSpPr>
          <p:cNvPr id="15369" name="TextBox 13"/>
          <p:cNvSpPr txBox="1">
            <a:spLocks noChangeArrowheads="1"/>
          </p:cNvSpPr>
          <p:nvPr/>
        </p:nvSpPr>
        <p:spPr bwMode="auto">
          <a:xfrm>
            <a:off x="539750" y="2020888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kumimoji="0" lang="ko-KR" altLang="en-US" sz="2000" b="1">
                <a:latin typeface="휴먼엑스포" pitchFamily="18" charset="-127"/>
                <a:ea typeface="휴먼엑스포" pitchFamily="18" charset="-127"/>
              </a:rPr>
              <a:t> 대구선 공원 조성</a:t>
            </a: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1295128" y="260648"/>
            <a:ext cx="78488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다음_SemiBold"/>
              </a:rPr>
              <a:t>2. High Plan and 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다음_SemiBold"/>
              </a:rPr>
              <a:t>Associated plan</a:t>
            </a:r>
            <a:endParaRPr kumimoji="0" lang="en-US" sz="33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다음_Semi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FE3009-19E3-4EF1-BBC0-2D7E03E39908}" type="slidenum">
              <a:rPr lang="ko-KR" altLang="en-US"/>
              <a:pPr>
                <a:defRPr/>
              </a:pPr>
              <a:t>13</a:t>
            </a:fld>
            <a:endParaRPr lang="ko-KR" altLang="en-US"/>
          </a:p>
        </p:txBody>
      </p:sp>
      <p:sp>
        <p:nvSpPr>
          <p:cNvPr id="17412" name="Freeform 17"/>
          <p:cNvSpPr>
            <a:spLocks/>
          </p:cNvSpPr>
          <p:nvPr/>
        </p:nvSpPr>
        <p:spPr bwMode="gray">
          <a:xfrm>
            <a:off x="211138" y="1628775"/>
            <a:ext cx="6521102" cy="144041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23850" y="1268413"/>
            <a:ext cx="6336382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endParaRPr lang="en-US" altLang="ko-KR" sz="2000" b="1" dirty="0" smtClean="0"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2015 Dong </a:t>
            </a:r>
            <a:r>
              <a:rPr lang="en-US" altLang="ko-KR" sz="2000" dirty="0" err="1" smtClean="0">
                <a:latin typeface="휴먼엑스포" pitchFamily="18" charset="-127"/>
                <a:ea typeface="휴먼엑스포" pitchFamily="18" charset="-127"/>
              </a:rPr>
              <a:t>Gu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  Long-term Development Plan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pic>
        <p:nvPicPr>
          <p:cNvPr id="17414" name="그림 11" descr="FILE_201005201027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4292600"/>
            <a:ext cx="71294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그림 12" descr="FILE_201005201028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916113"/>
            <a:ext cx="4284663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그림 14" descr="FILE_2010052010283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916113"/>
            <a:ext cx="446087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8313" y="5589240"/>
            <a:ext cx="820737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Blip>
                <a:blip r:embed="rId5"/>
              </a:buBlip>
              <a:defRPr/>
            </a:pPr>
            <a:r>
              <a:rPr lang="ko-KR" altLang="en-US" b="1" dirty="0">
                <a:ea typeface="굴림" pitchFamily="50" charset="-127"/>
                <a:cs typeface="+mn-cs"/>
              </a:rPr>
              <a:t> </a:t>
            </a:r>
            <a:r>
              <a:rPr lang="en-US" altLang="ko-KR" b="1" dirty="0" smtClean="0">
                <a:ea typeface="굴림" pitchFamily="50" charset="-127"/>
                <a:cs typeface="+mn-cs"/>
              </a:rPr>
              <a:t>Implication</a:t>
            </a:r>
            <a:endParaRPr lang="en-US" altLang="ko-KR" b="1" dirty="0">
              <a:ea typeface="굴림" pitchFamily="50" charset="-127"/>
              <a:cs typeface="+mn-cs"/>
            </a:endParaRPr>
          </a:p>
          <a:p>
            <a:pPr>
              <a:defRPr/>
            </a:pPr>
            <a:r>
              <a:rPr kumimoji="0"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lang="en-US" altLang="ko-KR" dirty="0" smtClean="0"/>
              <a:t>Composition of ecological environment space around </a:t>
            </a:r>
            <a:r>
              <a:rPr lang="en-US" altLang="ko-KR" dirty="0" err="1" smtClean="0"/>
              <a:t>Kumho</a:t>
            </a:r>
            <a:r>
              <a:rPr lang="en-US" altLang="ko-KR" dirty="0" smtClean="0"/>
              <a:t> river connect with an  </a:t>
            </a:r>
            <a:r>
              <a:rPr lang="en-US" altLang="ko-KR" dirty="0" err="1" smtClean="0"/>
              <a:t>Kumho</a:t>
            </a:r>
            <a:r>
              <a:rPr lang="en-US" altLang="ko-KR" dirty="0" smtClean="0"/>
              <a:t> river ecological space </a:t>
            </a:r>
          </a:p>
          <a:p>
            <a:pPr>
              <a:defRPr/>
            </a:pPr>
            <a:r>
              <a:rPr kumimoji="0"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lang="en-US" altLang="ko-KR" dirty="0" smtClean="0"/>
              <a:t>Biodiversity secure and comfortable environment secure for citizens</a:t>
            </a:r>
            <a:endParaRPr lang="ko-KR" altLang="en-US" dirty="0">
              <a:ea typeface="굴림" pitchFamily="50" charset="-127"/>
            </a:endParaRPr>
          </a:p>
        </p:txBody>
      </p:sp>
      <p:sp>
        <p:nvSpPr>
          <p:cNvPr id="17418" name="TextBox 11"/>
          <p:cNvSpPr txBox="1">
            <a:spLocks noChangeArrowheads="1"/>
          </p:cNvSpPr>
          <p:nvPr/>
        </p:nvSpPr>
        <p:spPr bwMode="auto">
          <a:xfrm>
            <a:off x="2699792" y="5517232"/>
            <a:ext cx="4751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 err="1" smtClean="0">
                <a:latin typeface="휴먼엑스포" pitchFamily="18" charset="-127"/>
                <a:ea typeface="휴먼엑스포" pitchFamily="18" charset="-127"/>
              </a:rPr>
              <a:t>Geum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-ho</a:t>
            </a:r>
            <a:r>
              <a:rPr kumimoji="0" lang="ko-KR" altLang="en-US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River ecology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creation</a:t>
            </a:r>
            <a:endParaRPr kumimoji="0" lang="ko-KR" altLang="en-US" b="1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1295128" y="260648"/>
            <a:ext cx="78488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다음_SemiBold"/>
              </a:rPr>
              <a:t>2. High Plan and 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다음_SemiBold"/>
              </a:rPr>
              <a:t>Associated plan</a:t>
            </a:r>
            <a:endParaRPr kumimoji="0" lang="en-US" sz="33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다음_Semi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AF1E7-9228-4150-8D61-DE17DA89FBF2}" type="slidenum">
              <a:rPr lang="ko-KR" altLang="en-US"/>
              <a:pPr>
                <a:defRPr/>
              </a:pPr>
              <a:t>14</a:t>
            </a:fld>
            <a:endParaRPr lang="ko-KR" altLang="en-US" dirty="0"/>
          </a:p>
        </p:txBody>
      </p:sp>
      <p:pic>
        <p:nvPicPr>
          <p:cNvPr id="10" name="그림 9" descr="hhh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556792"/>
            <a:ext cx="3744416" cy="4869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61924" y="1844824"/>
            <a:ext cx="4770115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700" b="1" dirty="0" smtClean="0">
                <a:latin typeface="휴먼엑스포" pitchFamily="18" charset="-127"/>
                <a:ea typeface="휴먼엑스포" pitchFamily="18" charset="-127"/>
                <a:cs typeface="+mn-cs"/>
              </a:rPr>
              <a:t>▌</a:t>
            </a:r>
            <a:r>
              <a:rPr lang="en-US" altLang="ja-JP" sz="1700" dirty="0" smtClean="0">
                <a:latin typeface="휴먼엑스포" pitchFamily="18" charset="-127"/>
                <a:ea typeface="휴먼엑스포" pitchFamily="18" charset="-127"/>
              </a:rPr>
              <a:t>Present </a:t>
            </a:r>
            <a:r>
              <a:rPr lang="en-US" altLang="ja-JP" sz="1700" dirty="0">
                <a:latin typeface="휴먼엑스포" pitchFamily="18" charset="-127"/>
                <a:ea typeface="휴먼엑스포" pitchFamily="18" charset="-127"/>
              </a:rPr>
              <a:t>condition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600" b="1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1600" dirty="0">
                <a:latin typeface="휴먼엑스포" pitchFamily="18" charset="-127"/>
                <a:ea typeface="휴먼엑스포" pitchFamily="18" charset="-127"/>
              </a:rPr>
              <a:t> Difficulty pursuing land-use efficiency and reorganization of spatial structure.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kumimoji="0" lang="en-US" altLang="ko-KR" sz="16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700" b="1" dirty="0" smtClean="0">
                <a:latin typeface="휴먼엑스포" pitchFamily="18" charset="-127"/>
                <a:ea typeface="휴먼엑스포" pitchFamily="18" charset="-127"/>
                <a:cs typeface="+mn-cs"/>
              </a:rPr>
              <a:t>▌</a:t>
            </a:r>
            <a:r>
              <a:rPr lang="en-US" altLang="ja-JP" sz="1700" dirty="0" smtClean="0">
                <a:latin typeface="휴먼엑스포" pitchFamily="18" charset="-127"/>
                <a:ea typeface="휴먼엑스포" pitchFamily="18" charset="-127"/>
              </a:rPr>
              <a:t>Orientation </a:t>
            </a:r>
            <a:r>
              <a:rPr lang="en-US" altLang="ja-JP" sz="1700" dirty="0">
                <a:latin typeface="휴먼엑스포" pitchFamily="18" charset="-127"/>
                <a:ea typeface="휴먼엑스포" pitchFamily="18" charset="-127"/>
              </a:rPr>
              <a:t>of development and growth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600" b="1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kumimoji="0" lang="en-US" altLang="ko-KR" sz="1600" dirty="0"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r>
              <a:rPr lang="en-US" altLang="ja-JP" sz="1600" dirty="0">
                <a:latin typeface="휴먼엑스포" pitchFamily="18" charset="-127"/>
                <a:ea typeface="휴먼엑스포" pitchFamily="18" charset="-127"/>
              </a:rPr>
              <a:t>Review of the establishment of developmentally regulated regions and overlapping </a:t>
            </a:r>
            <a:r>
              <a:rPr lang="en-US" altLang="ja-JP" sz="1600" dirty="0" smtClean="0">
                <a:latin typeface="휴먼엑스포" pitchFamily="18" charset="-127"/>
                <a:ea typeface="휴먼엑스포" pitchFamily="18" charset="-127"/>
              </a:rPr>
              <a:t>regulations</a:t>
            </a:r>
            <a:r>
              <a:rPr lang="en-US" altLang="ja-JP" sz="1600" dirty="0">
                <a:latin typeface="휴먼엑스포" pitchFamily="18" charset="-127"/>
                <a:ea typeface="휴먼엑스포" pitchFamily="18" charset="-127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1600" dirty="0">
                <a:latin typeface="휴먼엑스포" pitchFamily="18" charset="-127"/>
                <a:ea typeface="휴먼엑스포" pitchFamily="18" charset="-127"/>
              </a:rPr>
              <a:t>Areas understood valid for relief of developmentally regulated regions.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kumimoji="0" lang="en-US" altLang="ko-KR" sz="16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dirty="0">
                <a:latin typeface="휴먼엑스포" pitchFamily="18" charset="-127"/>
                <a:ea typeface="휴먼엑스포" pitchFamily="18" charset="-127"/>
                <a:cs typeface="+mn-cs"/>
              </a:rPr>
              <a:t>▌</a:t>
            </a:r>
            <a:r>
              <a:rPr lang="en-US" altLang="ko-KR" sz="1600" dirty="0">
                <a:latin typeface="휴먼엑스포" pitchFamily="18" charset="-127"/>
                <a:ea typeface="휴먼엑스포" pitchFamily="18" charset="-127"/>
              </a:rPr>
              <a:t>implication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600" b="1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sz="1600" b="1" dirty="0"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r>
              <a:rPr lang="en-US" altLang="ko-KR" sz="1600" dirty="0">
                <a:latin typeface="휴먼엑스포" pitchFamily="18" charset="-127"/>
                <a:ea typeface="휴먼엑스포" pitchFamily="18" charset="-127"/>
              </a:rPr>
              <a:t>Development of regulations limiting residents to dismantle a wide range of environmental, public facilities established to meet the diverse needs</a:t>
            </a:r>
            <a:endParaRPr kumimoji="0" lang="en-US" altLang="ko-KR" sz="16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ea"/>
              <a:ea typeface="+mn-ea"/>
              <a:cs typeface="+mn-cs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5003477" y="5876925"/>
            <a:ext cx="3457575" cy="504825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개발제한구역 해체위치도</a:t>
            </a:r>
            <a:endParaRPr kumimoji="0" lang="ko-KR" altLang="en-US" b="1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Freeform 17"/>
          <p:cNvSpPr>
            <a:spLocks/>
          </p:cNvSpPr>
          <p:nvPr/>
        </p:nvSpPr>
        <p:spPr bwMode="gray">
          <a:xfrm>
            <a:off x="611188" y="1557115"/>
            <a:ext cx="3384748" cy="215602"/>
          </a:xfrm>
          <a:custGeom>
            <a:avLst/>
            <a:gdLst>
              <a:gd name="T0" fmla="*/ 3060348 w 1120"/>
              <a:gd name="T1" fmla="*/ 215900 h 252"/>
              <a:gd name="T2" fmla="*/ 3049418 w 1120"/>
              <a:gd name="T3" fmla="*/ 214187 h 252"/>
              <a:gd name="T4" fmla="*/ 3005699 w 1120"/>
              <a:gd name="T5" fmla="*/ 210760 h 252"/>
              <a:gd name="T6" fmla="*/ 2934655 w 1120"/>
              <a:gd name="T7" fmla="*/ 205619 h 252"/>
              <a:gd name="T8" fmla="*/ 2836287 w 1120"/>
              <a:gd name="T9" fmla="*/ 198765 h 252"/>
              <a:gd name="T10" fmla="*/ 2710593 w 1120"/>
              <a:gd name="T11" fmla="*/ 190198 h 252"/>
              <a:gd name="T12" fmla="*/ 2563041 w 1120"/>
              <a:gd name="T13" fmla="*/ 181630 h 252"/>
              <a:gd name="T14" fmla="*/ 2393629 w 1120"/>
              <a:gd name="T15" fmla="*/ 174776 h 252"/>
              <a:gd name="T16" fmla="*/ 2202357 w 1120"/>
              <a:gd name="T17" fmla="*/ 167922 h 252"/>
              <a:gd name="T18" fmla="*/ 1994691 w 1120"/>
              <a:gd name="T19" fmla="*/ 162782 h 252"/>
              <a:gd name="T20" fmla="*/ 1765165 w 1120"/>
              <a:gd name="T21" fmla="*/ 157641 h 252"/>
              <a:gd name="T22" fmla="*/ 1519244 w 1120"/>
              <a:gd name="T23" fmla="*/ 157641 h 252"/>
              <a:gd name="T24" fmla="*/ 1273323 w 1120"/>
              <a:gd name="T25" fmla="*/ 157641 h 252"/>
              <a:gd name="T26" fmla="*/ 1049262 w 1120"/>
              <a:gd name="T27" fmla="*/ 162782 h 252"/>
              <a:gd name="T28" fmla="*/ 841596 w 1120"/>
              <a:gd name="T29" fmla="*/ 167922 h 252"/>
              <a:gd name="T30" fmla="*/ 650324 w 1120"/>
              <a:gd name="T31" fmla="*/ 174776 h 252"/>
              <a:gd name="T32" fmla="*/ 486377 w 1120"/>
              <a:gd name="T33" fmla="*/ 181630 h 252"/>
              <a:gd name="T34" fmla="*/ 344289 w 1120"/>
              <a:gd name="T35" fmla="*/ 190198 h 252"/>
              <a:gd name="T36" fmla="*/ 224061 w 1120"/>
              <a:gd name="T37" fmla="*/ 198765 h 252"/>
              <a:gd name="T38" fmla="*/ 125693 w 1120"/>
              <a:gd name="T39" fmla="*/ 205619 h 252"/>
              <a:gd name="T40" fmla="*/ 54649 w 1120"/>
              <a:gd name="T41" fmla="*/ 210760 h 252"/>
              <a:gd name="T42" fmla="*/ 16395 w 1120"/>
              <a:gd name="T43" fmla="*/ 214187 h 252"/>
              <a:gd name="T44" fmla="*/ 0 w 1120"/>
              <a:gd name="T45" fmla="*/ 215900 h 252"/>
              <a:gd name="T46" fmla="*/ 0 w 1120"/>
              <a:gd name="T47" fmla="*/ 53118 h 252"/>
              <a:gd name="T48" fmla="*/ 1530174 w 1120"/>
              <a:gd name="T49" fmla="*/ 0 h 252"/>
              <a:gd name="T50" fmla="*/ 3060348 w 1120"/>
              <a:gd name="T51" fmla="*/ 53118 h 252"/>
              <a:gd name="T52" fmla="*/ 3060348 w 1120"/>
              <a:gd name="T53" fmla="*/ 215900 h 252"/>
              <a:gd name="T54" fmla="*/ 3060348 w 1120"/>
              <a:gd name="T55" fmla="*/ 215900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684213" y="1196752"/>
            <a:ext cx="3167707" cy="446088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>
                <a:latin typeface="휴먼엑스포" pitchFamily="18" charset="-127"/>
                <a:ea typeface="휴먼엑스포" pitchFamily="18" charset="-127"/>
              </a:rPr>
              <a:t>Related </a:t>
            </a:r>
            <a:r>
              <a:rPr lang="en-US" altLang="ko-KR" sz="2000" dirty="0" err="1">
                <a:latin typeface="휴먼엑스포" pitchFamily="18" charset="-127"/>
                <a:ea typeface="휴먼엑스포" pitchFamily="18" charset="-127"/>
              </a:rPr>
              <a:t>sectoral</a:t>
            </a:r>
            <a:r>
              <a:rPr lang="en-US" altLang="ko-KR" sz="2000" dirty="0">
                <a:latin typeface="휴먼엑스포" pitchFamily="18" charset="-127"/>
                <a:ea typeface="휴먼엑스포" pitchFamily="18" charset="-127"/>
              </a:rPr>
              <a:t> plans</a:t>
            </a:r>
            <a:endParaRPr lang="en-US" altLang="ko-KR" sz="2000" b="1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1295128" y="260648"/>
            <a:ext cx="78488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다음_SemiBold"/>
              </a:rPr>
              <a:t>2. High Plan and 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다음_SemiBold"/>
              </a:rPr>
              <a:t>Associated plan</a:t>
            </a:r>
            <a:endParaRPr kumimoji="0" lang="en-US" sz="33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다음_Semi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4EC4C-BCFE-45E2-8E09-3F74143ED876}" type="slidenum">
              <a:rPr lang="ko-KR" altLang="en-US"/>
              <a:pPr>
                <a:defRPr/>
              </a:pPr>
              <a:t>15</a:t>
            </a:fld>
            <a:endParaRPr lang="ko-KR" altLang="en-US"/>
          </a:p>
        </p:txBody>
      </p:sp>
      <p:pic>
        <p:nvPicPr>
          <p:cNvPr id="8" name="그림 7" descr="도로.bmp"/>
          <p:cNvPicPr>
            <a:picLocks noChangeAspect="1"/>
          </p:cNvPicPr>
          <p:nvPr/>
        </p:nvPicPr>
        <p:blipFill>
          <a:blip r:embed="rId2" cstate="print"/>
          <a:srcRect l="7547" t="13235" r="9434" b="10294"/>
          <a:stretch>
            <a:fillRect/>
          </a:stretch>
        </p:blipFill>
        <p:spPr>
          <a:xfrm>
            <a:off x="4788024" y="2204864"/>
            <a:ext cx="3168352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그림 12" descr="도로.bmp"/>
          <p:cNvPicPr>
            <a:picLocks noChangeAspect="1"/>
          </p:cNvPicPr>
          <p:nvPr/>
        </p:nvPicPr>
        <p:blipFill>
          <a:blip r:embed="rId2" cstate="print"/>
          <a:srcRect l="7547" t="13235" r="9434" b="10294"/>
          <a:stretch>
            <a:fillRect/>
          </a:stretch>
        </p:blipFill>
        <p:spPr>
          <a:xfrm>
            <a:off x="4788544" y="1628800"/>
            <a:ext cx="360040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모서리가 둥근 직사각형 8"/>
          <p:cNvSpPr/>
          <p:nvPr/>
        </p:nvSpPr>
        <p:spPr>
          <a:xfrm>
            <a:off x="4788544" y="5876925"/>
            <a:ext cx="3671888" cy="504825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700" b="1" dirty="0">
                <a:solidFill>
                  <a:schemeClr val="tx1"/>
                </a:solidFill>
              </a:rPr>
              <a:t>동구 도로망 건설 및 </a:t>
            </a:r>
            <a:r>
              <a:rPr kumimoji="0" lang="ko-KR" altLang="en-US" sz="1700" b="1" dirty="0" err="1">
                <a:solidFill>
                  <a:schemeClr val="tx1"/>
                </a:solidFill>
              </a:rPr>
              <a:t>환승센터</a:t>
            </a:r>
            <a:r>
              <a:rPr kumimoji="0" lang="ko-KR" altLang="en-US" sz="1700" b="1" dirty="0">
                <a:solidFill>
                  <a:schemeClr val="tx1"/>
                </a:solidFill>
              </a:rPr>
              <a:t> 구상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512" y="1844824"/>
            <a:ext cx="4392488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700" b="1" dirty="0">
                <a:latin typeface="휴먼엑스포" pitchFamily="18" charset="-127"/>
                <a:ea typeface="휴먼엑스포" pitchFamily="18" charset="-127"/>
                <a:cs typeface="+mn-cs"/>
              </a:rPr>
              <a:t>▌</a:t>
            </a:r>
            <a:r>
              <a:rPr lang="en-US" altLang="ja-JP" sz="1700" dirty="0">
                <a:latin typeface="휴먼엑스포" pitchFamily="18" charset="-127"/>
                <a:ea typeface="휴먼엑스포" pitchFamily="18" charset="-127"/>
              </a:rPr>
              <a:t>Present condition</a:t>
            </a:r>
            <a:endParaRPr kumimoji="0" lang="en-US" altLang="ko-KR" sz="1700" b="1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kumimoji="0" lang="en-US" altLang="ko-KR" sz="16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1600" dirty="0"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r>
              <a:rPr lang="en-US" altLang="ja-JP" sz="1600" dirty="0">
                <a:latin typeface="휴먼엑스포" pitchFamily="18" charset="-127"/>
                <a:ea typeface="휴먼엑스포" pitchFamily="18" charset="-127"/>
              </a:rPr>
              <a:t>Need to create an environment for smooth and comfortable transport.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ja-JP" sz="1600" dirty="0"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ja-JP" sz="1600" dirty="0">
                <a:latin typeface="휴먼엑스포" pitchFamily="18" charset="-127"/>
                <a:ea typeface="휴먼엑스포" pitchFamily="18" charset="-127"/>
              </a:rPr>
              <a:t> Lack of parking compared to large number of vehicles owned.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600" b="1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dirty="0">
                <a:latin typeface="휴먼엑스포" pitchFamily="18" charset="-127"/>
                <a:ea typeface="휴먼엑스포" pitchFamily="18" charset="-127"/>
                <a:cs typeface="+mn-cs"/>
              </a:rPr>
              <a:t>▌</a:t>
            </a:r>
            <a:r>
              <a:rPr lang="en-US" altLang="ja-JP" sz="1700" dirty="0">
                <a:latin typeface="휴먼엑스포" pitchFamily="18" charset="-127"/>
                <a:ea typeface="휴먼엑스포" pitchFamily="18" charset="-127"/>
              </a:rPr>
              <a:t>Orientation of growth</a:t>
            </a:r>
            <a:endParaRPr kumimoji="0" lang="en-US" altLang="ko-KR" sz="1700" b="1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kumimoji="0" lang="en-US" altLang="ko-KR" sz="16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sz="1600" dirty="0"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r>
              <a:rPr lang="en-US" altLang="ja-JP" sz="1600" dirty="0">
                <a:latin typeface="휴먼엑스포" pitchFamily="18" charset="-127"/>
                <a:ea typeface="휴먼엑스포" pitchFamily="18" charset="-127"/>
              </a:rPr>
              <a:t>Expansion of roads; improvement of driving environments.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kumimoji="0" lang="en-US" altLang="ko-KR" sz="16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1600" dirty="0"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r>
              <a:rPr lang="en-US" altLang="ja-JP" sz="1600" dirty="0">
                <a:latin typeface="휴먼엑스포" pitchFamily="18" charset="-127"/>
                <a:ea typeface="휴먼엑스포" pitchFamily="18" charset="-127"/>
              </a:rPr>
              <a:t>Improvement of parking environments.</a:t>
            </a:r>
            <a:endParaRPr kumimoji="0" lang="en-US" altLang="ko-KR" sz="16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7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700" b="1" dirty="0">
                <a:latin typeface="휴먼엑스포" pitchFamily="18" charset="-127"/>
                <a:ea typeface="휴먼엑스포" pitchFamily="18" charset="-127"/>
                <a:cs typeface="+mn-cs"/>
              </a:rPr>
              <a:t>▌</a:t>
            </a:r>
            <a:r>
              <a:rPr lang="en-US" altLang="ko-KR" sz="1700" dirty="0">
                <a:latin typeface="휴먼엑스포" pitchFamily="18" charset="-127"/>
                <a:ea typeface="휴먼엑스포" pitchFamily="18" charset="-127"/>
              </a:rPr>
              <a:t>implication</a:t>
            </a:r>
            <a:endParaRPr kumimoji="0" lang="en-US" altLang="ko-KR" sz="17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dirty="0"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r>
              <a:rPr lang="en-US" altLang="ko-KR" dirty="0">
                <a:latin typeface="휴먼엑스포" pitchFamily="18" charset="-127"/>
                <a:ea typeface="휴먼엑스포" pitchFamily="18" charset="-127"/>
              </a:rPr>
              <a:t>District road maintenance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1600" dirty="0"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r>
              <a:rPr lang="en-US" altLang="ko-KR" sz="1600" dirty="0">
                <a:latin typeface="휴먼엑스포" pitchFamily="18" charset="-127"/>
                <a:ea typeface="휴먼엑스포" pitchFamily="18" charset="-127"/>
              </a:rPr>
              <a:t>Planning for parking space</a:t>
            </a:r>
            <a:endParaRPr kumimoji="0" lang="en-US" altLang="ko-KR" sz="16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ea"/>
              <a:ea typeface="+mn-ea"/>
              <a:cs typeface="+mn-cs"/>
            </a:endParaRPr>
          </a:p>
        </p:txBody>
      </p:sp>
      <p:sp>
        <p:nvSpPr>
          <p:cNvPr id="16" name="Freeform 17"/>
          <p:cNvSpPr>
            <a:spLocks/>
          </p:cNvSpPr>
          <p:nvPr/>
        </p:nvSpPr>
        <p:spPr bwMode="gray">
          <a:xfrm>
            <a:off x="611188" y="1557115"/>
            <a:ext cx="3384748" cy="215602"/>
          </a:xfrm>
          <a:custGeom>
            <a:avLst/>
            <a:gdLst>
              <a:gd name="T0" fmla="*/ 3060348 w 1120"/>
              <a:gd name="T1" fmla="*/ 215900 h 252"/>
              <a:gd name="T2" fmla="*/ 3049418 w 1120"/>
              <a:gd name="T3" fmla="*/ 214187 h 252"/>
              <a:gd name="T4" fmla="*/ 3005699 w 1120"/>
              <a:gd name="T5" fmla="*/ 210760 h 252"/>
              <a:gd name="T6" fmla="*/ 2934655 w 1120"/>
              <a:gd name="T7" fmla="*/ 205619 h 252"/>
              <a:gd name="T8" fmla="*/ 2836287 w 1120"/>
              <a:gd name="T9" fmla="*/ 198765 h 252"/>
              <a:gd name="T10" fmla="*/ 2710593 w 1120"/>
              <a:gd name="T11" fmla="*/ 190198 h 252"/>
              <a:gd name="T12" fmla="*/ 2563041 w 1120"/>
              <a:gd name="T13" fmla="*/ 181630 h 252"/>
              <a:gd name="T14" fmla="*/ 2393629 w 1120"/>
              <a:gd name="T15" fmla="*/ 174776 h 252"/>
              <a:gd name="T16" fmla="*/ 2202357 w 1120"/>
              <a:gd name="T17" fmla="*/ 167922 h 252"/>
              <a:gd name="T18" fmla="*/ 1994691 w 1120"/>
              <a:gd name="T19" fmla="*/ 162782 h 252"/>
              <a:gd name="T20" fmla="*/ 1765165 w 1120"/>
              <a:gd name="T21" fmla="*/ 157641 h 252"/>
              <a:gd name="T22" fmla="*/ 1519244 w 1120"/>
              <a:gd name="T23" fmla="*/ 157641 h 252"/>
              <a:gd name="T24" fmla="*/ 1273323 w 1120"/>
              <a:gd name="T25" fmla="*/ 157641 h 252"/>
              <a:gd name="T26" fmla="*/ 1049262 w 1120"/>
              <a:gd name="T27" fmla="*/ 162782 h 252"/>
              <a:gd name="T28" fmla="*/ 841596 w 1120"/>
              <a:gd name="T29" fmla="*/ 167922 h 252"/>
              <a:gd name="T30" fmla="*/ 650324 w 1120"/>
              <a:gd name="T31" fmla="*/ 174776 h 252"/>
              <a:gd name="T32" fmla="*/ 486377 w 1120"/>
              <a:gd name="T33" fmla="*/ 181630 h 252"/>
              <a:gd name="T34" fmla="*/ 344289 w 1120"/>
              <a:gd name="T35" fmla="*/ 190198 h 252"/>
              <a:gd name="T36" fmla="*/ 224061 w 1120"/>
              <a:gd name="T37" fmla="*/ 198765 h 252"/>
              <a:gd name="T38" fmla="*/ 125693 w 1120"/>
              <a:gd name="T39" fmla="*/ 205619 h 252"/>
              <a:gd name="T40" fmla="*/ 54649 w 1120"/>
              <a:gd name="T41" fmla="*/ 210760 h 252"/>
              <a:gd name="T42" fmla="*/ 16395 w 1120"/>
              <a:gd name="T43" fmla="*/ 214187 h 252"/>
              <a:gd name="T44" fmla="*/ 0 w 1120"/>
              <a:gd name="T45" fmla="*/ 215900 h 252"/>
              <a:gd name="T46" fmla="*/ 0 w 1120"/>
              <a:gd name="T47" fmla="*/ 53118 h 252"/>
              <a:gd name="T48" fmla="*/ 1530174 w 1120"/>
              <a:gd name="T49" fmla="*/ 0 h 252"/>
              <a:gd name="T50" fmla="*/ 3060348 w 1120"/>
              <a:gd name="T51" fmla="*/ 53118 h 252"/>
              <a:gd name="T52" fmla="*/ 3060348 w 1120"/>
              <a:gd name="T53" fmla="*/ 215900 h 252"/>
              <a:gd name="T54" fmla="*/ 3060348 w 1120"/>
              <a:gd name="T55" fmla="*/ 215900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684213" y="1196752"/>
            <a:ext cx="3167707" cy="446088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>
                <a:latin typeface="휴먼엑스포" pitchFamily="18" charset="-127"/>
                <a:ea typeface="휴먼엑스포" pitchFamily="18" charset="-127"/>
              </a:rPr>
              <a:t>Related </a:t>
            </a:r>
            <a:r>
              <a:rPr lang="en-US" altLang="ko-KR" sz="2000" dirty="0" err="1">
                <a:latin typeface="휴먼엑스포" pitchFamily="18" charset="-127"/>
                <a:ea typeface="휴먼엑스포" pitchFamily="18" charset="-127"/>
              </a:rPr>
              <a:t>sectoral</a:t>
            </a:r>
            <a:r>
              <a:rPr lang="en-US" altLang="ko-KR" sz="2000" dirty="0">
                <a:latin typeface="휴먼엑스포" pitchFamily="18" charset="-127"/>
                <a:ea typeface="휴먼엑스포" pitchFamily="18" charset="-127"/>
              </a:rPr>
              <a:t> plans</a:t>
            </a:r>
            <a:endParaRPr lang="en-US" altLang="ko-KR" sz="2000" b="1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1295128" y="260648"/>
            <a:ext cx="78488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다음_SemiBold"/>
              </a:rPr>
              <a:t>2. High Plan and 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다음_SemiBold"/>
              </a:rPr>
              <a:t>Associated plan</a:t>
            </a:r>
            <a:endParaRPr kumimoji="0" lang="en-US" sz="33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다음_Semi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DA79F-6986-4F8F-8FF6-0CDB58147970}" type="slidenum">
              <a:rPr lang="ko-KR" altLang="en-US"/>
              <a:pPr>
                <a:defRPr/>
              </a:pPr>
              <a:t>16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79512" y="1988840"/>
            <a:ext cx="417658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ko-KR" sz="1600" dirty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ja-JP" sz="1600" dirty="0">
                <a:latin typeface="휴먼엑스포" pitchFamily="18" charset="-127"/>
                <a:ea typeface="휴먼엑스포" pitchFamily="18" charset="-127"/>
              </a:rPr>
              <a:t>Present condition</a:t>
            </a:r>
          </a:p>
          <a:p>
            <a:pPr>
              <a:defRPr/>
            </a:pPr>
            <a:endParaRPr lang="en-US" altLang="ja-JP" sz="1600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r>
              <a:rPr lang="en-US" altLang="ja-JP" sz="1600" dirty="0">
                <a:latin typeface="휴먼엑스포" pitchFamily="18" charset="-127"/>
                <a:ea typeface="휴먼엑스포" pitchFamily="18" charset="-127"/>
              </a:rPr>
              <a:t>Difficulty in </a:t>
            </a:r>
            <a:r>
              <a:rPr lang="en-US" altLang="ja-JP" sz="1600" dirty="0" err="1">
                <a:latin typeface="휴먼엑스포" pitchFamily="18" charset="-127"/>
                <a:ea typeface="휴먼엑스포" pitchFamily="18" charset="-127"/>
              </a:rPr>
              <a:t>Daegu</a:t>
            </a:r>
            <a:r>
              <a:rPr lang="en-US" altLang="ja-JP" sz="1600" dirty="0">
                <a:latin typeface="휴먼엑스포" pitchFamily="18" charset="-127"/>
                <a:ea typeface="휴먼엑스포" pitchFamily="18" charset="-127"/>
              </a:rPr>
              <a:t> of construction restraints and environmental protection in establishing a foundation for the touristic development focused on improving its weak point of incredibly low outside recognition as a tourist city.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6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>
              <a:defRPr/>
            </a:pPr>
            <a:r>
              <a:rPr lang="ja-JP" altLang="ko-KR" sz="1600" dirty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ja-JP" sz="1600" dirty="0">
                <a:latin typeface="휴먼엑스포" pitchFamily="18" charset="-127"/>
                <a:ea typeface="휴먼엑스포" pitchFamily="18" charset="-127"/>
              </a:rPr>
              <a:t>Orientation of growth</a:t>
            </a:r>
          </a:p>
          <a:p>
            <a:pPr>
              <a:defRPr/>
            </a:pPr>
            <a:r>
              <a:rPr lang="en-US" altLang="ja-JP" sz="1600" dirty="0">
                <a:latin typeface="휴먼엑스포" pitchFamily="18" charset="-127"/>
                <a:ea typeface="휴먼엑스포" pitchFamily="18" charset="-127"/>
              </a:rPr>
              <a:t>Stimulation of the creation of Mt. </a:t>
            </a:r>
            <a:r>
              <a:rPr lang="en-US" altLang="ja-JP" sz="1600" dirty="0" err="1">
                <a:latin typeface="휴먼엑스포" pitchFamily="18" charset="-127"/>
                <a:ea typeface="휴먼엑스포" pitchFamily="18" charset="-127"/>
              </a:rPr>
              <a:t>Palgong</a:t>
            </a:r>
            <a:r>
              <a:rPr lang="en-US" altLang="ja-JP" sz="1600" dirty="0">
                <a:latin typeface="휴먼엑스포" pitchFamily="18" charset="-127"/>
                <a:ea typeface="휴먼엑스포" pitchFamily="18" charset="-127"/>
              </a:rPr>
              <a:t> tourist belt and coordinating tourist commodities.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kumimoji="0" lang="en-US" altLang="ko-KR" sz="16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dirty="0">
                <a:latin typeface="휴먼엑스포" pitchFamily="18" charset="-127"/>
                <a:ea typeface="휴먼엑스포" pitchFamily="18" charset="-127"/>
                <a:cs typeface="+mn-cs"/>
              </a:rPr>
              <a:t>▌</a:t>
            </a:r>
            <a:r>
              <a:rPr lang="en-US" altLang="ko-KR" sz="1600" dirty="0">
                <a:latin typeface="휴먼엑스포" pitchFamily="18" charset="-127"/>
                <a:ea typeface="휴먼엑스포" pitchFamily="18" charset="-127"/>
              </a:rPr>
              <a:t>implication</a:t>
            </a:r>
            <a:endParaRPr kumimoji="0" lang="en-US" altLang="ko-KR" sz="16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sz="1600" dirty="0"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r>
              <a:rPr lang="en-US" altLang="ko-KR" sz="1600" dirty="0" err="1">
                <a:latin typeface="휴먼엑스포" pitchFamily="18" charset="-127"/>
                <a:ea typeface="휴먼엑스포" pitchFamily="18" charset="-127"/>
              </a:rPr>
              <a:t>Geumgangdong</a:t>
            </a:r>
            <a:r>
              <a:rPr lang="en-US" altLang="ko-KR" sz="1600" dirty="0">
                <a:latin typeface="휴먼엑스포" pitchFamily="18" charset="-127"/>
                <a:ea typeface="휴먼엑스포" pitchFamily="18" charset="-127"/>
              </a:rPr>
              <a:t> to develop a wetland ecological park and improve the amenity of residents</a:t>
            </a:r>
            <a:endParaRPr kumimoji="0" lang="en-US" altLang="ko-KR" sz="17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dirty="0">
              <a:latin typeface="+mn-ea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ea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56792"/>
            <a:ext cx="3744416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모서리가 둥근 직사각형 8"/>
          <p:cNvSpPr/>
          <p:nvPr/>
        </p:nvSpPr>
        <p:spPr>
          <a:xfrm>
            <a:off x="4859462" y="6092825"/>
            <a:ext cx="3529012" cy="504825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dirty="0">
                <a:solidFill>
                  <a:schemeClr val="tx1"/>
                </a:solidFill>
              </a:rPr>
              <a:t>테마 문화 관광공원 구상</a:t>
            </a:r>
          </a:p>
        </p:txBody>
      </p:sp>
      <p:sp>
        <p:nvSpPr>
          <p:cNvPr id="10" name="Freeform 17"/>
          <p:cNvSpPr>
            <a:spLocks/>
          </p:cNvSpPr>
          <p:nvPr/>
        </p:nvSpPr>
        <p:spPr bwMode="gray">
          <a:xfrm>
            <a:off x="611188" y="1557115"/>
            <a:ext cx="3384748" cy="215602"/>
          </a:xfrm>
          <a:custGeom>
            <a:avLst/>
            <a:gdLst>
              <a:gd name="T0" fmla="*/ 3060348 w 1120"/>
              <a:gd name="T1" fmla="*/ 215900 h 252"/>
              <a:gd name="T2" fmla="*/ 3049418 w 1120"/>
              <a:gd name="T3" fmla="*/ 214187 h 252"/>
              <a:gd name="T4" fmla="*/ 3005699 w 1120"/>
              <a:gd name="T5" fmla="*/ 210760 h 252"/>
              <a:gd name="T6" fmla="*/ 2934655 w 1120"/>
              <a:gd name="T7" fmla="*/ 205619 h 252"/>
              <a:gd name="T8" fmla="*/ 2836287 w 1120"/>
              <a:gd name="T9" fmla="*/ 198765 h 252"/>
              <a:gd name="T10" fmla="*/ 2710593 w 1120"/>
              <a:gd name="T11" fmla="*/ 190198 h 252"/>
              <a:gd name="T12" fmla="*/ 2563041 w 1120"/>
              <a:gd name="T13" fmla="*/ 181630 h 252"/>
              <a:gd name="T14" fmla="*/ 2393629 w 1120"/>
              <a:gd name="T15" fmla="*/ 174776 h 252"/>
              <a:gd name="T16" fmla="*/ 2202357 w 1120"/>
              <a:gd name="T17" fmla="*/ 167922 h 252"/>
              <a:gd name="T18" fmla="*/ 1994691 w 1120"/>
              <a:gd name="T19" fmla="*/ 162782 h 252"/>
              <a:gd name="T20" fmla="*/ 1765165 w 1120"/>
              <a:gd name="T21" fmla="*/ 157641 h 252"/>
              <a:gd name="T22" fmla="*/ 1519244 w 1120"/>
              <a:gd name="T23" fmla="*/ 157641 h 252"/>
              <a:gd name="T24" fmla="*/ 1273323 w 1120"/>
              <a:gd name="T25" fmla="*/ 157641 h 252"/>
              <a:gd name="T26" fmla="*/ 1049262 w 1120"/>
              <a:gd name="T27" fmla="*/ 162782 h 252"/>
              <a:gd name="T28" fmla="*/ 841596 w 1120"/>
              <a:gd name="T29" fmla="*/ 167922 h 252"/>
              <a:gd name="T30" fmla="*/ 650324 w 1120"/>
              <a:gd name="T31" fmla="*/ 174776 h 252"/>
              <a:gd name="T32" fmla="*/ 486377 w 1120"/>
              <a:gd name="T33" fmla="*/ 181630 h 252"/>
              <a:gd name="T34" fmla="*/ 344289 w 1120"/>
              <a:gd name="T35" fmla="*/ 190198 h 252"/>
              <a:gd name="T36" fmla="*/ 224061 w 1120"/>
              <a:gd name="T37" fmla="*/ 198765 h 252"/>
              <a:gd name="T38" fmla="*/ 125693 w 1120"/>
              <a:gd name="T39" fmla="*/ 205619 h 252"/>
              <a:gd name="T40" fmla="*/ 54649 w 1120"/>
              <a:gd name="T41" fmla="*/ 210760 h 252"/>
              <a:gd name="T42" fmla="*/ 16395 w 1120"/>
              <a:gd name="T43" fmla="*/ 214187 h 252"/>
              <a:gd name="T44" fmla="*/ 0 w 1120"/>
              <a:gd name="T45" fmla="*/ 215900 h 252"/>
              <a:gd name="T46" fmla="*/ 0 w 1120"/>
              <a:gd name="T47" fmla="*/ 53118 h 252"/>
              <a:gd name="T48" fmla="*/ 1530174 w 1120"/>
              <a:gd name="T49" fmla="*/ 0 h 252"/>
              <a:gd name="T50" fmla="*/ 3060348 w 1120"/>
              <a:gd name="T51" fmla="*/ 53118 h 252"/>
              <a:gd name="T52" fmla="*/ 3060348 w 1120"/>
              <a:gd name="T53" fmla="*/ 215900 h 252"/>
              <a:gd name="T54" fmla="*/ 3060348 w 1120"/>
              <a:gd name="T55" fmla="*/ 215900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684213" y="1196752"/>
            <a:ext cx="3167707" cy="446088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>
                <a:latin typeface="휴먼엑스포" pitchFamily="18" charset="-127"/>
                <a:ea typeface="휴먼엑스포" pitchFamily="18" charset="-127"/>
              </a:rPr>
              <a:t>Related </a:t>
            </a:r>
            <a:r>
              <a:rPr lang="en-US" altLang="ko-KR" sz="2000" dirty="0" err="1">
                <a:latin typeface="휴먼엑스포" pitchFamily="18" charset="-127"/>
                <a:ea typeface="휴먼엑스포" pitchFamily="18" charset="-127"/>
              </a:rPr>
              <a:t>sectoral</a:t>
            </a:r>
            <a:r>
              <a:rPr lang="en-US" altLang="ko-KR" sz="2000" dirty="0">
                <a:latin typeface="휴먼엑스포" pitchFamily="18" charset="-127"/>
                <a:ea typeface="휴먼엑스포" pitchFamily="18" charset="-127"/>
              </a:rPr>
              <a:t> plans</a:t>
            </a:r>
            <a:endParaRPr lang="en-US" altLang="ko-KR" sz="2000" b="1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1295128" y="260648"/>
            <a:ext cx="78488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다음_SemiBold"/>
              </a:rPr>
              <a:t>2. High Plan and 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다음_SemiBold"/>
              </a:rPr>
              <a:t>Associated plan</a:t>
            </a:r>
            <a:endParaRPr kumimoji="0" lang="en-US" sz="33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다음_Semi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ko-KR" sz="3600" dirty="0">
                <a:latin typeface="휴먼엑스포" pitchFamily="18" charset="-127"/>
                <a:ea typeface="휴먼엑스포" pitchFamily="18" charset="-127"/>
              </a:rPr>
              <a:t>3. Site Analysis</a:t>
            </a:r>
            <a:endParaRPr sz="3300" b="1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A83AA5-4EFF-4A3E-BDC2-EA716347BFB4}" type="slidenum">
              <a:rPr lang="ko-KR" altLang="en-US"/>
              <a:pPr>
                <a:defRPr/>
              </a:pPr>
              <a:t>17</a:t>
            </a:fld>
            <a:endParaRPr lang="ko-KR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3. Site Analysis </a:t>
            </a:r>
            <a:endParaRPr lang="ko-KR" altLang="en-US" dirty="0">
              <a:cs typeface="+mj-cs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4932363" y="4724400"/>
            <a:ext cx="1008062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B74724-26BE-4740-920D-476061BB88B8}" type="slidenum">
              <a:rPr lang="ko-KR" altLang="en-US"/>
              <a:pPr>
                <a:defRPr/>
              </a:pPr>
              <a:t>18</a:t>
            </a:fld>
            <a:endParaRPr lang="ko-KR" altLang="en-US" dirty="0"/>
          </a:p>
        </p:txBody>
      </p:sp>
      <p:pic>
        <p:nvPicPr>
          <p:cNvPr id="22533" name="그림 9" descr="금강역세권.jpg"/>
          <p:cNvPicPr>
            <a:picLocks noChangeAspect="1"/>
          </p:cNvPicPr>
          <p:nvPr/>
        </p:nvPicPr>
        <p:blipFill>
          <a:blip r:embed="rId2" cstate="print"/>
          <a:srcRect l="32002" t="27715"/>
          <a:stretch>
            <a:fillRect/>
          </a:stretch>
        </p:blipFill>
        <p:spPr bwMode="auto">
          <a:xfrm>
            <a:off x="2411413" y="2781300"/>
            <a:ext cx="428466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그림 12" descr="S73011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0275" y="5229225"/>
            <a:ext cx="1919288" cy="143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그림 13" descr="S73011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850" y="2852738"/>
            <a:ext cx="1919288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그림 14" descr="S73011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5225" y="5229225"/>
            <a:ext cx="1920875" cy="143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그림 15" descr="S730116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27838" y="4221163"/>
            <a:ext cx="1920875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그림 17" descr="가남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7400" y="1125538"/>
            <a:ext cx="1981200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그림 18" descr="S730114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27838" y="2636838"/>
            <a:ext cx="1920875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직선 화살표 연결선 20"/>
          <p:cNvCxnSpPr/>
          <p:nvPr/>
        </p:nvCxnSpPr>
        <p:spPr>
          <a:xfrm flipH="1" flipV="1">
            <a:off x="1908175" y="3716338"/>
            <a:ext cx="2592388" cy="217487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 descr="S730117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7663" y="4437063"/>
            <a:ext cx="1920875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" name="직선 화살표 연결선 23"/>
          <p:cNvCxnSpPr/>
          <p:nvPr/>
        </p:nvCxnSpPr>
        <p:spPr>
          <a:xfrm flipV="1">
            <a:off x="5084763" y="2565400"/>
            <a:ext cx="927100" cy="944563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 flipH="1" flipV="1">
            <a:off x="4572000" y="2636838"/>
            <a:ext cx="376238" cy="1601787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 flipH="1">
            <a:off x="1979613" y="4149725"/>
            <a:ext cx="2544762" cy="550863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>
            <a:off x="5148263" y="4365625"/>
            <a:ext cx="1584325" cy="576263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/>
          <p:cNvCxnSpPr/>
          <p:nvPr/>
        </p:nvCxnSpPr>
        <p:spPr>
          <a:xfrm>
            <a:off x="5219700" y="4652963"/>
            <a:ext cx="144463" cy="57626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 flipV="1">
            <a:off x="5292725" y="3644900"/>
            <a:ext cx="1262063" cy="465138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2"/>
          <p:cNvCxnSpPr/>
          <p:nvPr/>
        </p:nvCxnSpPr>
        <p:spPr>
          <a:xfrm flipH="1">
            <a:off x="3708400" y="4797425"/>
            <a:ext cx="647700" cy="350838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 descr="S730115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76600" y="1125538"/>
            <a:ext cx="1919288" cy="143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50" name="Freeform 17"/>
          <p:cNvSpPr>
            <a:spLocks/>
          </p:cNvSpPr>
          <p:nvPr/>
        </p:nvSpPr>
        <p:spPr bwMode="gray">
          <a:xfrm>
            <a:off x="211138" y="1557338"/>
            <a:ext cx="1839912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323850" y="1268413"/>
            <a:ext cx="1871886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A field study</a:t>
            </a:r>
            <a:endParaRPr lang="en-US" altLang="ko-KR" sz="2000" b="1" dirty="0"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3. Site Analysis </a:t>
            </a:r>
            <a:endParaRPr lang="ko-KR" altLang="en-US" dirty="0"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6615113" y="6356350"/>
            <a:ext cx="2133600" cy="365125"/>
          </a:xfrm>
        </p:spPr>
        <p:txBody>
          <a:bodyPr/>
          <a:lstStyle/>
          <a:p>
            <a:pPr>
              <a:defRPr/>
            </a:pPr>
            <a:fld id="{7B886E7C-1F98-436F-967D-A8B1729E2FE5}" type="slidenum">
              <a:rPr lang="ko-KR" altLang="en-US"/>
              <a:pPr>
                <a:defRPr/>
              </a:pPr>
              <a:t>19</a:t>
            </a:fld>
            <a:endParaRPr lang="ko-KR" altLang="en-US" dirty="0"/>
          </a:p>
        </p:txBody>
      </p:sp>
      <p:sp>
        <p:nvSpPr>
          <p:cNvPr id="23556" name="Freeform 17"/>
          <p:cNvSpPr>
            <a:spLocks/>
          </p:cNvSpPr>
          <p:nvPr/>
        </p:nvSpPr>
        <p:spPr bwMode="gray">
          <a:xfrm>
            <a:off x="211138" y="1557338"/>
            <a:ext cx="2704678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23850" y="1268413"/>
            <a:ext cx="2447950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 smtClean="0">
                <a:latin typeface="휴먼엑스포" pitchFamily="18" charset="-127"/>
                <a:ea typeface="휴먼엑스포" pitchFamily="18" charset="-127"/>
              </a:rPr>
              <a:t>Present condition</a:t>
            </a:r>
            <a:endParaRPr lang="en-US" altLang="ko-KR" sz="2000" b="1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251520" y="1772816"/>
            <a:ext cx="3889375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  <a:defRPr/>
            </a:pPr>
            <a:r>
              <a:rPr kumimoji="0" lang="ko-KR" altLang="en-US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000" dirty="0" err="1" smtClean="0">
                <a:latin typeface="휴먼엑스포" pitchFamily="18" charset="-127"/>
                <a:ea typeface="휴먼엑스포" pitchFamily="18" charset="-127"/>
              </a:rPr>
              <a:t>Geumgang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 Station</a:t>
            </a:r>
            <a:endParaRPr kumimoji="0"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r>
              <a:rPr kumimoji="0" lang="en-US" altLang="ko-KR" b="1" dirty="0"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Geumgang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Station is currently available </a:t>
            </a:r>
          </a:p>
          <a:p>
            <a:pPr>
              <a:defRPr/>
            </a:pP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a nonstop Station</a:t>
            </a:r>
            <a:endParaRPr kumimoji="0"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b="1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r>
              <a:rPr kumimoji="0" lang="en-US" altLang="ko-KR" b="1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ko-KR" dirty="0" smtClean="0"/>
              <a:t>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Noise caused by railroad</a:t>
            </a:r>
            <a:endParaRPr kumimoji="0"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 smtClean="0">
              <a:latin typeface="나눔고딕 ExtraBold"/>
            </a:endParaRPr>
          </a:p>
          <a:p>
            <a:pPr>
              <a:defRPr/>
            </a:pPr>
            <a:endParaRPr kumimoji="0" lang="ko-KR" altLang="en-US" dirty="0">
              <a:latin typeface="나눔고딕 ExtraBold"/>
            </a:endParaRPr>
          </a:p>
        </p:txBody>
      </p:sp>
      <p:pic>
        <p:nvPicPr>
          <p:cNvPr id="8" name="그림 7" descr="금강역세권.jpg"/>
          <p:cNvPicPr>
            <a:picLocks noChangeAspect="1"/>
          </p:cNvPicPr>
          <p:nvPr/>
        </p:nvPicPr>
        <p:blipFill>
          <a:blip r:embed="rId4" cstate="print"/>
          <a:srcRect l="32003" t="27714"/>
          <a:stretch>
            <a:fillRect/>
          </a:stretch>
        </p:blipFill>
        <p:spPr>
          <a:xfrm>
            <a:off x="4143602" y="1484784"/>
            <a:ext cx="4712365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그림 8" descr="S73011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077072"/>
            <a:ext cx="2699792" cy="2097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그림 9" descr="S73011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4077072"/>
            <a:ext cx="280831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그림 11" descr="S730115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4077072"/>
            <a:ext cx="259228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모서리가 둥근 직사각형 12"/>
          <p:cNvSpPr/>
          <p:nvPr/>
        </p:nvSpPr>
        <p:spPr>
          <a:xfrm>
            <a:off x="323528" y="6308725"/>
            <a:ext cx="2592288" cy="36036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Geumgang</a:t>
            </a:r>
            <a:r>
              <a:rPr lang="en-US" altLang="ko-KR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 Station</a:t>
            </a:r>
            <a:endParaRPr lang="ko-KR" altLang="en-US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348038" y="6308725"/>
            <a:ext cx="2160587" cy="36036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Viaduct</a:t>
            </a:r>
            <a:endParaRPr lang="ko-KR" altLang="en-US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6300788" y="6308725"/>
            <a:ext cx="2159000" cy="36036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Parking lot</a:t>
            </a:r>
            <a:endParaRPr lang="ko-KR" altLang="en-US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6804025" y="2997200"/>
            <a:ext cx="431800" cy="28733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7" name="Picture 2" descr="C:\Users\gjkai\Desktop\naver_com_20120518_115232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8501994" y="3356992"/>
            <a:ext cx="381501" cy="500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6912768" cy="359127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ko-KR" sz="33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33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33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33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3600" dirty="0">
                <a:latin typeface="휴먼엑스포" pitchFamily="18" charset="-127"/>
                <a:ea typeface="휴먼엑스포" pitchFamily="18" charset="-127"/>
              </a:rPr>
              <a:t>Contents</a:t>
            </a:r>
            <a:r>
              <a:rPr lang="en-US" altLang="ko-KR" sz="3300" dirty="0"/>
              <a:t/>
            </a:r>
            <a:br>
              <a:rPr lang="en-US" altLang="ko-KR" sz="3300" dirty="0"/>
            </a:br>
            <a:r>
              <a:rPr lang="en-US" altLang="ko-KR" sz="3300" dirty="0"/>
              <a:t/>
            </a:r>
            <a:br>
              <a:rPr lang="en-US" altLang="ko-KR" sz="3300" dirty="0"/>
            </a:br>
            <a:r>
              <a:rPr lang="en-US" altLang="ko-KR" sz="3300" dirty="0" smtClean="0"/>
              <a:t/>
            </a:r>
            <a:br>
              <a:rPr lang="en-US" altLang="ko-KR" sz="3300" dirty="0" smtClean="0"/>
            </a:br>
            <a:r>
              <a:rPr lang="en-US" altLang="ko-KR" sz="3300" dirty="0" smtClean="0">
                <a:latin typeface="휴먼엑스포" pitchFamily="18" charset="-127"/>
                <a:ea typeface="휴먼엑스포" pitchFamily="18" charset="-127"/>
              </a:rPr>
              <a:t>1</a:t>
            </a:r>
            <a:r>
              <a:rPr lang="en-US" altLang="ko-KR" sz="3300" dirty="0">
                <a:latin typeface="휴먼엑스포" pitchFamily="18" charset="-127"/>
                <a:ea typeface="휴먼엑스포" pitchFamily="18" charset="-127"/>
              </a:rPr>
              <a:t>. Summary </a:t>
            </a:r>
            <a:r>
              <a:rPr lang="en-US" altLang="ko-KR" sz="3300" dirty="0" smtClean="0">
                <a:latin typeface="휴먼엑스포" pitchFamily="18" charset="-127"/>
                <a:ea typeface="휴먼엑스포" pitchFamily="18" charset="-127"/>
              </a:rPr>
              <a:t/>
            </a:r>
            <a:br>
              <a:rPr lang="en-US" altLang="ko-KR" sz="3300" dirty="0" smtClean="0">
                <a:latin typeface="휴먼엑스포" pitchFamily="18" charset="-127"/>
                <a:ea typeface="휴먼엑스포" pitchFamily="18" charset="-127"/>
              </a:rPr>
            </a:br>
            <a:r>
              <a:rPr lang="ko-KR" altLang="en-US" sz="33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3300" dirty="0" smtClean="0">
                <a:latin typeface="휴먼엑스포" pitchFamily="18" charset="-127"/>
                <a:ea typeface="휴먼엑스포" pitchFamily="18" charset="-127"/>
              </a:rPr>
              <a:t>2</a:t>
            </a:r>
            <a:r>
              <a:rPr lang="en-US" altLang="ko-KR" sz="3300" dirty="0">
                <a:latin typeface="휴먼엑스포" pitchFamily="18" charset="-127"/>
                <a:ea typeface="휴먼엑스포" pitchFamily="18" charset="-127"/>
              </a:rPr>
              <a:t>. </a:t>
            </a:r>
            <a:r>
              <a:rPr lang="en-US" altLang="ko-KR" sz="3300" dirty="0" smtClean="0">
                <a:latin typeface="휴먼엑스포" pitchFamily="18" charset="-127"/>
                <a:ea typeface="휴먼엑스포" pitchFamily="18" charset="-127"/>
              </a:rPr>
              <a:t>Plan and related</a:t>
            </a:r>
            <a:r>
              <a:rPr lang="en-US" altLang="ko-KR" sz="3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3600" dirty="0">
                <a:latin typeface="휴먼엑스포" pitchFamily="18" charset="-127"/>
                <a:ea typeface="휴먼엑스포" pitchFamily="18" charset="-127"/>
              </a:rPr>
              <a:t>plan </a:t>
            </a:r>
            <a:r>
              <a:rPr lang="en-US" altLang="ko-KR" sz="3300" dirty="0" smtClean="0">
                <a:latin typeface="휴먼엑스포" pitchFamily="18" charset="-127"/>
                <a:ea typeface="휴먼엑스포" pitchFamily="18" charset="-127"/>
              </a:rPr>
              <a:t/>
            </a:r>
            <a:br>
              <a:rPr lang="en-US" altLang="ko-KR" sz="3300" dirty="0" smtClean="0">
                <a:latin typeface="휴먼엑스포" pitchFamily="18" charset="-127"/>
                <a:ea typeface="휴먼엑스포" pitchFamily="18" charset="-127"/>
              </a:rPr>
            </a:br>
            <a:r>
              <a:rPr lang="en-US" altLang="ko-KR" sz="3300" dirty="0" smtClean="0">
                <a:latin typeface="휴먼엑스포" pitchFamily="18" charset="-127"/>
                <a:ea typeface="휴먼엑스포" pitchFamily="18" charset="-127"/>
              </a:rPr>
              <a:t>3</a:t>
            </a:r>
            <a:r>
              <a:rPr lang="en-US" altLang="ko-KR" sz="3300" dirty="0">
                <a:latin typeface="휴먼엑스포" pitchFamily="18" charset="-127"/>
                <a:ea typeface="휴먼엑스포" pitchFamily="18" charset="-127"/>
              </a:rPr>
              <a:t>. S</a:t>
            </a:r>
            <a:r>
              <a:rPr lang="en-US" altLang="ko-KR" sz="3300" dirty="0" smtClean="0">
                <a:latin typeface="휴먼엑스포" pitchFamily="18" charset="-127"/>
                <a:ea typeface="휴먼엑스포" pitchFamily="18" charset="-127"/>
              </a:rPr>
              <a:t>ite </a:t>
            </a:r>
            <a:r>
              <a:rPr lang="en-US" altLang="ko-KR" sz="3300" dirty="0">
                <a:latin typeface="휴먼엑스포" pitchFamily="18" charset="-127"/>
                <a:ea typeface="휴먼엑스포" pitchFamily="18" charset="-127"/>
              </a:rPr>
              <a:t>Analysis</a:t>
            </a:r>
            <a:br>
              <a:rPr lang="en-US" altLang="ko-KR" sz="3300" dirty="0">
                <a:latin typeface="휴먼엑스포" pitchFamily="18" charset="-127"/>
                <a:ea typeface="휴먼엑스포" pitchFamily="18" charset="-127"/>
              </a:rPr>
            </a:br>
            <a:r>
              <a:rPr lang="en-US" altLang="ko-KR" sz="3300" dirty="0" smtClean="0">
                <a:latin typeface="휴먼엑스포" pitchFamily="18" charset="-127"/>
                <a:ea typeface="휴먼엑스포" pitchFamily="18" charset="-127"/>
              </a:rPr>
              <a:t>4</a:t>
            </a:r>
            <a:r>
              <a:rPr lang="en-US" altLang="ko-KR" sz="3300" dirty="0">
                <a:latin typeface="휴먼엑스포" pitchFamily="18" charset="-127"/>
                <a:ea typeface="휴먼엑스포" pitchFamily="18" charset="-127"/>
              </a:rPr>
              <a:t>. Case Study</a:t>
            </a:r>
            <a:br>
              <a:rPr lang="en-US" altLang="ko-KR" sz="3300" dirty="0">
                <a:latin typeface="휴먼엑스포" pitchFamily="18" charset="-127"/>
                <a:ea typeface="휴먼엑스포" pitchFamily="18" charset="-127"/>
              </a:rPr>
            </a:br>
            <a:r>
              <a:rPr lang="en-US" altLang="ko-KR" sz="3300" dirty="0" smtClean="0">
                <a:latin typeface="휴먼엑스포" pitchFamily="18" charset="-127"/>
                <a:ea typeface="휴먼엑스포" pitchFamily="18" charset="-127"/>
              </a:rPr>
              <a:t>5</a:t>
            </a:r>
            <a:r>
              <a:rPr lang="en-US" altLang="ko-KR" sz="3300" dirty="0">
                <a:latin typeface="휴먼엑스포" pitchFamily="18" charset="-127"/>
                <a:ea typeface="휴먼엑스포" pitchFamily="18" charset="-127"/>
              </a:rPr>
              <a:t>. Goals and </a:t>
            </a:r>
            <a:r>
              <a:rPr lang="en-US" altLang="ko-KR" sz="3300" dirty="0" smtClean="0">
                <a:latin typeface="휴먼엑스포" pitchFamily="18" charset="-127"/>
                <a:ea typeface="휴먼엑스포" pitchFamily="18" charset="-127"/>
              </a:rPr>
              <a:t>Objectives</a:t>
            </a:r>
            <a:endParaRPr sz="33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5511D0-8AD2-4C30-8328-AED5A759AC6F}" type="slidenum">
              <a:rPr lang="ko-KR" altLang="en-US"/>
              <a:pPr>
                <a:defRPr/>
              </a:pPr>
              <a:t>2</a:t>
            </a:fld>
            <a:endParaRPr lang="ko-KR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3. Site Analysis </a:t>
            </a:r>
            <a:endParaRPr lang="ko-KR" altLang="en-US" dirty="0"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6615113" y="6356350"/>
            <a:ext cx="2133600" cy="365125"/>
          </a:xfrm>
        </p:spPr>
        <p:txBody>
          <a:bodyPr/>
          <a:lstStyle/>
          <a:p>
            <a:pPr>
              <a:defRPr/>
            </a:pPr>
            <a:fld id="{26541605-CC1C-46F0-AE7B-6980A8509160}" type="slidenum">
              <a:rPr lang="ko-KR" altLang="en-US"/>
              <a:pPr>
                <a:defRPr/>
              </a:pPr>
              <a:t>20</a:t>
            </a:fld>
            <a:endParaRPr lang="ko-KR" altLang="en-US" dirty="0"/>
          </a:p>
        </p:txBody>
      </p:sp>
      <p:sp>
        <p:nvSpPr>
          <p:cNvPr id="24580" name="Freeform 17"/>
          <p:cNvSpPr>
            <a:spLocks/>
          </p:cNvSpPr>
          <p:nvPr/>
        </p:nvSpPr>
        <p:spPr bwMode="gray">
          <a:xfrm>
            <a:off x="211138" y="1557338"/>
            <a:ext cx="1839912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23850" y="1268413"/>
            <a:ext cx="2519958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 smtClean="0">
                <a:latin typeface="휴먼엑스포" pitchFamily="18" charset="-127"/>
                <a:ea typeface="휴먼엑스포" pitchFamily="18" charset="-127"/>
              </a:rPr>
              <a:t>Present condition</a:t>
            </a:r>
            <a:endParaRPr lang="en-US" altLang="ko-KR" sz="2000" b="1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251520" y="1772816"/>
            <a:ext cx="3889375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kumimoji="0" lang="ko-KR" altLang="en-US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Subway 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stations</a:t>
            </a:r>
            <a:endParaRPr kumimoji="0" lang="en-US" altLang="ko-K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r>
              <a:rPr kumimoji="0" lang="en-US" altLang="ko-KR" b="1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Ansim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station and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banyawol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station including in development area</a:t>
            </a:r>
            <a:endParaRPr kumimoji="0"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r>
              <a:rPr kumimoji="0" lang="en-US" altLang="ko-KR" b="1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Utilization of two subway station</a:t>
            </a:r>
            <a:endParaRPr kumimoji="0"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 </a:t>
            </a:r>
            <a:endParaRPr kumimoji="0" lang="en-US" altLang="ko-KR" dirty="0">
              <a:latin typeface="나눔고딕 ExtraBold"/>
            </a:endParaRPr>
          </a:p>
          <a:p>
            <a:pPr>
              <a:defRPr/>
            </a:pPr>
            <a:endParaRPr kumimoji="0" lang="ko-KR" altLang="en-US" dirty="0">
              <a:latin typeface="나눔고딕 ExtraBold"/>
            </a:endParaRPr>
          </a:p>
        </p:txBody>
      </p:sp>
      <p:pic>
        <p:nvPicPr>
          <p:cNvPr id="8" name="그림 7" descr="금강역세권.jpg"/>
          <p:cNvPicPr>
            <a:picLocks noChangeAspect="1"/>
          </p:cNvPicPr>
          <p:nvPr/>
        </p:nvPicPr>
        <p:blipFill>
          <a:blip r:embed="rId3" cstate="print"/>
          <a:srcRect l="32003" t="27714"/>
          <a:stretch>
            <a:fillRect/>
          </a:stretch>
        </p:blipFill>
        <p:spPr>
          <a:xfrm>
            <a:off x="4143602" y="1484784"/>
            <a:ext cx="4712365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모서리가 둥근 직사각형 12"/>
          <p:cNvSpPr/>
          <p:nvPr/>
        </p:nvSpPr>
        <p:spPr>
          <a:xfrm>
            <a:off x="899592" y="6381328"/>
            <a:ext cx="2592288" cy="36036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Ansim</a:t>
            </a:r>
            <a:r>
              <a:rPr lang="en-US" altLang="ko-KR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 Station</a:t>
            </a:r>
            <a:endParaRPr lang="ko-KR" altLang="en-US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5292080" y="6381328"/>
            <a:ext cx="2592288" cy="36036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Banyawol</a:t>
            </a:r>
            <a:r>
              <a:rPr lang="en-US" altLang="ko-KR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 Station</a:t>
            </a:r>
            <a:endParaRPr lang="ko-KR" altLang="en-US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6588125" y="2060575"/>
            <a:ext cx="431800" cy="2889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4716463" y="2636838"/>
            <a:ext cx="431800" cy="28733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8" name="그림 17" descr="사진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077072"/>
            <a:ext cx="3888432" cy="2232248"/>
          </a:xfrm>
          <a:prstGeom prst="rect">
            <a:avLst/>
          </a:prstGeom>
        </p:spPr>
      </p:pic>
      <p:pic>
        <p:nvPicPr>
          <p:cNvPr id="19" name="그림 18" descr="반야월역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4005064"/>
            <a:ext cx="4212570" cy="2291042"/>
          </a:xfrm>
          <a:prstGeom prst="rect">
            <a:avLst/>
          </a:prstGeom>
        </p:spPr>
      </p:pic>
      <p:pic>
        <p:nvPicPr>
          <p:cNvPr id="1026" name="Picture 2" descr="C:\Users\gjkai\Desktop\naver_com_20120518_11523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501994" y="3356992"/>
            <a:ext cx="381501" cy="500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3. Site Analysis </a:t>
            </a:r>
            <a:endParaRPr lang="ko-KR" altLang="en-US" dirty="0"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6615113" y="6356350"/>
            <a:ext cx="2133600" cy="365125"/>
          </a:xfrm>
        </p:spPr>
        <p:txBody>
          <a:bodyPr/>
          <a:lstStyle/>
          <a:p>
            <a:pPr>
              <a:defRPr/>
            </a:pPr>
            <a:fld id="{D8FFF28E-A50F-4968-B2E0-8A57EFA9C982}" type="slidenum">
              <a:rPr lang="ko-KR" altLang="en-US"/>
              <a:pPr>
                <a:defRPr/>
              </a:pPr>
              <a:t>21</a:t>
            </a:fld>
            <a:endParaRPr lang="ko-KR" altLang="en-US" dirty="0"/>
          </a:p>
        </p:txBody>
      </p:sp>
      <p:sp>
        <p:nvSpPr>
          <p:cNvPr id="25604" name="Freeform 17"/>
          <p:cNvSpPr>
            <a:spLocks/>
          </p:cNvSpPr>
          <p:nvPr/>
        </p:nvSpPr>
        <p:spPr bwMode="gray">
          <a:xfrm>
            <a:off x="211138" y="1557338"/>
            <a:ext cx="1839912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23850" y="1268413"/>
            <a:ext cx="2519958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 smtClean="0">
                <a:latin typeface="휴먼엑스포" pitchFamily="18" charset="-127"/>
                <a:ea typeface="휴먼엑스포" pitchFamily="18" charset="-127"/>
              </a:rPr>
              <a:t>Present condition</a:t>
            </a:r>
            <a:endParaRPr lang="en-US" altLang="ko-KR" sz="2000" b="1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323528" y="1700808"/>
            <a:ext cx="3889375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kumimoji="0" lang="ko-KR" altLang="en-US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000" dirty="0" err="1" smtClean="0">
                <a:latin typeface="휴먼엑스포" pitchFamily="18" charset="-127"/>
                <a:ea typeface="휴먼엑스포" pitchFamily="18" charset="-127"/>
              </a:rPr>
              <a:t>Ganam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 reservoir</a:t>
            </a:r>
            <a:endParaRPr kumimoji="0"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r>
              <a:rPr kumimoji="0" lang="en-US" altLang="ko-KR" b="1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That is located south of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ansim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station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ganam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reservoir is currently used primarily by anglers</a:t>
            </a: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r>
              <a:rPr kumimoji="0" lang="en-US" altLang="ko-KR" b="1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As a Ecological Park Utilization</a:t>
            </a: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나눔고딕 ExtraBold"/>
            </a:endParaRPr>
          </a:p>
          <a:p>
            <a:pPr>
              <a:defRPr/>
            </a:pPr>
            <a:endParaRPr kumimoji="0" lang="ko-KR" altLang="en-US" dirty="0">
              <a:latin typeface="나눔고딕 ExtraBold"/>
            </a:endParaRPr>
          </a:p>
        </p:txBody>
      </p:sp>
      <p:pic>
        <p:nvPicPr>
          <p:cNvPr id="8" name="그림 7" descr="금강역세권.jpg"/>
          <p:cNvPicPr>
            <a:picLocks noChangeAspect="1"/>
          </p:cNvPicPr>
          <p:nvPr/>
        </p:nvPicPr>
        <p:blipFill>
          <a:blip r:embed="rId3" cstate="print"/>
          <a:srcRect l="32003" t="27714"/>
          <a:stretch>
            <a:fillRect/>
          </a:stretch>
        </p:blipFill>
        <p:spPr>
          <a:xfrm>
            <a:off x="4143602" y="1484784"/>
            <a:ext cx="4712365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모서리가 둥근 직사각형 12"/>
          <p:cNvSpPr/>
          <p:nvPr/>
        </p:nvSpPr>
        <p:spPr>
          <a:xfrm>
            <a:off x="1331640" y="6309320"/>
            <a:ext cx="2160588" cy="36036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Aerial Photo</a:t>
            </a:r>
            <a:endParaRPr lang="ko-KR" altLang="en-US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5724525" y="6308725"/>
            <a:ext cx="2160588" cy="36036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Foreground</a:t>
            </a:r>
            <a:endParaRPr lang="ko-KR" altLang="en-US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6804025" y="2133600"/>
            <a:ext cx="431800" cy="28733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9" name="그림 18" descr="가남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077072"/>
            <a:ext cx="403244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그림 19" descr="가남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077072"/>
            <a:ext cx="4320480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Users\gjkai\Desktop\naver_com_20120518_11523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501994" y="3356992"/>
            <a:ext cx="381501" cy="500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3. Site Analysis </a:t>
            </a:r>
            <a:endParaRPr lang="ko-KR" altLang="en-US" dirty="0"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6615113" y="6356350"/>
            <a:ext cx="2133600" cy="365125"/>
          </a:xfrm>
        </p:spPr>
        <p:txBody>
          <a:bodyPr/>
          <a:lstStyle/>
          <a:p>
            <a:pPr>
              <a:defRPr/>
            </a:pPr>
            <a:fld id="{064712C5-FEBB-4063-848F-E0929CF0F08F}" type="slidenum">
              <a:rPr lang="ko-KR" altLang="en-US"/>
              <a:pPr>
                <a:defRPr/>
              </a:pPr>
              <a:t>22</a:t>
            </a:fld>
            <a:endParaRPr lang="ko-KR" altLang="en-US" dirty="0"/>
          </a:p>
        </p:txBody>
      </p:sp>
      <p:sp>
        <p:nvSpPr>
          <p:cNvPr id="26628" name="Freeform 17"/>
          <p:cNvSpPr>
            <a:spLocks/>
          </p:cNvSpPr>
          <p:nvPr/>
        </p:nvSpPr>
        <p:spPr bwMode="gray">
          <a:xfrm>
            <a:off x="211138" y="1557338"/>
            <a:ext cx="1839912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23850" y="1268413"/>
            <a:ext cx="2375942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  <a:cs typeface="+mn-cs"/>
              </a:rPr>
              <a:t>Present condition</a:t>
            </a:r>
            <a:endParaRPr lang="en-US" altLang="ko-KR" sz="2000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250825" y="2060575"/>
            <a:ext cx="3889375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kumimoji="0"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Geumho</a:t>
            </a:r>
            <a:r>
              <a:rPr kumimoji="0"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river</a:t>
            </a:r>
            <a:r>
              <a:rPr kumimoji="0" lang="ko-KR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Dike Road</a:t>
            </a:r>
            <a:endParaRPr kumimoji="0" lang="en-US" altLang="ko-K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r>
              <a:rPr kumimoji="0" lang="en-US" altLang="ko-KR" b="1" dirty="0"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According to </a:t>
            </a:r>
            <a:r>
              <a:rPr kumimoji="0" lang="en-US" altLang="ko-KR" dirty="0" err="1" smtClean="0">
                <a:latin typeface="휴먼엑스포" pitchFamily="18" charset="-127"/>
                <a:ea typeface="휴먼엑스포" pitchFamily="18" charset="-127"/>
              </a:rPr>
              <a:t>Geumho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 river that has</a:t>
            </a:r>
            <a:r>
              <a:rPr kumimoji="0" lang="ko-KR" altLang="en-US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Dike Road</a:t>
            </a: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b="1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r>
              <a:rPr kumimoji="0" lang="en-US" altLang="ko-KR" b="1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Use</a:t>
            </a:r>
            <a:r>
              <a:rPr kumimoji="0" lang="en-US" altLang="ko-KR" b="1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of the leisure activities</a:t>
            </a:r>
            <a:r>
              <a:rPr kumimoji="0" lang="en-US" altLang="ko-KR" b="1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for</a:t>
            </a:r>
            <a:r>
              <a:rPr kumimoji="0" lang="en-US" altLang="ko-KR" b="1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residents</a:t>
            </a: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나눔고딕 ExtraBold"/>
            </a:endParaRPr>
          </a:p>
          <a:p>
            <a:pPr>
              <a:defRPr/>
            </a:pPr>
            <a:endParaRPr kumimoji="0" lang="ko-KR" altLang="en-US" dirty="0">
              <a:latin typeface="나눔고딕 ExtraBold"/>
            </a:endParaRPr>
          </a:p>
        </p:txBody>
      </p:sp>
      <p:pic>
        <p:nvPicPr>
          <p:cNvPr id="8" name="그림 7" descr="금강역세권.jpg"/>
          <p:cNvPicPr>
            <a:picLocks noChangeAspect="1"/>
          </p:cNvPicPr>
          <p:nvPr/>
        </p:nvPicPr>
        <p:blipFill>
          <a:blip r:embed="rId3" cstate="print"/>
          <a:srcRect l="32003" t="27714"/>
          <a:stretch>
            <a:fillRect/>
          </a:stretch>
        </p:blipFill>
        <p:spPr>
          <a:xfrm>
            <a:off x="4143602" y="1484784"/>
            <a:ext cx="4712365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모서리가 둥근 직사각형 12"/>
          <p:cNvSpPr/>
          <p:nvPr/>
        </p:nvSpPr>
        <p:spPr>
          <a:xfrm>
            <a:off x="539750" y="6308725"/>
            <a:ext cx="2160588" cy="36036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Dike Road</a:t>
            </a:r>
            <a:endParaRPr lang="ko-KR" altLang="en-US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203848" y="6308725"/>
            <a:ext cx="2592288" cy="36036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Guemho</a:t>
            </a:r>
            <a:r>
              <a:rPr lang="en-US" altLang="ko-KR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 Riverside</a:t>
            </a:r>
            <a:endParaRPr lang="ko-KR" altLang="en-US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6012160" y="6308725"/>
            <a:ext cx="2808312" cy="36036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Wetland</a:t>
            </a:r>
            <a:endParaRPr lang="ko-KR" altLang="en-US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5364163" y="2997200"/>
            <a:ext cx="431800" cy="28733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7308850" y="2997200"/>
            <a:ext cx="431800" cy="28733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6443663" y="3500438"/>
            <a:ext cx="431800" cy="2889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20" name="그림 19" descr="S73011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4077072"/>
            <a:ext cx="2664297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그림 20" descr="S73011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1" y="4077072"/>
            <a:ext cx="280831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그림 21" descr="S7301158.JPG"/>
          <p:cNvPicPr>
            <a:picLocks noChangeAspect="1"/>
          </p:cNvPicPr>
          <p:nvPr/>
        </p:nvPicPr>
        <p:blipFill>
          <a:blip r:embed="rId6" cstate="print"/>
          <a:srcRect l="9797"/>
          <a:stretch>
            <a:fillRect/>
          </a:stretch>
        </p:blipFill>
        <p:spPr>
          <a:xfrm>
            <a:off x="323529" y="4077072"/>
            <a:ext cx="259228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" descr="C:\Users\gjkai\Desktop\naver_com_20120518_115232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501994" y="3356992"/>
            <a:ext cx="381501" cy="500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3. Site Analysis </a:t>
            </a:r>
            <a:endParaRPr lang="ko-KR" altLang="en-US" dirty="0"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6615113" y="6356350"/>
            <a:ext cx="2133600" cy="365125"/>
          </a:xfrm>
        </p:spPr>
        <p:txBody>
          <a:bodyPr/>
          <a:lstStyle/>
          <a:p>
            <a:pPr>
              <a:defRPr/>
            </a:pPr>
            <a:fld id="{C400B14C-18B1-41FE-91FE-618804AA9569}" type="slidenum">
              <a:rPr lang="ko-KR" altLang="en-US"/>
              <a:pPr>
                <a:defRPr/>
              </a:pPr>
              <a:t>23</a:t>
            </a:fld>
            <a:endParaRPr lang="ko-KR" altLang="en-US" dirty="0"/>
          </a:p>
        </p:txBody>
      </p:sp>
      <p:sp>
        <p:nvSpPr>
          <p:cNvPr id="27652" name="Freeform 17"/>
          <p:cNvSpPr>
            <a:spLocks/>
          </p:cNvSpPr>
          <p:nvPr/>
        </p:nvSpPr>
        <p:spPr bwMode="gray">
          <a:xfrm>
            <a:off x="211138" y="1557338"/>
            <a:ext cx="2632670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23850" y="1268413"/>
            <a:ext cx="2375942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  <a:cs typeface="+mn-cs"/>
              </a:rPr>
              <a:t>Present </a:t>
            </a:r>
            <a:r>
              <a:rPr lang="en-US" altLang="ko-KR" sz="2000" dirty="0" err="1" smtClean="0">
                <a:latin typeface="HY헤드라인M" pitchFamily="18" charset="-127"/>
                <a:ea typeface="HY헤드라인M" pitchFamily="18" charset="-127"/>
                <a:cs typeface="+mn-cs"/>
              </a:rPr>
              <a:t>condotion</a:t>
            </a:r>
            <a:endParaRPr lang="en-US" altLang="ko-KR" sz="2000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250825" y="2060575"/>
            <a:ext cx="3889375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kumimoji="0"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Around </a:t>
            </a:r>
            <a:r>
              <a:rPr kumimoji="0" lang="en-US" altLang="ko-K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Geumgang</a:t>
            </a:r>
            <a:r>
              <a:rPr kumimoji="0"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station road condition</a:t>
            </a:r>
            <a:endParaRPr kumimoji="0" lang="en-US" altLang="ko-K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r>
              <a:rPr kumimoji="0" lang="en-US" altLang="ko-KR" b="1" dirty="0"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Access road – Four lanes</a:t>
            </a: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b="1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r>
              <a:rPr kumimoji="0" lang="en-US" altLang="ko-KR" b="1" dirty="0"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kumimoji="0" lang="en-US" altLang="ko-KR" spc="-150" dirty="0" smtClean="0">
                <a:latin typeface="휴먼엑스포" pitchFamily="18" charset="-127"/>
                <a:ea typeface="휴먼엑스포" pitchFamily="18" charset="-127"/>
              </a:rPr>
              <a:t>The remaining roads– 1~2 lanes</a:t>
            </a:r>
            <a:endParaRPr kumimoji="0" lang="en-US" altLang="ko-KR" spc="-150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나눔고딕 ExtraBold"/>
            </a:endParaRPr>
          </a:p>
          <a:p>
            <a:pPr>
              <a:defRPr/>
            </a:pPr>
            <a:endParaRPr kumimoji="0" lang="ko-KR" altLang="en-US" dirty="0">
              <a:latin typeface="나눔고딕 ExtraBold"/>
            </a:endParaRPr>
          </a:p>
        </p:txBody>
      </p:sp>
      <p:pic>
        <p:nvPicPr>
          <p:cNvPr id="8" name="그림 7" descr="금강역세권.jpg"/>
          <p:cNvPicPr>
            <a:picLocks noChangeAspect="1"/>
          </p:cNvPicPr>
          <p:nvPr/>
        </p:nvPicPr>
        <p:blipFill>
          <a:blip r:embed="rId3" cstate="print"/>
          <a:srcRect l="32003" t="27714"/>
          <a:stretch>
            <a:fillRect/>
          </a:stretch>
        </p:blipFill>
        <p:spPr>
          <a:xfrm>
            <a:off x="4143602" y="1484784"/>
            <a:ext cx="4712365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모서리가 둥근 직사각형 12"/>
          <p:cNvSpPr/>
          <p:nvPr/>
        </p:nvSpPr>
        <p:spPr>
          <a:xfrm>
            <a:off x="539750" y="6308725"/>
            <a:ext cx="2160588" cy="36036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ko-KR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Access road</a:t>
            </a:r>
            <a:endParaRPr lang="ko-KR" altLang="en-US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348038" y="6308725"/>
            <a:ext cx="2160587" cy="36036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District road</a:t>
            </a:r>
            <a:endParaRPr lang="ko-KR" altLang="en-US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6300788" y="6308725"/>
            <a:ext cx="2159000" cy="36036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Tunnel</a:t>
            </a:r>
            <a:endParaRPr lang="ko-KR" altLang="en-US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6443663" y="2781300"/>
            <a:ext cx="431800" cy="28733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7019925" y="2636838"/>
            <a:ext cx="431800" cy="28733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6516688" y="3068638"/>
            <a:ext cx="431800" cy="2889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9" name="그림 18" descr="S73011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4092488"/>
            <a:ext cx="2763755" cy="207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그림 22" descr="S73011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092488"/>
            <a:ext cx="2763755" cy="207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그림 23" descr="S73011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092488"/>
            <a:ext cx="2592287" cy="207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타원 24"/>
          <p:cNvSpPr/>
          <p:nvPr/>
        </p:nvSpPr>
        <p:spPr>
          <a:xfrm>
            <a:off x="5867400" y="2997200"/>
            <a:ext cx="433388" cy="28733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20" name="Picture 2" descr="C:\Users\gjkai\Desktop\naver_com_20120518_115232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501994" y="3356992"/>
            <a:ext cx="381501" cy="500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3. Site Analysis </a:t>
            </a:r>
            <a:endParaRPr lang="ko-KR" altLang="en-US" dirty="0"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C90D4-8653-4A99-BD0B-D67A7A2FBDFD}" type="slidenum">
              <a:rPr lang="ko-KR" altLang="en-US"/>
              <a:pPr>
                <a:defRPr/>
              </a:pPr>
              <a:t>24</a:t>
            </a:fld>
            <a:endParaRPr lang="ko-KR" altLang="en-US" dirty="0"/>
          </a:p>
        </p:txBody>
      </p:sp>
      <p:sp>
        <p:nvSpPr>
          <p:cNvPr id="28676" name="Freeform 17"/>
          <p:cNvSpPr>
            <a:spLocks/>
          </p:cNvSpPr>
          <p:nvPr/>
        </p:nvSpPr>
        <p:spPr bwMode="gray">
          <a:xfrm>
            <a:off x="211138" y="1557338"/>
            <a:ext cx="1839912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323850" y="1268413"/>
            <a:ext cx="1511300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Zoning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pic>
        <p:nvPicPr>
          <p:cNvPr id="7" name="그림 6" descr="용도.bmp"/>
          <p:cNvPicPr>
            <a:picLocks noChangeAspect="1"/>
          </p:cNvPicPr>
          <p:nvPr/>
        </p:nvPicPr>
        <p:blipFill>
          <a:blip r:embed="rId2" cstate="print"/>
          <a:srcRect l="10386" t="21000" r="19878" b="23351"/>
          <a:stretch>
            <a:fillRect/>
          </a:stretch>
        </p:blipFill>
        <p:spPr>
          <a:xfrm>
            <a:off x="2627784" y="1653313"/>
            <a:ext cx="4320480" cy="4872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3. Site Analysis </a:t>
            </a:r>
            <a:endParaRPr lang="ko-KR" altLang="en-US" dirty="0"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5DC0A-85A3-4595-B864-BD56B262D6D8}" type="slidenum">
              <a:rPr lang="ko-KR" altLang="en-US"/>
              <a:pPr>
                <a:defRPr/>
              </a:pPr>
              <a:t>25</a:t>
            </a:fld>
            <a:endParaRPr lang="ko-KR" altLang="en-US"/>
          </a:p>
        </p:txBody>
      </p:sp>
      <p:sp>
        <p:nvSpPr>
          <p:cNvPr id="29700" name="Freeform 17"/>
          <p:cNvSpPr>
            <a:spLocks/>
          </p:cNvSpPr>
          <p:nvPr/>
        </p:nvSpPr>
        <p:spPr bwMode="gray">
          <a:xfrm>
            <a:off x="211138" y="1557338"/>
            <a:ext cx="1839912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23850" y="1268413"/>
            <a:ext cx="1511300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   </a:t>
            </a:r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Slope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pic>
        <p:nvPicPr>
          <p:cNvPr id="7" name="그림 6" descr="경사도.bmp"/>
          <p:cNvPicPr>
            <a:picLocks noChangeAspect="1"/>
          </p:cNvPicPr>
          <p:nvPr/>
        </p:nvPicPr>
        <p:blipFill>
          <a:blip r:embed="rId2" cstate="print"/>
          <a:srcRect l="1887" t="24418" r="1887" b="28181"/>
          <a:stretch>
            <a:fillRect/>
          </a:stretch>
        </p:blipFill>
        <p:spPr>
          <a:xfrm>
            <a:off x="899592" y="1988840"/>
            <a:ext cx="7488832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971600" y="6237313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lang="ko-KR" altLang="en-US" dirty="0" smtClean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→ </a:t>
            </a:r>
            <a:r>
              <a:rPr lang="en-US" altLang="ko-KR" dirty="0" smtClean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The development site most of slopes 5% or less</a:t>
            </a:r>
            <a:endParaRPr lang="ko-KR" altLang="en-US" dirty="0" smtClean="0">
              <a:solidFill>
                <a:srgbClr val="FF0000"/>
              </a:solidFill>
              <a:latin typeface="휴먼엑스포" pitchFamily="18" charset="-127"/>
              <a:ea typeface="휴먼엑스포" pitchFamily="18" charset="-127"/>
            </a:endParaRPr>
          </a:p>
          <a:p>
            <a:endParaRPr lang="ko-KR" altLang="en-US" dirty="0" smtClean="0"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3. Site Analysis </a:t>
            </a:r>
            <a:endParaRPr lang="ko-KR" altLang="en-US" dirty="0"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2899D-375B-4CF9-B528-7408E7C5BAD6}" type="slidenum">
              <a:rPr lang="ko-KR" altLang="en-US"/>
              <a:pPr>
                <a:defRPr/>
              </a:pPr>
              <a:t>26</a:t>
            </a:fld>
            <a:endParaRPr lang="ko-KR" altLang="en-US"/>
          </a:p>
        </p:txBody>
      </p:sp>
      <p:sp>
        <p:nvSpPr>
          <p:cNvPr id="30724" name="Freeform 17"/>
          <p:cNvSpPr>
            <a:spLocks/>
          </p:cNvSpPr>
          <p:nvPr/>
        </p:nvSpPr>
        <p:spPr bwMode="gray">
          <a:xfrm>
            <a:off x="211138" y="1557338"/>
            <a:ext cx="1839912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23850" y="1268413"/>
            <a:ext cx="1511300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Elevation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pic>
        <p:nvPicPr>
          <p:cNvPr id="9" name="그림 8" descr="표.bmp"/>
          <p:cNvPicPr>
            <a:picLocks noChangeAspect="1"/>
          </p:cNvPicPr>
          <p:nvPr/>
        </p:nvPicPr>
        <p:blipFill>
          <a:blip r:embed="rId2" cstate="print"/>
          <a:srcRect l="1923" t="22807" r="1923" b="24561"/>
          <a:stretch>
            <a:fillRect/>
          </a:stretch>
        </p:blipFill>
        <p:spPr>
          <a:xfrm>
            <a:off x="899592" y="1988840"/>
            <a:ext cx="7488832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27584" y="616530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→ </a:t>
            </a:r>
            <a:r>
              <a:rPr lang="en-US" altLang="ko-KR" dirty="0" smtClean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Development site elevation is the most of 100m or less</a:t>
            </a:r>
            <a:endParaRPr lang="ko-KR" altLang="en-US" dirty="0">
              <a:solidFill>
                <a:srgbClr val="FF0000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3. Site Analysis </a:t>
            </a:r>
            <a:endParaRPr lang="ko-KR" altLang="en-US" dirty="0"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C55AE-CBC7-4914-BACF-9B1075CE509A}" type="slidenum">
              <a:rPr lang="ko-KR" altLang="en-US"/>
              <a:pPr>
                <a:defRPr/>
              </a:pPr>
              <a:t>27</a:t>
            </a:fld>
            <a:endParaRPr lang="ko-KR" altLang="en-US"/>
          </a:p>
        </p:txBody>
      </p:sp>
      <p:sp>
        <p:nvSpPr>
          <p:cNvPr id="31748" name="Freeform 17"/>
          <p:cNvSpPr>
            <a:spLocks/>
          </p:cNvSpPr>
          <p:nvPr/>
        </p:nvSpPr>
        <p:spPr bwMode="gray">
          <a:xfrm>
            <a:off x="211138" y="1557338"/>
            <a:ext cx="1839912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251520" y="1268760"/>
            <a:ext cx="1728192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  </a:t>
            </a: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Direction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pic>
        <p:nvPicPr>
          <p:cNvPr id="31750" name="그림 6" descr="향분석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989138"/>
            <a:ext cx="7127875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63688" y="530120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→ </a:t>
            </a:r>
            <a:r>
              <a:rPr lang="en-US" altLang="ko-KR" dirty="0" smtClean="0">
                <a:solidFill>
                  <a:srgbClr val="FF0000"/>
                </a:solidFill>
                <a:latin typeface="휴먼엑스포" pitchFamily="18" charset="-127"/>
                <a:ea typeface="휴먼엑스포" pitchFamily="18" charset="-127"/>
              </a:rPr>
              <a:t>Most of the south facing.</a:t>
            </a:r>
            <a:endParaRPr lang="ko-KR" altLang="en-US" dirty="0">
              <a:solidFill>
                <a:srgbClr val="FF0000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3. Site Analysis </a:t>
            </a:r>
            <a:endParaRPr lang="ko-KR" altLang="en-US" dirty="0"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96FD5-0435-4B1D-B285-654D67585E8B}" type="slidenum">
              <a:rPr lang="ko-KR" altLang="en-US"/>
              <a:pPr>
                <a:defRPr/>
              </a:pPr>
              <a:t>28</a:t>
            </a:fld>
            <a:endParaRPr lang="ko-KR" altLang="en-US"/>
          </a:p>
        </p:txBody>
      </p:sp>
      <p:sp>
        <p:nvSpPr>
          <p:cNvPr id="33796" name="Freeform 17"/>
          <p:cNvSpPr>
            <a:spLocks/>
          </p:cNvSpPr>
          <p:nvPr/>
        </p:nvSpPr>
        <p:spPr bwMode="gray">
          <a:xfrm>
            <a:off x="211138" y="1557338"/>
            <a:ext cx="1839912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323850" y="1268413"/>
            <a:ext cx="1511300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Stream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16" name="자유형 15"/>
          <p:cNvSpPr/>
          <p:nvPr/>
        </p:nvSpPr>
        <p:spPr>
          <a:xfrm>
            <a:off x="862013" y="5102225"/>
            <a:ext cx="1125537" cy="542925"/>
          </a:xfrm>
          <a:custGeom>
            <a:avLst/>
            <a:gdLst>
              <a:gd name="connsiteX0" fmla="*/ 0 w 1126435"/>
              <a:gd name="connsiteY0" fmla="*/ 543339 h 543339"/>
              <a:gd name="connsiteX1" fmla="*/ 1126435 w 1126435"/>
              <a:gd name="connsiteY1" fmla="*/ 0 h 54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6435" h="543339">
                <a:moveTo>
                  <a:pt x="0" y="543339"/>
                </a:moveTo>
                <a:cubicBezTo>
                  <a:pt x="428487" y="348974"/>
                  <a:pt x="856974" y="154609"/>
                  <a:pt x="1126435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18" name="그림 17" descr="2522d.bmp"/>
          <p:cNvPicPr>
            <a:picLocks noChangeAspect="1"/>
          </p:cNvPicPr>
          <p:nvPr/>
        </p:nvPicPr>
        <p:blipFill>
          <a:blip r:embed="rId2" cstate="print"/>
          <a:srcRect l="11812" t="13625" r="24402" b="35187"/>
          <a:stretch>
            <a:fillRect/>
          </a:stretch>
        </p:blipFill>
        <p:spPr>
          <a:xfrm>
            <a:off x="827584" y="1916832"/>
            <a:ext cx="7632848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자유형 19"/>
          <p:cNvSpPr/>
          <p:nvPr/>
        </p:nvSpPr>
        <p:spPr>
          <a:xfrm>
            <a:off x="862013" y="4149725"/>
            <a:ext cx="7526337" cy="1893888"/>
          </a:xfrm>
          <a:custGeom>
            <a:avLst/>
            <a:gdLst>
              <a:gd name="connsiteX0" fmla="*/ 0 w 7527235"/>
              <a:gd name="connsiteY0" fmla="*/ 1391479 h 1895061"/>
              <a:gd name="connsiteX1" fmla="*/ 1113183 w 7527235"/>
              <a:gd name="connsiteY1" fmla="*/ 662609 h 1895061"/>
              <a:gd name="connsiteX2" fmla="*/ 1417983 w 7527235"/>
              <a:gd name="connsiteY2" fmla="*/ 477079 h 1895061"/>
              <a:gd name="connsiteX3" fmla="*/ 2411896 w 7527235"/>
              <a:gd name="connsiteY3" fmla="*/ 715618 h 1895061"/>
              <a:gd name="connsiteX4" fmla="*/ 3366052 w 7527235"/>
              <a:gd name="connsiteY4" fmla="*/ 1484244 h 1895061"/>
              <a:gd name="connsiteX5" fmla="*/ 4094922 w 7527235"/>
              <a:gd name="connsiteY5" fmla="*/ 1802296 h 1895061"/>
              <a:gd name="connsiteX6" fmla="*/ 5685183 w 7527235"/>
              <a:gd name="connsiteY6" fmla="*/ 927652 h 1895061"/>
              <a:gd name="connsiteX7" fmla="*/ 7527235 w 7527235"/>
              <a:gd name="connsiteY7" fmla="*/ 0 h 189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27235" h="1895061">
                <a:moveTo>
                  <a:pt x="0" y="1391479"/>
                </a:moveTo>
                <a:lnTo>
                  <a:pt x="1113183" y="662609"/>
                </a:lnTo>
                <a:cubicBezTo>
                  <a:pt x="1349513" y="510209"/>
                  <a:pt x="1201531" y="468244"/>
                  <a:pt x="1417983" y="477079"/>
                </a:cubicBezTo>
                <a:cubicBezTo>
                  <a:pt x="1634435" y="485914"/>
                  <a:pt x="2087218" y="547757"/>
                  <a:pt x="2411896" y="715618"/>
                </a:cubicBezTo>
                <a:cubicBezTo>
                  <a:pt x="2736574" y="883479"/>
                  <a:pt x="3085548" y="1303131"/>
                  <a:pt x="3366052" y="1484244"/>
                </a:cubicBezTo>
                <a:cubicBezTo>
                  <a:pt x="3646556" y="1665357"/>
                  <a:pt x="3708400" y="1895061"/>
                  <a:pt x="4094922" y="1802296"/>
                </a:cubicBezTo>
                <a:cubicBezTo>
                  <a:pt x="4481444" y="1709531"/>
                  <a:pt x="5113131" y="1228035"/>
                  <a:pt x="5685183" y="927652"/>
                </a:cubicBezTo>
                <a:cubicBezTo>
                  <a:pt x="6257235" y="627269"/>
                  <a:pt x="7293113" y="79513"/>
                  <a:pt x="7527235" y="0"/>
                </a:cubicBezTo>
              </a:path>
            </a:pathLst>
          </a:custGeom>
          <a:ln w="2540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cxnSp>
        <p:nvCxnSpPr>
          <p:cNvPr id="10" name="직선 연결선 9"/>
          <p:cNvCxnSpPr/>
          <p:nvPr/>
        </p:nvCxnSpPr>
        <p:spPr>
          <a:xfrm flipV="1">
            <a:off x="6732588" y="3933825"/>
            <a:ext cx="719137" cy="358775"/>
          </a:xfrm>
          <a:prstGeom prst="line">
            <a:avLst/>
          </a:prstGeom>
          <a:ln w="1270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smtClean="0"/>
              <a:t>3. Site Analysis 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C6065B-C738-4318-BD7E-6FF8492DE192}" type="slidenum">
              <a:rPr lang="ko-KR" altLang="en-US" smtClean="0"/>
              <a:pPr>
                <a:defRPr/>
              </a:pPr>
              <a:t>29</a:t>
            </a:fld>
            <a:endParaRPr lang="ko-KR" alt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933056"/>
            <a:ext cx="4269318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251520" y="1916832"/>
            <a:ext cx="8280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휴먼엑스포" pitchFamily="18" charset="-127"/>
                <a:ea typeface="휴먼엑스포" pitchFamily="18" charset="-127"/>
              </a:rPr>
              <a:t>-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Most</a:t>
            </a:r>
            <a:r>
              <a:rPr lang="en-US" altLang="ko-KR" dirty="0" smtClean="0"/>
              <a:t>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of residents have complained about living conditions.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251520" y="2420888"/>
            <a:ext cx="8892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Implication </a:t>
            </a:r>
          </a:p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1. Need to improve the overall living environment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33056"/>
            <a:ext cx="4320480" cy="2430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24" name="Freeform 17"/>
          <p:cNvSpPr>
            <a:spLocks/>
          </p:cNvSpPr>
          <p:nvPr/>
        </p:nvSpPr>
        <p:spPr bwMode="gray">
          <a:xfrm>
            <a:off x="211138" y="1557338"/>
            <a:ext cx="2416646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323850" y="1268413"/>
            <a:ext cx="2159918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Residents </a:t>
            </a:r>
            <a:r>
              <a:rPr lang="en-US" altLang="ko-KR" sz="2000" b="1" dirty="0" err="1" smtClean="0">
                <a:latin typeface="HY헤드라인M" pitchFamily="18" charset="-127"/>
                <a:ea typeface="HY헤드라인M" pitchFamily="18" charset="-127"/>
                <a:cs typeface="+mn-cs"/>
              </a:rPr>
              <a:t>staus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34826" name="TextBox 9"/>
          <p:cNvSpPr txBox="1">
            <a:spLocks noChangeArrowheads="1"/>
          </p:cNvSpPr>
          <p:nvPr/>
        </p:nvSpPr>
        <p:spPr bwMode="auto">
          <a:xfrm>
            <a:off x="251520" y="3068960"/>
            <a:ext cx="86409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2. Expansion of education, social, cultural facilities and the </a:t>
            </a:r>
          </a:p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  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enviromental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sector requires improvement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ko-KR" sz="3600" dirty="0"/>
              <a:t>1. Summary</a:t>
            </a:r>
            <a:endParaRPr sz="33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D49DCB-5EB3-44E7-ACFC-21DE9A603255}" type="slidenum">
              <a:rPr lang="ko-KR" altLang="en-US"/>
              <a:pPr>
                <a:defRPr/>
              </a:pPr>
              <a:t>3</a:t>
            </a:fld>
            <a:endParaRPr lang="ko-KR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3. Site Analysis 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D7F16C-759C-431B-AC9A-7BACE6EB9D1C}" type="slidenum">
              <a:rPr lang="ko-KR" altLang="en-US" smtClean="0"/>
              <a:pPr>
                <a:defRPr/>
              </a:pPr>
              <a:t>30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395536" y="2348880"/>
            <a:ext cx="6179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Lack of transportation systems within the district</a:t>
            </a:r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877272"/>
            <a:ext cx="88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Implication </a:t>
            </a:r>
          </a:p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By extending the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Kum-kang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road,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and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the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Kum-kang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station </a:t>
            </a:r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need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to linked.</a:t>
            </a:r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916832"/>
            <a:ext cx="6516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ko-KR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ja-JP" dirty="0" smtClean="0">
                <a:latin typeface="휴먼엑스포" pitchFamily="18" charset="-127"/>
                <a:ea typeface="휴먼엑스포" pitchFamily="18" charset="-127"/>
              </a:rPr>
              <a:t> Present condition</a:t>
            </a:r>
          </a:p>
          <a:p>
            <a:endParaRPr lang="en-US" altLang="ja-JP" dirty="0" smtClean="0"/>
          </a:p>
          <a:p>
            <a:r>
              <a:rPr lang="en-US" altLang="ko-KR" dirty="0" smtClean="0"/>
              <a:t>.</a:t>
            </a:r>
            <a:endParaRPr lang="en-US" altLang="ja-JP" dirty="0" smtClean="0"/>
          </a:p>
          <a:p>
            <a:endParaRPr lang="ko-KR" altLang="en-US" dirty="0"/>
          </a:p>
        </p:txBody>
      </p:sp>
      <p:pic>
        <p:nvPicPr>
          <p:cNvPr id="1027" name="Picture 3" descr="C:\Users\gjkai\Desktop\naver_com_20120516_194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852936"/>
            <a:ext cx="6624736" cy="2871122"/>
          </a:xfrm>
          <a:prstGeom prst="rect">
            <a:avLst/>
          </a:prstGeom>
          <a:noFill/>
        </p:spPr>
      </p:pic>
      <p:sp>
        <p:nvSpPr>
          <p:cNvPr id="9" name="타원 8"/>
          <p:cNvSpPr/>
          <p:nvPr/>
        </p:nvSpPr>
        <p:spPr>
          <a:xfrm>
            <a:off x="3059832" y="3573016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Freeform 17"/>
          <p:cNvSpPr>
            <a:spLocks/>
          </p:cNvSpPr>
          <p:nvPr/>
        </p:nvSpPr>
        <p:spPr bwMode="gray">
          <a:xfrm>
            <a:off x="211138" y="1557338"/>
            <a:ext cx="2416646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323850" y="1268413"/>
            <a:ext cx="2159918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T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ransportation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pic>
        <p:nvPicPr>
          <p:cNvPr id="12" name="Picture 2" descr="C:\Users\gjkai\Desktop\naver_com_20120518_11523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68344" y="5229200"/>
            <a:ext cx="381501" cy="500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D7F16C-759C-431B-AC9A-7BACE6EB9D1C}" type="slidenum">
              <a:rPr lang="ko-KR" altLang="en-US" smtClean="0"/>
              <a:pPr>
                <a:defRPr/>
              </a:pPr>
              <a:t>31</a:t>
            </a:fld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395536" y="1844824"/>
            <a:ext cx="73448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ko-KR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ja-JP" dirty="0" smtClean="0">
                <a:latin typeface="휴먼엑스포" pitchFamily="18" charset="-127"/>
                <a:ea typeface="휴먼엑스포" pitchFamily="18" charset="-127"/>
              </a:rPr>
              <a:t> Present </a:t>
            </a:r>
            <a:r>
              <a:rPr lang="en-US" altLang="ja-JP" dirty="0" smtClean="0">
                <a:latin typeface="휴먼엑스포" pitchFamily="18" charset="-127"/>
                <a:ea typeface="휴먼엑스포" pitchFamily="18" charset="-127"/>
              </a:rPr>
              <a:t>condition</a:t>
            </a:r>
          </a:p>
          <a:p>
            <a:endParaRPr lang="en-US" altLang="ja-JP" dirty="0" smtClean="0">
              <a:latin typeface="휴먼엑스포" pitchFamily="18" charset="-127"/>
              <a:ea typeface="휴먼엑스포" pitchFamily="18" charset="-127"/>
            </a:endParaRPr>
          </a:p>
          <a:p>
            <a:endParaRPr lang="en-US" altLang="ja-JP" dirty="0" smtClean="0">
              <a:latin typeface="휴먼엑스포" pitchFamily="18" charset="-127"/>
              <a:ea typeface="휴먼엑스포" pitchFamily="18" charset="-127"/>
            </a:endParaRPr>
          </a:p>
          <a:p>
            <a:endParaRPr lang="en-US" altLang="ja-JP" dirty="0" smtClean="0">
              <a:latin typeface="휴먼엑스포" pitchFamily="18" charset="-127"/>
              <a:ea typeface="휴먼엑스포" pitchFamily="18" charset="-127"/>
            </a:endParaRPr>
          </a:p>
          <a:p>
            <a:endParaRPr lang="en-US" altLang="ja-JP" dirty="0" smtClean="0">
              <a:latin typeface="휴먼엑스포" pitchFamily="18" charset="-127"/>
              <a:ea typeface="휴먼엑스포" pitchFamily="18" charset="-127"/>
            </a:endParaRPr>
          </a:p>
          <a:p>
            <a:endParaRPr lang="en-US" altLang="ja-JP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dirty="0" smtClean="0"/>
              <a:t>  </a:t>
            </a:r>
            <a:endParaRPr lang="en-US" altLang="ko-KR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23528" y="5380672"/>
            <a:ext cx="92170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:</a:t>
            </a:r>
          </a:p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</a:t>
            </a:r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Need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to create a variety of transportation systems</a:t>
            </a:r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               </a:t>
            </a:r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considering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connection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Kum-kang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station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with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the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subway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2053" name="Picture 5" descr="C:\Users\gjkai\Desktop\naver_com_20120516_194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068960"/>
            <a:ext cx="4147474" cy="2160240"/>
          </a:xfrm>
          <a:prstGeom prst="rect">
            <a:avLst/>
          </a:prstGeom>
          <a:noFill/>
        </p:spPr>
      </p:pic>
      <p:pic>
        <p:nvPicPr>
          <p:cNvPr id="2054" name="Picture 6" descr="C:\Users\gjkai\Desktop\naver_com_20120516_193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068960"/>
            <a:ext cx="3960441" cy="2136181"/>
          </a:xfrm>
          <a:prstGeom prst="rect">
            <a:avLst/>
          </a:prstGeom>
          <a:noFill/>
        </p:spPr>
      </p:pic>
      <p:sp>
        <p:nvSpPr>
          <p:cNvPr id="13" name="타원 12"/>
          <p:cNvSpPr/>
          <p:nvPr/>
        </p:nvSpPr>
        <p:spPr>
          <a:xfrm>
            <a:off x="7524328" y="4365104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Freeform 17"/>
          <p:cNvSpPr>
            <a:spLocks/>
          </p:cNvSpPr>
          <p:nvPr/>
        </p:nvSpPr>
        <p:spPr bwMode="gray">
          <a:xfrm>
            <a:off x="211138" y="1557338"/>
            <a:ext cx="2416646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323850" y="1268413"/>
            <a:ext cx="2159918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T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ransportation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39552" y="2420888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Insufficient of the road system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in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development area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16" name="Picture 2" descr="C:\Users\gjkai\Desktop\naver_com_20120518_11523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067944" y="4819534"/>
            <a:ext cx="309493" cy="4056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17" name="Picture 2" descr="C:\Users\gjkai\Desktop\naver_com_20120518_11523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460432" y="4869160"/>
            <a:ext cx="309493" cy="4056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3. Site Analysis </a:t>
            </a:r>
            <a:endParaRPr lang="ko-KR" altLang="en-US" dirty="0"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D4E698-0389-4A7E-8449-F307224ADA2C}" type="slidenum">
              <a:rPr lang="ko-KR" altLang="en-US"/>
              <a:pPr>
                <a:defRPr/>
              </a:pPr>
              <a:t>32</a:t>
            </a:fld>
            <a:endParaRPr lang="ko-KR" altLang="en-US"/>
          </a:p>
        </p:txBody>
      </p:sp>
      <p:sp>
        <p:nvSpPr>
          <p:cNvPr id="35844" name="Freeform 17"/>
          <p:cNvSpPr>
            <a:spLocks/>
          </p:cNvSpPr>
          <p:nvPr/>
        </p:nvSpPr>
        <p:spPr bwMode="gray">
          <a:xfrm>
            <a:off x="211138" y="1557338"/>
            <a:ext cx="1839912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23850" y="1268413"/>
            <a:ext cx="1583854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Conclusions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graphicFrame>
        <p:nvGraphicFramePr>
          <p:cNvPr id="8" name="다이어그램 7"/>
          <p:cNvGraphicFramePr/>
          <p:nvPr/>
        </p:nvGraphicFramePr>
        <p:xfrm>
          <a:off x="611560" y="1873672"/>
          <a:ext cx="7992888" cy="4723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타원 8"/>
          <p:cNvSpPr/>
          <p:nvPr/>
        </p:nvSpPr>
        <p:spPr>
          <a:xfrm>
            <a:off x="3924300" y="3573463"/>
            <a:ext cx="1368425" cy="15113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Site</a:t>
            </a:r>
            <a:endParaRPr lang="ko-KR" alt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2492896"/>
            <a:ext cx="6768752" cy="200709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ko-KR" sz="3600" b="1" dirty="0">
                <a:latin typeface="맑은 고딕" pitchFamily="50" charset="-127"/>
                <a:ea typeface="맑은 고딕" pitchFamily="50" charset="-127"/>
              </a:rPr>
              <a:t>4. </a:t>
            </a:r>
            <a:r>
              <a:rPr lang="en-US" sz="3600" b="1" dirty="0" smtClean="0">
                <a:latin typeface="맑은 고딕" pitchFamily="50" charset="-127"/>
                <a:ea typeface="맑은 고딕" pitchFamily="50" charset="-127"/>
              </a:rPr>
              <a:t>Case Study</a:t>
            </a:r>
            <a:endParaRPr sz="33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C0353-1D69-4978-B29D-2F98FBF53E0C}" type="slidenum">
              <a:rPr lang="ko-KR" altLang="en-US"/>
              <a:pPr>
                <a:defRPr/>
              </a:pPr>
              <a:t>33</a:t>
            </a:fld>
            <a:endParaRPr lang="ko-KR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4. Case Study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CEBF35-2F6B-41D3-BF81-C88DE1FCAC6D}" type="slidenum">
              <a:rPr lang="ko-KR" altLang="en-US" smtClean="0"/>
              <a:pPr>
                <a:defRPr/>
              </a:pPr>
              <a:t>34</a:t>
            </a:fld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>
            <a:off x="971600" y="1916832"/>
            <a:ext cx="6336704" cy="1097168"/>
            <a:chOff x="2940925" y="1435"/>
            <a:chExt cx="2096215" cy="1097168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2940925" y="1435"/>
              <a:ext cx="2096215" cy="109716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6" name="모서리가 둥근 직사각형 4"/>
            <p:cNvSpPr/>
            <p:nvPr/>
          </p:nvSpPr>
          <p:spPr>
            <a:xfrm>
              <a:off x="2994484" y="54994"/>
              <a:ext cx="1989097" cy="990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1300" kern="1200" dirty="0" smtClean="0">
                  <a:solidFill>
                    <a:schemeClr val="tx1"/>
                  </a:solidFill>
                  <a:latin typeface="휴먼엑스포" pitchFamily="18" charset="-127"/>
                  <a:ea typeface="휴먼엑스포" pitchFamily="18" charset="-127"/>
                </a:rPr>
                <a:t>1.  </a:t>
              </a:r>
              <a:r>
                <a:rPr lang="en-US" altLang="ko-KR" sz="1300" kern="1200" dirty="0" err="1" smtClean="0">
                  <a:solidFill>
                    <a:schemeClr val="tx1"/>
                  </a:solidFill>
                  <a:latin typeface="휴먼엑스포" pitchFamily="18" charset="-127"/>
                  <a:ea typeface="휴먼엑스포" pitchFamily="18" charset="-127"/>
                </a:rPr>
                <a:t>Geumgang</a:t>
              </a:r>
              <a:r>
                <a:rPr lang="en-US" altLang="ko-KR" sz="1300" kern="1200" dirty="0" smtClean="0">
                  <a:solidFill>
                    <a:schemeClr val="tx1"/>
                  </a:solidFill>
                  <a:latin typeface="휴먼엑스포" pitchFamily="18" charset="-127"/>
                  <a:ea typeface="휴먼엑스포" pitchFamily="18" charset="-127"/>
                </a:rPr>
                <a:t> Sta.</a:t>
              </a:r>
              <a:r>
                <a:rPr lang="ko-KR" altLang="en-US" sz="1300" kern="1200" dirty="0" smtClean="0">
                  <a:solidFill>
                    <a:schemeClr val="tx1"/>
                  </a:solidFill>
                  <a:latin typeface="휴먼엑스포" pitchFamily="18" charset="-127"/>
                  <a:ea typeface="휴먼엑스포" pitchFamily="18" charset="-127"/>
                </a:rPr>
                <a:t> </a:t>
              </a:r>
              <a:r>
                <a:rPr lang="en-US" altLang="ko-KR" sz="1300" kern="1200" dirty="0" smtClean="0">
                  <a:solidFill>
                    <a:schemeClr val="tx1"/>
                  </a:solidFill>
                  <a:latin typeface="휴먼엑스포" pitchFamily="18" charset="-127"/>
                  <a:ea typeface="휴먼엑스포" pitchFamily="18" charset="-127"/>
                </a:rPr>
                <a:t>lack of utilization</a:t>
              </a:r>
              <a:endParaRPr lang="ko-KR" altLang="en-US" sz="1300" kern="12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971600" y="3573016"/>
            <a:ext cx="6480720" cy="1097168"/>
            <a:chOff x="4767566" y="1813255"/>
            <a:chExt cx="2066575" cy="1097168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4767566" y="1813255"/>
              <a:ext cx="2066575" cy="109716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2" name="모서리가 둥근 직사각형 4"/>
            <p:cNvSpPr/>
            <p:nvPr/>
          </p:nvSpPr>
          <p:spPr>
            <a:xfrm>
              <a:off x="4821125" y="1866814"/>
              <a:ext cx="1959457" cy="990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300" kern="1200" dirty="0" smtClean="0">
                  <a:solidFill>
                    <a:schemeClr val="tx1"/>
                  </a:solidFill>
                  <a:latin typeface="휴먼엑스포" pitchFamily="18" charset="-127"/>
                  <a:ea typeface="휴먼엑스포" pitchFamily="18" charset="-127"/>
                </a:rPr>
                <a:t>2.  Lack of cultural life   and amenity space</a:t>
              </a:r>
              <a:endParaRPr lang="ko-KR" altLang="en-US" sz="1300" kern="12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971600" y="5157192"/>
            <a:ext cx="6624736" cy="1097168"/>
            <a:chOff x="2882429" y="3625076"/>
            <a:chExt cx="2213207" cy="1097168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2882429" y="3625076"/>
              <a:ext cx="2213207" cy="109716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15" name="모서리가 둥근 직사각형 4"/>
            <p:cNvSpPr/>
            <p:nvPr/>
          </p:nvSpPr>
          <p:spPr>
            <a:xfrm>
              <a:off x="2935988" y="3678635"/>
              <a:ext cx="2106089" cy="990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342900" lvl="0" indent="-34290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eriod" startAt="3"/>
              </a:pPr>
              <a:r>
                <a:rPr lang="en-US" sz="1300" kern="1200" dirty="0" smtClean="0">
                  <a:latin typeface="휴먼엑스포" pitchFamily="18" charset="-127"/>
                  <a:ea typeface="휴먼엑스포" pitchFamily="18" charset="-127"/>
                </a:rPr>
                <a:t>There are many development restrictions </a:t>
              </a:r>
            </a:p>
            <a:p>
              <a:pPr marL="342900" lvl="0" indent="-34290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>
                  <a:latin typeface="휴먼엑스포" pitchFamily="18" charset="-127"/>
                  <a:ea typeface="휴먼엑스포" pitchFamily="18" charset="-127"/>
                </a:rPr>
                <a:t>because of the various regulatory</a:t>
              </a:r>
              <a:endParaRPr lang="ko-KR" altLang="en-US" sz="1300" kern="12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D7F16C-759C-431B-AC9A-7BACE6EB9D1C}" type="slidenum">
              <a:rPr lang="ko-KR" altLang="en-US" smtClean="0"/>
              <a:pPr>
                <a:defRPr/>
              </a:pPr>
              <a:t>35</a:t>
            </a:fld>
            <a:endParaRPr lang="ko-KR" altLang="en-US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323850" y="1268413"/>
            <a:ext cx="7056462" cy="446087"/>
          </a:xfrm>
          <a:prstGeom prst="rect">
            <a:avLst/>
          </a:prstGeom>
          <a:gradFill rotWithShape="1">
            <a:gsLst>
              <a:gs pos="0">
                <a:srgbClr val="5E9EFF">
                  <a:alpha val="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  <a:cs typeface="+mn-cs"/>
              </a:rPr>
              <a:t>Problem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  <a:cs typeface="+mn-cs"/>
              </a:rPr>
              <a:t>.1 </a:t>
            </a:r>
            <a:r>
              <a:rPr lang="en-US" altLang="ko-KR" sz="2000" dirty="0" err="1" smtClean="0">
                <a:latin typeface="휴먼엑스포" pitchFamily="18" charset="-127"/>
                <a:ea typeface="휴먼엑스포" pitchFamily="18" charset="-127"/>
              </a:rPr>
              <a:t>Geumgang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 Sta.</a:t>
            </a:r>
            <a:r>
              <a:rPr lang="ko-KR" altLang="en-US" sz="20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lack of utilization</a:t>
            </a:r>
            <a:endParaRPr lang="en-US" altLang="ko-KR" sz="2000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988840"/>
            <a:ext cx="66967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Two problem</a:t>
            </a:r>
          </a:p>
          <a:p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1-1.  Lack of transportation systems in the district</a:t>
            </a:r>
          </a:p>
          <a:p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1-2. Lack of infrastructure around the station</a:t>
            </a:r>
            <a:endParaRPr lang="ko-KR" altLang="en-US" dirty="0" smtClean="0">
              <a:latin typeface="휴먼엑스포" pitchFamily="18" charset="-127"/>
              <a:ea typeface="휴먼엑스포" pitchFamily="18" charset="-127"/>
            </a:endParaRPr>
          </a:p>
          <a:p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4. Case Study</a:t>
            </a:r>
            <a:endParaRPr lang="ko-KR" altLang="en-US" dirty="0"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E215A-D8C1-4948-B0BC-D54D0F2C3BC5}" type="slidenum">
              <a:rPr lang="ko-KR" altLang="en-US"/>
              <a:pPr>
                <a:defRPr/>
              </a:pPr>
              <a:t>36</a:t>
            </a:fld>
            <a:endParaRPr lang="ko-KR" altLang="en-US"/>
          </a:p>
        </p:txBody>
      </p:sp>
      <p:sp>
        <p:nvSpPr>
          <p:cNvPr id="37892" name="Freeform 17"/>
          <p:cNvSpPr>
            <a:spLocks/>
          </p:cNvSpPr>
          <p:nvPr/>
        </p:nvSpPr>
        <p:spPr bwMode="gray">
          <a:xfrm>
            <a:off x="144462" y="1557338"/>
            <a:ext cx="7019826" cy="287485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23850" y="1268413"/>
            <a:ext cx="6696422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endParaRPr lang="en-US" altLang="ko-KR" sz="2000" b="1" dirty="0" smtClean="0"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Problem. </a:t>
            </a:r>
            <a:r>
              <a:rPr lang="en-US" altLang="ko-KR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1 </a:t>
            </a:r>
            <a:r>
              <a:rPr lang="en-US" altLang="ko-KR" sz="2000" dirty="0" err="1" smtClean="0">
                <a:latin typeface="휴먼엑스포" pitchFamily="18" charset="-127"/>
                <a:ea typeface="휴먼엑스포" pitchFamily="18" charset="-127"/>
              </a:rPr>
              <a:t>Geumgang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 Sta.</a:t>
            </a:r>
            <a:r>
              <a:rPr lang="ko-KR" altLang="en-US" sz="20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lack of utilization</a:t>
            </a:r>
            <a:endParaRPr lang="ko-KR" altLang="en-US" sz="2000" dirty="0" smtClean="0">
              <a:latin typeface="휴먼엑스포" pitchFamily="18" charset="-127"/>
              <a:ea typeface="휴먼엑스포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51520" y="2780928"/>
            <a:ext cx="3889375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  <a:defRPr/>
            </a:pPr>
            <a:r>
              <a:rPr kumimoji="0"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Case studies 1-1</a:t>
            </a:r>
            <a:endParaRPr kumimoji="0"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나눔고딕 ExtraBold"/>
            </a:endParaRPr>
          </a:p>
          <a:p>
            <a:pPr>
              <a:defRPr/>
            </a:pPr>
            <a:endParaRPr kumimoji="0" lang="ko-KR" altLang="en-US" dirty="0">
              <a:latin typeface="나눔고딕 ExtraBold"/>
            </a:endParaRPr>
          </a:p>
        </p:txBody>
      </p:sp>
      <p:sp>
        <p:nvSpPr>
          <p:cNvPr id="13" name="자유형 12"/>
          <p:cNvSpPr/>
          <p:nvPr/>
        </p:nvSpPr>
        <p:spPr>
          <a:xfrm>
            <a:off x="4716016" y="4869160"/>
            <a:ext cx="3240360" cy="1003300"/>
          </a:xfrm>
          <a:custGeom>
            <a:avLst/>
            <a:gdLst>
              <a:gd name="connsiteX0" fmla="*/ 0 w 2610852"/>
              <a:gd name="connsiteY0" fmla="*/ 0 h 1003134"/>
              <a:gd name="connsiteX1" fmla="*/ 2610852 w 2610852"/>
              <a:gd name="connsiteY1" fmla="*/ 0 h 1003134"/>
              <a:gd name="connsiteX2" fmla="*/ 2610852 w 2610852"/>
              <a:gd name="connsiteY2" fmla="*/ 1003134 h 1003134"/>
              <a:gd name="connsiteX3" fmla="*/ 0 w 2610852"/>
              <a:gd name="connsiteY3" fmla="*/ 1003134 h 1003134"/>
              <a:gd name="connsiteX4" fmla="*/ 0 w 2610852"/>
              <a:gd name="connsiteY4" fmla="*/ 0 h 100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852" h="1003134">
                <a:moveTo>
                  <a:pt x="0" y="0"/>
                </a:moveTo>
                <a:lnTo>
                  <a:pt x="2610852" y="0"/>
                </a:lnTo>
                <a:lnTo>
                  <a:pt x="2610852" y="1003134"/>
                </a:lnTo>
                <a:lnTo>
                  <a:pt x="0" y="100313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hueOff val="0"/>
              <a:satOff val="0"/>
              <a:lumOff val="0"/>
              <a:alpha val="15000"/>
            </a:schemeClr>
          </a:solidFill>
        </p:spPr>
        <p:style>
          <a:lnRef idx="2">
            <a:schemeClr val="accent6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49352" tIns="85344" rIns="149352" bIns="85344" spcCol="1270" anchor="ctr"/>
          <a:lstStyle/>
          <a:p>
            <a:pPr algn="ctr">
              <a:defRPr/>
            </a:pPr>
            <a:r>
              <a:rPr lang="en-US" altLang="ko-KR" sz="2800" b="1" dirty="0" err="1" smtClean="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</a:rPr>
              <a:t>Makuhari</a:t>
            </a:r>
            <a:r>
              <a:rPr lang="en-US" altLang="ko-KR" sz="2800" b="1" dirty="0" smtClean="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</a:rPr>
              <a:t> station</a:t>
            </a:r>
            <a:endParaRPr lang="en-US" altLang="ko-KR" sz="2800" b="1" dirty="0">
              <a:solidFill>
                <a:schemeClr val="tx1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14" name="자유형 13"/>
          <p:cNvSpPr/>
          <p:nvPr/>
        </p:nvSpPr>
        <p:spPr>
          <a:xfrm>
            <a:off x="4716016" y="3573016"/>
            <a:ext cx="2304256" cy="1003300"/>
          </a:xfrm>
          <a:custGeom>
            <a:avLst/>
            <a:gdLst>
              <a:gd name="connsiteX0" fmla="*/ 0 w 2610852"/>
              <a:gd name="connsiteY0" fmla="*/ 0 h 1003134"/>
              <a:gd name="connsiteX1" fmla="*/ 2610852 w 2610852"/>
              <a:gd name="connsiteY1" fmla="*/ 0 h 1003134"/>
              <a:gd name="connsiteX2" fmla="*/ 2610852 w 2610852"/>
              <a:gd name="connsiteY2" fmla="*/ 1003134 h 1003134"/>
              <a:gd name="connsiteX3" fmla="*/ 0 w 2610852"/>
              <a:gd name="connsiteY3" fmla="*/ 1003134 h 1003134"/>
              <a:gd name="connsiteX4" fmla="*/ 0 w 2610852"/>
              <a:gd name="connsiteY4" fmla="*/ 0 h 100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852" h="1003134">
                <a:moveTo>
                  <a:pt x="0" y="0"/>
                </a:moveTo>
                <a:lnTo>
                  <a:pt x="2610852" y="0"/>
                </a:lnTo>
                <a:lnTo>
                  <a:pt x="2610852" y="1003134"/>
                </a:lnTo>
                <a:lnTo>
                  <a:pt x="0" y="100313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hueOff val="0"/>
              <a:satOff val="0"/>
              <a:lumOff val="0"/>
              <a:alpha val="15000"/>
            </a:schemeClr>
          </a:solidFill>
        </p:spPr>
        <p:style>
          <a:lnRef idx="2">
            <a:schemeClr val="accent6">
              <a:alpha val="90000"/>
              <a:hueOff val="0"/>
              <a:satOff val="0"/>
              <a:lumOff val="0"/>
              <a:alphaOff val="-20000"/>
            </a:schemeClr>
          </a:lnRef>
          <a:fillRef idx="1">
            <a:schemeClr val="accent6">
              <a:alpha val="90000"/>
              <a:hueOff val="0"/>
              <a:satOff val="0"/>
              <a:lumOff val="0"/>
              <a:alphaOff val="-20000"/>
            </a:schemeClr>
          </a:fillRef>
          <a:effectRef idx="0">
            <a:schemeClr val="accent6">
              <a:alpha val="90000"/>
              <a:hueOff val="0"/>
              <a:satOff val="0"/>
              <a:lumOff val="0"/>
              <a:alphaOff val="-20000"/>
            </a:schemeClr>
          </a:effectRef>
          <a:fontRef idx="minor">
            <a:schemeClr val="lt1"/>
          </a:fontRef>
        </p:style>
        <p:txBody>
          <a:bodyPr lIns="149352" tIns="85344" rIns="149352" bIns="85344" spcCol="1270" anchor="ctr"/>
          <a:lstStyle/>
          <a:p>
            <a:pPr algn="ctr" defTabSz="9334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ko-KR" sz="2800" dirty="0" smtClean="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</a:rPr>
              <a:t>Yong-san station</a:t>
            </a:r>
            <a:endParaRPr lang="ko-KR" altLang="en-US" sz="2500" dirty="0">
              <a:solidFill>
                <a:schemeClr val="tx1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21" name="자유형 20"/>
          <p:cNvSpPr/>
          <p:nvPr/>
        </p:nvSpPr>
        <p:spPr>
          <a:xfrm>
            <a:off x="755576" y="3573016"/>
            <a:ext cx="2592288" cy="1003300"/>
          </a:xfrm>
          <a:custGeom>
            <a:avLst/>
            <a:gdLst>
              <a:gd name="connsiteX0" fmla="*/ 0 w 2610852"/>
              <a:gd name="connsiteY0" fmla="*/ 0 h 1003134"/>
              <a:gd name="connsiteX1" fmla="*/ 2610852 w 2610852"/>
              <a:gd name="connsiteY1" fmla="*/ 0 h 1003134"/>
              <a:gd name="connsiteX2" fmla="*/ 2610852 w 2610852"/>
              <a:gd name="connsiteY2" fmla="*/ 1003134 h 1003134"/>
              <a:gd name="connsiteX3" fmla="*/ 0 w 2610852"/>
              <a:gd name="connsiteY3" fmla="*/ 1003134 h 1003134"/>
              <a:gd name="connsiteX4" fmla="*/ 0 w 2610852"/>
              <a:gd name="connsiteY4" fmla="*/ 0 h 100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852" h="1003134">
                <a:moveTo>
                  <a:pt x="0" y="0"/>
                </a:moveTo>
                <a:lnTo>
                  <a:pt x="2610852" y="0"/>
                </a:lnTo>
                <a:lnTo>
                  <a:pt x="2610852" y="1003134"/>
                </a:lnTo>
                <a:lnTo>
                  <a:pt x="0" y="100313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hueOff val="0"/>
              <a:satOff val="0"/>
              <a:lumOff val="0"/>
              <a:alpha val="15000"/>
            </a:schemeClr>
          </a:solidFill>
        </p:spPr>
        <p:style>
          <a:lnRef idx="2">
            <a:schemeClr val="accent6">
              <a:alpha val="90000"/>
              <a:hueOff val="0"/>
              <a:satOff val="0"/>
              <a:lumOff val="0"/>
              <a:alphaOff val="-40000"/>
            </a:schemeClr>
          </a:lnRef>
          <a:fillRef idx="1">
            <a:schemeClr val="accent6">
              <a:alpha val="90000"/>
              <a:hueOff val="0"/>
              <a:satOff val="0"/>
              <a:lumOff val="0"/>
              <a:alphaOff val="-40000"/>
            </a:schemeClr>
          </a:fillRef>
          <a:effectRef idx="0">
            <a:schemeClr val="accent6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  <p:txBody>
          <a:bodyPr lIns="149352" tIns="85344" rIns="149352" bIns="85344" spcCol="1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00000"/>
                </a:solidFill>
                <a:latin typeface="휴먼매직체" pitchFamily="18" charset="-127"/>
                <a:ea typeface="휴먼매직체" pitchFamily="18" charset="-127"/>
                <a:cs typeface="굴림" pitchFamily="50" charset="-127"/>
              </a:rPr>
              <a:t>Greenbelt Station</a:t>
            </a:r>
            <a:endParaRPr lang="en-US" altLang="ko-KR" sz="2800" b="1" dirty="0"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15" name="자유형 14"/>
          <p:cNvSpPr/>
          <p:nvPr/>
        </p:nvSpPr>
        <p:spPr>
          <a:xfrm>
            <a:off x="755576" y="4869160"/>
            <a:ext cx="2592288" cy="1003300"/>
          </a:xfrm>
          <a:custGeom>
            <a:avLst/>
            <a:gdLst>
              <a:gd name="connsiteX0" fmla="*/ 0 w 2610852"/>
              <a:gd name="connsiteY0" fmla="*/ 0 h 1003134"/>
              <a:gd name="connsiteX1" fmla="*/ 2610852 w 2610852"/>
              <a:gd name="connsiteY1" fmla="*/ 0 h 1003134"/>
              <a:gd name="connsiteX2" fmla="*/ 2610852 w 2610852"/>
              <a:gd name="connsiteY2" fmla="*/ 1003134 h 1003134"/>
              <a:gd name="connsiteX3" fmla="*/ 0 w 2610852"/>
              <a:gd name="connsiteY3" fmla="*/ 1003134 h 1003134"/>
              <a:gd name="connsiteX4" fmla="*/ 0 w 2610852"/>
              <a:gd name="connsiteY4" fmla="*/ 0 h 100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852" h="1003134">
                <a:moveTo>
                  <a:pt x="0" y="0"/>
                </a:moveTo>
                <a:lnTo>
                  <a:pt x="2610852" y="0"/>
                </a:lnTo>
                <a:lnTo>
                  <a:pt x="2610852" y="1003134"/>
                </a:lnTo>
                <a:lnTo>
                  <a:pt x="0" y="100313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hueOff val="0"/>
              <a:satOff val="0"/>
              <a:lumOff val="0"/>
              <a:alpha val="14000"/>
            </a:schemeClr>
          </a:solidFill>
        </p:spPr>
        <p:style>
          <a:lnRef idx="2">
            <a:schemeClr val="accent6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49352" tIns="85344" rIns="149352" bIns="85344" spcCol="1270" anchor="ctr"/>
          <a:lstStyle/>
          <a:p>
            <a:pPr algn="ctr" defTabSz="9334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ko-KR" sz="2800" b="1" dirty="0" smtClean="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  <a:sym typeface="Wingdings" pitchFamily="2" charset="2"/>
              </a:rPr>
              <a:t>Rockingham</a:t>
            </a:r>
            <a:endParaRPr lang="ko-KR" altLang="en-US" sz="2500" b="1" dirty="0">
              <a:solidFill>
                <a:schemeClr val="tx1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4427984" y="2708920"/>
            <a:ext cx="3889375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  <a:defRPr/>
            </a:pPr>
            <a:r>
              <a:rPr kumimoji="0"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Case studies 1-2</a:t>
            </a:r>
            <a:endParaRPr kumimoji="0"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나눔고딕 ExtraBold"/>
            </a:endParaRPr>
          </a:p>
          <a:p>
            <a:pPr>
              <a:defRPr/>
            </a:pPr>
            <a:endParaRPr kumimoji="0" lang="ko-KR" altLang="en-US" dirty="0">
              <a:latin typeface="나눔고딕 Extra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F9CD5A-8987-4FBD-B318-964CD99CF4B0}" type="slidenum">
              <a:rPr lang="ko-KR" altLang="en-US"/>
              <a:pPr>
                <a:defRPr/>
              </a:pPr>
              <a:t>37</a:t>
            </a:fld>
            <a:endParaRPr lang="ko-KR" altLang="en-US"/>
          </a:p>
        </p:txBody>
      </p:sp>
      <p:sp>
        <p:nvSpPr>
          <p:cNvPr id="41988" name="Freeform 17"/>
          <p:cNvSpPr>
            <a:spLocks/>
          </p:cNvSpPr>
          <p:nvPr/>
        </p:nvSpPr>
        <p:spPr bwMode="gray">
          <a:xfrm>
            <a:off x="179512" y="1844824"/>
            <a:ext cx="3417887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467544" y="1556792"/>
            <a:ext cx="2808288" cy="446087"/>
          </a:xfrm>
          <a:prstGeom prst="rect">
            <a:avLst/>
          </a:prstGeom>
          <a:gradFill rotWithShape="1">
            <a:gsLst>
              <a:gs pos="0">
                <a:srgbClr val="5E9EFF">
                  <a:alpha val="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  <a:sym typeface="Wingdings" pitchFamily="2" charset="2"/>
              </a:rPr>
              <a:t>Rockingham (B.R.T</a:t>
            </a:r>
            <a:r>
              <a:rPr lang="en-US" altLang="ko-KR" sz="2000" b="1" dirty="0">
                <a:latin typeface="HY헤드라인M" pitchFamily="18" charset="-127"/>
                <a:ea typeface="HY헤드라인M" pitchFamily="18" charset="-127"/>
                <a:cs typeface="+mn-cs"/>
                <a:sym typeface="Wingdings" pitchFamily="2" charset="2"/>
              </a:rPr>
              <a:t>)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pic>
        <p:nvPicPr>
          <p:cNvPr id="41990" name="Picture 3" descr="C:\Users\gjkai\Desktop\wordpress_com_20120510_192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7" y="3140968"/>
            <a:ext cx="378075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3" descr="C:\Users\gjkai\Desktop\google_co_kr_20120513_163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3140968"/>
            <a:ext cx="3797902" cy="217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23528" y="2132856"/>
            <a:ext cx="6840759" cy="148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kumimoji="0" lang="ko-KR" altLang="en-US" sz="1600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Capacity of the railway, comfort and speed combined with a bus stop to provide optional flexibility </a:t>
            </a: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ko-KR" altLang="en-US" sz="1600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11560" y="5373216"/>
            <a:ext cx="9793088" cy="258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kumimoji="0" lang="ko-KR" altLang="en-US" sz="1600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City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bus and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b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us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routes in the district by establishing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 In </a:t>
            </a:r>
            <a:r>
              <a:rPr lang="en-US" altLang="ko-KR" sz="1600" dirty="0" err="1" smtClean="0">
                <a:latin typeface="휴먼엑스포" pitchFamily="18" charset="-127"/>
                <a:ea typeface="휴먼엑스포" pitchFamily="18" charset="-127"/>
              </a:rPr>
              <a:t>G</a:t>
            </a:r>
            <a:r>
              <a:rPr lang="en-US" altLang="ko-KR" sz="1600" dirty="0" err="1" smtClean="0">
                <a:latin typeface="휴먼엑스포" pitchFamily="18" charset="-127"/>
                <a:ea typeface="휴먼엑스포" pitchFamily="18" charset="-127"/>
              </a:rPr>
              <a:t>eumgangdong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  </a:t>
            </a:r>
            <a:endParaRPr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p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rovides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optional flexibility to passenger</a:t>
            </a:r>
            <a:endParaRPr kumimoji="0" lang="ko-KR" altLang="en-US" sz="1600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</a:pPr>
            <a:endParaRPr kumimoji="0" lang="ko-KR" altLang="en-US" sz="1600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</a:pPr>
            <a:endParaRPr kumimoji="0" lang="ko-KR" altLang="en-US" sz="1600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3" name="제목 2"/>
          <p:cNvSpPr>
            <a:spLocks noGrp="1"/>
          </p:cNvSpPr>
          <p:nvPr>
            <p:ph type="title"/>
          </p:nvPr>
        </p:nvSpPr>
        <p:spPr>
          <a:xfrm>
            <a:off x="1475656" y="143635"/>
            <a:ext cx="6336704" cy="63408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>
                <a:cs typeface="+mj-cs"/>
              </a:rPr>
              <a:t>4. Case study</a:t>
            </a:r>
            <a:endParaRPr lang="ko-KR" altLang="en-US" dirty="0">
              <a:cs typeface="+mj-cs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51520" y="1052736"/>
            <a:ext cx="8892480" cy="80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▌Problem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1-1.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Case study about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Lack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of transportation systems in the district</a:t>
            </a: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F9CD5A-8987-4FBD-B318-964CD99CF4B0}" type="slidenum">
              <a:rPr lang="ko-KR" altLang="en-US"/>
              <a:pPr>
                <a:defRPr/>
              </a:pPr>
              <a:t>38</a:t>
            </a:fld>
            <a:endParaRPr lang="ko-KR" altLang="en-US"/>
          </a:p>
        </p:txBody>
      </p:sp>
      <p:sp>
        <p:nvSpPr>
          <p:cNvPr id="41988" name="Freeform 17"/>
          <p:cNvSpPr>
            <a:spLocks/>
          </p:cNvSpPr>
          <p:nvPr/>
        </p:nvSpPr>
        <p:spPr bwMode="gray">
          <a:xfrm>
            <a:off x="251521" y="1844824"/>
            <a:ext cx="3384376" cy="288032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467544" y="1556792"/>
            <a:ext cx="2808288" cy="446087"/>
          </a:xfrm>
          <a:prstGeom prst="rect">
            <a:avLst/>
          </a:prstGeom>
          <a:gradFill rotWithShape="1">
            <a:gsLst>
              <a:gs pos="0">
                <a:srgbClr val="5E9EFF">
                  <a:alpha val="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  <a:sym typeface="Wingdings" pitchFamily="2" charset="2"/>
              </a:rPr>
              <a:t>Rockingham (B.R.T</a:t>
            </a:r>
            <a:r>
              <a:rPr lang="en-US" altLang="ko-KR" sz="2000" b="1" dirty="0">
                <a:latin typeface="HY헤드라인M" pitchFamily="18" charset="-127"/>
                <a:ea typeface="HY헤드라인M" pitchFamily="18" charset="-127"/>
                <a:cs typeface="+mn-cs"/>
                <a:sym typeface="Wingdings" pitchFamily="2" charset="2"/>
              </a:rPr>
              <a:t>)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pic>
        <p:nvPicPr>
          <p:cNvPr id="41992" name="Picture 3" descr="C:\Users\gjkai\Desktop\google_co_kr_20120513_163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3130384"/>
            <a:ext cx="3816424" cy="2180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직사각형 10"/>
          <p:cNvSpPr/>
          <p:nvPr/>
        </p:nvSpPr>
        <p:spPr>
          <a:xfrm>
            <a:off x="539552" y="5380672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kumimoji="0" lang="ko-KR" altLang="en-US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</a:pP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O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perated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various bus routes to attract more passengers around </a:t>
            </a:r>
            <a:r>
              <a:rPr kumimoji="0" lang="en-US" altLang="ko-KR" dirty="0" err="1" smtClean="0">
                <a:latin typeface="휴먼엑스포" pitchFamily="18" charset="-127"/>
                <a:ea typeface="휴먼엑스포" pitchFamily="18" charset="-127"/>
              </a:rPr>
              <a:t>Geumgang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 station</a:t>
            </a: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67544" y="2132856"/>
            <a:ext cx="7488832" cy="462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▌ Installation of the short bus routes</a:t>
            </a: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51520" y="1052736"/>
            <a:ext cx="8892480" cy="80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▌Problem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1-1.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Case study about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Lack of transportation systems in the district</a:t>
            </a: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  <p:sp>
        <p:nvSpPr>
          <p:cNvPr id="16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>
                <a:cs typeface="+mj-cs"/>
              </a:rPr>
              <a:t>4. Case study</a:t>
            </a:r>
            <a:endParaRPr lang="ko-KR" altLang="en-US" dirty="0">
              <a:cs typeface="+mj-cs"/>
            </a:endParaRPr>
          </a:p>
        </p:txBody>
      </p:sp>
      <p:pic>
        <p:nvPicPr>
          <p:cNvPr id="12" name="Picture 6" descr="C:\Users\gjkai\Desktop\google_co_kr_20120513_163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40968"/>
            <a:ext cx="398709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4. Case </a:t>
            </a:r>
            <a:r>
              <a:rPr lang="en-US" altLang="ko-KR" dirty="0" smtClean="0"/>
              <a:t>s</a:t>
            </a:r>
            <a:r>
              <a:rPr lang="en-US" altLang="ko-KR" dirty="0" smtClean="0"/>
              <a:t>tudy</a:t>
            </a:r>
            <a:endParaRPr lang="ko-KR" altLang="en-US" dirty="0">
              <a:cs typeface="+mj-cs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EE980-3435-4490-9FE0-DFBC500DF20C}" type="slidenum">
              <a:rPr lang="ko-KR" altLang="en-US"/>
              <a:pPr>
                <a:defRPr/>
              </a:pPr>
              <a:t>39</a:t>
            </a:fld>
            <a:endParaRPr lang="ko-KR" altLang="en-US"/>
          </a:p>
        </p:txBody>
      </p:sp>
      <p:sp>
        <p:nvSpPr>
          <p:cNvPr id="43012" name="Freeform 17"/>
          <p:cNvSpPr>
            <a:spLocks/>
          </p:cNvSpPr>
          <p:nvPr/>
        </p:nvSpPr>
        <p:spPr bwMode="gray">
          <a:xfrm>
            <a:off x="323528" y="1772816"/>
            <a:ext cx="3417887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539552" y="1484784"/>
            <a:ext cx="2952328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굴림" pitchFamily="50" charset="-127"/>
              </a:rPr>
              <a:t>Greenbelt Metro Station</a:t>
            </a:r>
            <a:endParaRPr lang="en-US" altLang="ko-KR" b="1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pic>
        <p:nvPicPr>
          <p:cNvPr id="43014" name="Picture 2" descr="C:\Users\gjkai\Desktop\pgcedc_com_20120513_105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717032"/>
            <a:ext cx="3888576" cy="271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9512" y="2420888"/>
            <a:ext cx="8352928" cy="103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Concentrated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the bus stop installation around Station area </a:t>
            </a: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Classified as city buses and intercity bus</a:t>
            </a: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79512" y="4221088"/>
            <a:ext cx="4464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</a:p>
          <a:p>
            <a:endParaRPr kumimoji="0"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▌ for the use of the active Station area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connection with bus system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51520" y="1052736"/>
            <a:ext cx="8640960" cy="80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▌Problem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1-1.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Case study about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Lack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of transportation systems in the district</a:t>
            </a: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슬라이드 번호 개체 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C2CC2-6189-4BDD-A3AA-B462164CF40B}" type="slidenum">
              <a:rPr lang="ko-KR" altLang="en-US"/>
              <a:pPr>
                <a:defRPr/>
              </a:pPr>
              <a:t>4</a:t>
            </a:fld>
            <a:endParaRPr lang="ko-KR" altLang="en-US"/>
          </a:p>
        </p:txBody>
      </p:sp>
      <p:pic>
        <p:nvPicPr>
          <p:cNvPr id="9220" name="그림 13" descr="금강역세권.jpg"/>
          <p:cNvPicPr>
            <a:picLocks noChangeAspect="1"/>
          </p:cNvPicPr>
          <p:nvPr/>
        </p:nvPicPr>
        <p:blipFill>
          <a:blip r:embed="rId2" cstate="print"/>
          <a:srcRect l="29411" t="38235"/>
          <a:stretch>
            <a:fillRect/>
          </a:stretch>
        </p:blipFill>
        <p:spPr bwMode="auto">
          <a:xfrm>
            <a:off x="5076825" y="2276475"/>
            <a:ext cx="38163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Freeform 17"/>
          <p:cNvSpPr>
            <a:spLocks/>
          </p:cNvSpPr>
          <p:nvPr/>
        </p:nvSpPr>
        <p:spPr bwMode="gray">
          <a:xfrm>
            <a:off x="211138" y="1628775"/>
            <a:ext cx="4792662" cy="215900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323850" y="1268413"/>
            <a:ext cx="4570413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dirty="0">
                <a:latin typeface="HY헤드라인M" pitchFamily="18" charset="-127"/>
                <a:ea typeface="HY헤드라인M" pitchFamily="18" charset="-127"/>
                <a:cs typeface="+mn-cs"/>
              </a:rPr>
              <a:t>                </a:t>
            </a:r>
            <a:endParaRPr lang="en-US" altLang="ko-KR" sz="2000" dirty="0" smtClean="0"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ja-JP" sz="2000" dirty="0" smtClean="0">
                <a:latin typeface="휴먼엑스포" pitchFamily="18" charset="-127"/>
                <a:ea typeface="휴먼엑스포" pitchFamily="18" charset="-127"/>
              </a:rPr>
              <a:t>Scheme’s background</a:t>
            </a:r>
            <a:endParaRPr lang="en-US" altLang="ko-KR" sz="2000" dirty="0" smtClean="0"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000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sp>
        <p:nvSpPr>
          <p:cNvPr id="9223" name="Freeform 17"/>
          <p:cNvSpPr>
            <a:spLocks/>
          </p:cNvSpPr>
          <p:nvPr/>
        </p:nvSpPr>
        <p:spPr bwMode="gray">
          <a:xfrm>
            <a:off x="179388" y="4292600"/>
            <a:ext cx="4792662" cy="215900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323528" y="4293096"/>
            <a:ext cx="4570413" cy="446088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dirty="0"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r>
              <a:rPr lang="en-US" altLang="ja-JP" sz="2000" dirty="0" smtClean="0">
                <a:latin typeface="휴먼엑스포" pitchFamily="18" charset="-127"/>
                <a:ea typeface="휴먼엑스포" pitchFamily="18" charset="-127"/>
              </a:rPr>
              <a:t>Scheme’s </a:t>
            </a:r>
            <a:r>
              <a:rPr lang="en-US" altLang="ja-JP" sz="2000" dirty="0" err="1" smtClean="0">
                <a:latin typeface="휴먼엑스포" pitchFamily="18" charset="-127"/>
                <a:ea typeface="휴먼엑스포" pitchFamily="18" charset="-127"/>
              </a:rPr>
              <a:t>excent</a:t>
            </a:r>
            <a:endParaRPr lang="en-US" altLang="ko-KR" sz="2000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313" y="1916113"/>
            <a:ext cx="4319587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  <a:cs typeface="+mn-cs"/>
              </a:rPr>
              <a:t>▌ </a:t>
            </a:r>
            <a:r>
              <a:rPr lang="en-US" altLang="ja-JP" dirty="0" err="1" smtClean="0">
                <a:latin typeface="휴먼엑스포" pitchFamily="18" charset="-127"/>
                <a:ea typeface="휴먼엑스포" pitchFamily="18" charset="-127"/>
              </a:rPr>
              <a:t>Geumgang</a:t>
            </a:r>
            <a:r>
              <a:rPr lang="en-US" altLang="ja-JP" dirty="0" smtClean="0">
                <a:latin typeface="휴먼엑스포" pitchFamily="18" charset="-127"/>
                <a:ea typeface="휴먼엑스포" pitchFamily="18" charset="-127"/>
              </a:rPr>
              <a:t> Station </a:t>
            </a:r>
            <a:r>
              <a:rPr lang="en-US" altLang="ja-JP" dirty="0" err="1" smtClean="0">
                <a:latin typeface="휴먼엑스포" pitchFamily="18" charset="-127"/>
                <a:ea typeface="휴먼엑스포" pitchFamily="18" charset="-127"/>
              </a:rPr>
              <a:t>infrastructu</a:t>
            </a:r>
            <a:r>
              <a:rPr lang="en-US" altLang="ja-JP" dirty="0" smtClean="0">
                <a:latin typeface="휴먼엑스포" pitchFamily="18" charset="-127"/>
                <a:ea typeface="휴먼엑스포" pitchFamily="18" charset="-127"/>
              </a:rPr>
              <a:t>    </a:t>
            </a:r>
          </a:p>
          <a:p>
            <a:pPr>
              <a:defRPr/>
            </a:pPr>
            <a:r>
              <a:rPr lang="en-US" altLang="ja-JP" dirty="0" smtClean="0">
                <a:latin typeface="휴먼엑스포" pitchFamily="18" charset="-127"/>
                <a:ea typeface="휴먼엑스포" pitchFamily="18" charset="-127"/>
              </a:rPr>
              <a:t>   re left as it is</a:t>
            </a:r>
          </a:p>
          <a:p>
            <a:pPr>
              <a:defRPr/>
            </a:pPr>
            <a:r>
              <a:rPr kumimoji="0"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  <a:cs typeface="+mn-cs"/>
              </a:rPr>
              <a:t>▌ </a:t>
            </a:r>
            <a:r>
              <a:rPr lang="en-US" altLang="ja-JP" dirty="0" smtClean="0">
                <a:latin typeface="휴먼엑스포" pitchFamily="18" charset="-127"/>
                <a:ea typeface="휴먼엑스포" pitchFamily="18" charset="-127"/>
              </a:rPr>
              <a:t>Dong-</a:t>
            </a:r>
            <a:r>
              <a:rPr lang="en-US" altLang="ja-JP" dirty="0" err="1" smtClean="0">
                <a:latin typeface="휴먼엑스포" pitchFamily="18" charset="-127"/>
                <a:ea typeface="휴먼엑스포" pitchFamily="18" charset="-127"/>
              </a:rPr>
              <a:t>gu</a:t>
            </a:r>
            <a:r>
              <a:rPr lang="en-US" altLang="ja-JP" dirty="0" smtClean="0">
                <a:latin typeface="휴먼엑스포" pitchFamily="18" charset="-127"/>
                <a:ea typeface="휴먼엑스포" pitchFamily="18" charset="-127"/>
              </a:rPr>
              <a:t> next-generation </a:t>
            </a:r>
            <a:r>
              <a:rPr lang="en-US" altLang="ja-JP" dirty="0" err="1" smtClean="0">
                <a:latin typeface="휴먼엑스포" pitchFamily="18" charset="-127"/>
                <a:ea typeface="휴먼엑스포" pitchFamily="18" charset="-127"/>
              </a:rPr>
              <a:t>ima</a:t>
            </a:r>
            <a:endParaRPr lang="en-US" altLang="ja-JP" dirty="0" smtClean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r>
              <a:rPr lang="en-US" altLang="ja-JP" dirty="0" smtClean="0">
                <a:latin typeface="휴먼엑스포" pitchFamily="18" charset="-127"/>
                <a:ea typeface="휴먼엑스포" pitchFamily="18" charset="-127"/>
              </a:rPr>
              <a:t>   </a:t>
            </a:r>
            <a:r>
              <a:rPr lang="en-US" altLang="ja-JP" dirty="0" err="1" smtClean="0">
                <a:latin typeface="휴먼엑스포" pitchFamily="18" charset="-127"/>
                <a:ea typeface="휴먼엑스포" pitchFamily="18" charset="-127"/>
              </a:rPr>
              <a:t>ge</a:t>
            </a:r>
            <a:r>
              <a:rPr lang="en-US" altLang="ja-JP" dirty="0" smtClean="0">
                <a:latin typeface="휴먼엑스포" pitchFamily="18" charset="-127"/>
                <a:ea typeface="휴먼엑스포" pitchFamily="18" charset="-127"/>
              </a:rPr>
              <a:t> advancement</a:t>
            </a:r>
          </a:p>
          <a:p>
            <a:pPr>
              <a:defRPr/>
            </a:pPr>
            <a:r>
              <a:rPr kumimoji="0"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  <a:cs typeface="+mn-cs"/>
              </a:rPr>
              <a:t>▌ </a:t>
            </a:r>
            <a:r>
              <a:rPr lang="en-US" altLang="ja-JP" dirty="0" smtClean="0">
                <a:latin typeface="휴먼엑스포" pitchFamily="18" charset="-127"/>
                <a:ea typeface="휴먼엑스포" pitchFamily="18" charset="-127"/>
              </a:rPr>
              <a:t>Lack of cultural institution and </a:t>
            </a:r>
          </a:p>
          <a:p>
            <a:pPr>
              <a:defRPr/>
            </a:pPr>
            <a:r>
              <a:rPr lang="en-US" altLang="ja-JP" dirty="0" smtClean="0">
                <a:latin typeface="휴먼엑스포" pitchFamily="18" charset="-127"/>
                <a:ea typeface="휴먼엑스포" pitchFamily="18" charset="-127"/>
              </a:rPr>
              <a:t>   infrastructure</a:t>
            </a:r>
          </a:p>
          <a:p>
            <a:pPr>
              <a:defRPr/>
            </a:pPr>
            <a:r>
              <a:rPr kumimoji="0"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  <a:cs typeface="+mn-cs"/>
              </a:rPr>
              <a:t>▌ </a:t>
            </a:r>
            <a:r>
              <a:rPr lang="en-US" altLang="ja-JP" dirty="0" smtClean="0">
                <a:latin typeface="휴먼엑스포" pitchFamily="18" charset="-127"/>
                <a:ea typeface="휴먼엑스포" pitchFamily="18" charset="-127"/>
              </a:rPr>
              <a:t>Citizens’ dissatisfaction </a:t>
            </a:r>
          </a:p>
          <a:p>
            <a:pPr>
              <a:defRPr/>
            </a:pPr>
            <a:r>
              <a:rPr lang="en-US" altLang="ja-JP" dirty="0" smtClean="0">
                <a:latin typeface="휴먼엑스포" pitchFamily="18" charset="-127"/>
                <a:ea typeface="휴먼엑스포" pitchFamily="18" charset="-127"/>
              </a:rPr>
              <a:t>   with their living environment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5013176"/>
            <a:ext cx="36724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  <a:cs typeface="+mn-cs"/>
              </a:rPr>
              <a:t>▌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휴먼엑스포" pitchFamily="18" charset="-127"/>
                <a:ea typeface="휴먼엑스포" pitchFamily="18" charset="-127"/>
              </a:rPr>
              <a:t>Location: </a:t>
            </a:r>
            <a:r>
              <a:rPr lang="en-US" altLang="ja-JP" dirty="0" err="1" smtClean="0">
                <a:latin typeface="휴먼엑스포" pitchFamily="18" charset="-127"/>
                <a:ea typeface="휴먼엑스포" pitchFamily="18" charset="-127"/>
              </a:rPr>
              <a:t>Daegu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,</a:t>
            </a:r>
            <a:r>
              <a:rPr lang="ko-KR" altLang="en-US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Donggu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Gumgandong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region</a:t>
            </a:r>
            <a:endParaRPr kumimoji="0" lang="en-US" altLang="ko-K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endParaRPr kumimoji="0" lang="en-US" altLang="ko-K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  <a:cs typeface="+mn-cs"/>
              </a:rPr>
              <a:t>▌</a:t>
            </a:r>
            <a:r>
              <a:rPr kumimoji="0"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r>
              <a:rPr lang="en-US" altLang="ja-JP" dirty="0" smtClean="0">
                <a:latin typeface="휴먼엑스포" pitchFamily="18" charset="-127"/>
                <a:ea typeface="휴먼엑스포" pitchFamily="18" charset="-127"/>
              </a:rPr>
              <a:t>Area: About 2km</a:t>
            </a:r>
            <a:endParaRPr kumimoji="0"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9227" name="그림 18" descr="11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125538"/>
            <a:ext cx="38163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483768" y="0"/>
            <a:ext cx="4320480" cy="8367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ko-KR" sz="3600" dirty="0"/>
              <a:t>1. Summary</a:t>
            </a:r>
            <a:endParaRPr sz="33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4. Case </a:t>
            </a:r>
            <a:r>
              <a:rPr lang="en-US" altLang="ko-KR" dirty="0" smtClean="0"/>
              <a:t>s</a:t>
            </a:r>
            <a:r>
              <a:rPr lang="en-US" altLang="ko-KR" dirty="0" smtClean="0"/>
              <a:t>tudy</a:t>
            </a:r>
            <a:endParaRPr lang="ko-KR" altLang="en-US" dirty="0">
              <a:cs typeface="+mj-cs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9DBC1A-CBD1-4A0C-BBC0-1D84FADB710E}" type="slidenum">
              <a:rPr lang="ko-KR" altLang="en-US"/>
              <a:pPr>
                <a:defRPr/>
              </a:pPr>
              <a:t>40</a:t>
            </a:fld>
            <a:endParaRPr lang="ko-KR" altLang="en-US"/>
          </a:p>
        </p:txBody>
      </p:sp>
      <p:sp>
        <p:nvSpPr>
          <p:cNvPr id="50180" name="Freeform 17"/>
          <p:cNvSpPr>
            <a:spLocks/>
          </p:cNvSpPr>
          <p:nvPr/>
        </p:nvSpPr>
        <p:spPr bwMode="gray">
          <a:xfrm>
            <a:off x="323528" y="1772816"/>
            <a:ext cx="3417887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539552" y="1628800"/>
            <a:ext cx="2808288" cy="288032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Hong-</a:t>
            </a:r>
            <a:r>
              <a:rPr lang="en-US" altLang="ko-KR" sz="2000" dirty="0" err="1" smtClean="0">
                <a:latin typeface="휴먼엑스포" pitchFamily="18" charset="-127"/>
                <a:ea typeface="휴먼엑스포" pitchFamily="18" charset="-127"/>
              </a:rPr>
              <a:t>kong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 station</a:t>
            </a:r>
            <a:endParaRPr lang="en-US" altLang="ko-KR" sz="2000" b="1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63688" y="3717032"/>
            <a:ext cx="5186950" cy="29779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0" y="2204864"/>
            <a:ext cx="9001000" cy="314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defRPr/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  <a:cs typeface="+mn-cs"/>
              </a:rPr>
              <a:t>▌Feature</a:t>
            </a:r>
            <a:endParaRPr kumimoji="0" lang="en-US" altLang="ko-KR" b="1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  <a:defRPr/>
            </a:pPr>
            <a:r>
              <a:rPr lang="en-US" altLang="ko-KR" sz="1700" dirty="0" smtClean="0">
                <a:latin typeface="휴먼엑스포" pitchFamily="18" charset="-127"/>
                <a:ea typeface="휴먼엑스포" pitchFamily="18" charset="-127"/>
                <a:cs typeface="+mn-cs"/>
              </a:rPr>
              <a:t> Public </a:t>
            </a:r>
            <a:r>
              <a:rPr lang="en-US" altLang="ko-KR" sz="1700" dirty="0" smtClean="0">
                <a:latin typeface="휴먼엑스포" pitchFamily="18" charset="-127"/>
                <a:ea typeface="휴먼엑스포" pitchFamily="18" charset="-127"/>
                <a:cs typeface="+mn-cs"/>
              </a:rPr>
              <a:t>transit oriented area -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activity of station influence area</a:t>
            </a:r>
            <a:endParaRPr lang="en-US" altLang="ko-KR" sz="17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  <a:defRPr/>
            </a:pPr>
            <a:r>
              <a:rPr lang="ko-KR" altLang="en-US" sz="1700" dirty="0"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Outside the beltway</a:t>
            </a:r>
            <a:r>
              <a:rPr lang="ko-KR" altLang="en-US" sz="1700" dirty="0" smtClean="0"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r>
              <a:rPr lang="en-US" altLang="ko-KR" sz="1700" dirty="0">
                <a:latin typeface="휴먼엑스포" pitchFamily="18" charset="-127"/>
                <a:ea typeface="휴먼엑스포" pitchFamily="18" charset="-127"/>
                <a:cs typeface="+mn-cs"/>
              </a:rPr>
              <a:t>– </a:t>
            </a:r>
            <a:r>
              <a:rPr lang="en-US" altLang="ko-KR" sz="1700" dirty="0" smtClean="0">
                <a:latin typeface="휴먼엑스포" pitchFamily="18" charset="-127"/>
                <a:ea typeface="휴먼엑스포" pitchFamily="18" charset="-127"/>
                <a:cs typeface="+mn-cs"/>
              </a:rPr>
              <a:t>Vehicle handling through the detour and to pass</a:t>
            </a:r>
            <a:endParaRPr lang="en-US" altLang="ko-KR" sz="1700" dirty="0">
              <a:latin typeface="휴먼엑스포" pitchFamily="18" charset="-127"/>
              <a:ea typeface="휴먼엑스포" pitchFamily="18" charset="-127"/>
              <a:cs typeface="+mn-cs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defRPr/>
            </a:pPr>
            <a:endParaRPr kumimoji="0" lang="en-US" altLang="ko-KR" b="1" dirty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defRPr/>
            </a:pPr>
            <a:endParaRPr kumimoji="0" lang="en-US" altLang="ko-KR" b="1" dirty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defRPr/>
            </a:pPr>
            <a:endParaRPr kumimoji="0" lang="en-US" altLang="ko-KR" b="1" dirty="0">
              <a:latin typeface="휴먼엑스포" pitchFamily="18" charset="-127"/>
              <a:ea typeface="휴먼엑스포" pitchFamily="18" charset="-127"/>
              <a:cs typeface="HY울릉도L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1520" y="1052736"/>
            <a:ext cx="8640960" cy="80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▌Problem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1-1.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Case study about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Lack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of transportation systems in the district</a:t>
            </a: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4. Case s</a:t>
            </a:r>
            <a:r>
              <a:rPr lang="en-US" altLang="ko-KR" dirty="0" smtClean="0"/>
              <a:t>tudy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CEBF35-2F6B-41D3-BF81-C88DE1FCAC6D}" type="slidenum">
              <a:rPr lang="ko-KR" altLang="en-US" smtClean="0"/>
              <a:pPr>
                <a:defRPr/>
              </a:pPr>
              <a:t>41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251520" y="1988840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Public Transportation</a:t>
            </a:r>
            <a:b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</a:b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Hong Kong boasts an excellent public transport network, so it's very easy to get around Hong Kong.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pic>
        <p:nvPicPr>
          <p:cNvPr id="1026" name="Picture 2" descr="C:\Users\gjkai\Desktop\hong-kong-travel_org_20120516_225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1892300" cy="1748408"/>
          </a:xfrm>
          <a:prstGeom prst="rect">
            <a:avLst/>
          </a:prstGeom>
          <a:noFill/>
        </p:spPr>
      </p:pic>
      <p:pic>
        <p:nvPicPr>
          <p:cNvPr id="1027" name="Picture 3" descr="C:\Users\gjkai\Desktop\hong-kong-travel_org_20120516_2255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284984"/>
            <a:ext cx="1892300" cy="1786508"/>
          </a:xfrm>
          <a:prstGeom prst="rect">
            <a:avLst/>
          </a:prstGeom>
          <a:noFill/>
        </p:spPr>
      </p:pic>
      <p:pic>
        <p:nvPicPr>
          <p:cNvPr id="1028" name="Picture 4" descr="C:\Users\gjkai\Desktop\hong-kong-travel_org_20120516_225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284984"/>
            <a:ext cx="1905000" cy="1820416"/>
          </a:xfrm>
          <a:prstGeom prst="rect">
            <a:avLst/>
          </a:prstGeom>
          <a:noFill/>
        </p:spPr>
      </p:pic>
      <p:pic>
        <p:nvPicPr>
          <p:cNvPr id="1029" name="Picture 5" descr="C:\Users\gjkai\Desktop\hong-kong-travel_org_20120516_225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284984"/>
            <a:ext cx="1917700" cy="1786508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/>
        </p:nvSpPr>
        <p:spPr>
          <a:xfrm>
            <a:off x="323528" y="5373216"/>
            <a:ext cx="921702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defRPr/>
            </a:pP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kumimoji="0" lang="en-US" altLang="ko-KR" b="1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  <a:endParaRPr kumimoji="0" lang="en-US" altLang="ko-KR" b="1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>
              <a:defRPr/>
            </a:pP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1. The traffic system connection with road system of Dong-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gu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District</a:t>
            </a:r>
          </a:p>
          <a:p>
            <a:pPr>
              <a:defRPr/>
            </a:pP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2. Transit-oriented Road System Establish around transit station area </a:t>
            </a:r>
            <a:endParaRPr lang="en-US" altLang="ko-KR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1520" y="1052736"/>
            <a:ext cx="8892480" cy="80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▌Problem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1-1.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Case study about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Lack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of transportation systems in the district</a:t>
            </a: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>
                <a:cs typeface="+mj-cs"/>
              </a:rPr>
              <a:t>4. Case study</a:t>
            </a:r>
            <a:endParaRPr lang="ko-KR" altLang="en-US" dirty="0">
              <a:cs typeface="+mj-cs"/>
            </a:endParaRPr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EEF5C-6BE3-41A8-8EA8-10485BE16966}" type="slidenum">
              <a:rPr lang="ko-KR" altLang="en-US"/>
              <a:pPr>
                <a:defRPr/>
              </a:pPr>
              <a:t>42</a:t>
            </a:fld>
            <a:endParaRPr lang="ko-KR" altLang="en-US"/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0" y="5517232"/>
            <a:ext cx="9144000" cy="183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  <a:r>
              <a:rPr kumimoji="0" lang="ko-KR" altLang="en-US" b="1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b="1" dirty="0" smtClean="0">
                <a:latin typeface="휴먼엑스포" pitchFamily="18" charset="-127"/>
                <a:ea typeface="휴먼엑스포" pitchFamily="18" charset="-127"/>
              </a:rPr>
              <a:t>: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 &lt;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 the Activation Plan around Station area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&gt;</a:t>
            </a: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 For the residents the construction of various public facilities around station</a:t>
            </a: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</a:pPr>
            <a:endParaRPr kumimoji="0"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 smtClean="0">
              <a:latin typeface="HY울릉도L"/>
              <a:ea typeface="HY울릉도L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  <p:sp>
        <p:nvSpPr>
          <p:cNvPr id="38917" name="Freeform 17"/>
          <p:cNvSpPr>
            <a:spLocks/>
          </p:cNvSpPr>
          <p:nvPr/>
        </p:nvSpPr>
        <p:spPr bwMode="gray">
          <a:xfrm>
            <a:off x="179512" y="1988840"/>
            <a:ext cx="3417887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323528" y="1700808"/>
            <a:ext cx="3024336" cy="446087"/>
          </a:xfrm>
          <a:prstGeom prst="rect">
            <a:avLst/>
          </a:prstGeom>
          <a:gradFill rotWithShape="1">
            <a:gsLst>
              <a:gs pos="0">
                <a:srgbClr val="5E9EFF">
                  <a:alpha val="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000" b="1" dirty="0" err="1" smtClean="0">
                <a:latin typeface="HY헤드라인M" pitchFamily="18" charset="-127"/>
                <a:ea typeface="HY헤드라인M" pitchFamily="18" charset="-127"/>
              </a:rPr>
              <a:t>Makuhari</a:t>
            </a: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</a:rPr>
              <a:t> station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8919" name="그림 7" descr="마쿠하리빌딩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789040"/>
            <a:ext cx="1975282" cy="1495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그림 10" descr="마쿠하리역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789040"/>
            <a:ext cx="2016224" cy="149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그림 14" descr="마쿠하리전경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789040"/>
            <a:ext cx="2088232" cy="151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직사각형 10"/>
          <p:cNvSpPr/>
          <p:nvPr/>
        </p:nvSpPr>
        <p:spPr>
          <a:xfrm>
            <a:off x="0" y="2492896"/>
            <a:ext cx="86227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500" indent="-80500" defTabSz="913837">
              <a:lnSpc>
                <a:spcPts val="2000"/>
              </a:lnSpc>
              <a:spcBef>
                <a:spcPct val="50000"/>
              </a:spcBef>
            </a:pP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ko-KR" sz="1600" b="1" dirty="0" smtClean="0">
                <a:latin typeface="휴먼엑스포" pitchFamily="18" charset="-127"/>
                <a:ea typeface="휴먼엑스포" pitchFamily="18" charset="-127"/>
              </a:rPr>
              <a:t>F</a:t>
            </a:r>
            <a:r>
              <a:rPr lang="en-US" altLang="ja-JP" sz="1600" b="1" dirty="0" smtClean="0">
                <a:latin typeface="휴먼엑스포" pitchFamily="18" charset="-127"/>
                <a:ea typeface="휴먼엑스포" pitchFamily="18" charset="-127"/>
              </a:rPr>
              <a:t>eature</a:t>
            </a:r>
            <a:endParaRPr lang="en-US" altLang="ko-KR" sz="1600" b="1" dirty="0" smtClean="0">
              <a:latin typeface="휴먼엑스포" pitchFamily="18" charset="-127"/>
              <a:ea typeface="휴먼엑스포" pitchFamily="18" charset="-127"/>
            </a:endParaRPr>
          </a:p>
          <a:p>
            <a:pPr marL="80500" indent="-80500" defTabSz="913837">
              <a:lnSpc>
                <a:spcPts val="2000"/>
              </a:lnSpc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Business</a:t>
            </a:r>
            <a:r>
              <a:rPr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Features</a:t>
            </a:r>
            <a:r>
              <a:rPr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endParaRPr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80500" indent="-80500" defTabSz="913837">
              <a:lnSpc>
                <a:spcPts val="2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  New Urban Development system</a:t>
            </a:r>
            <a:r>
              <a:rPr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+ Station Area Development ( mix-use )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0" y="1196752"/>
            <a:ext cx="8748464" cy="61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Problem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1-2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Case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study about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Lack of infrastructure around the station</a:t>
            </a: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>
                <a:cs typeface="+mj-cs"/>
              </a:rPr>
              <a:t>4. Case study</a:t>
            </a:r>
            <a:endParaRPr lang="ko-KR" altLang="en-US" dirty="0">
              <a:cs typeface="+mj-cs"/>
            </a:endParaRPr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EEF5C-6BE3-41A8-8EA8-10485BE16966}" type="slidenum">
              <a:rPr lang="ko-KR" altLang="en-US"/>
              <a:pPr>
                <a:defRPr/>
              </a:pPr>
              <a:t>43</a:t>
            </a:fld>
            <a:endParaRPr lang="ko-KR" altLang="en-US"/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0" y="5509352"/>
            <a:ext cx="9144000" cy="269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  <a:r>
              <a:rPr kumimoji="0" lang="ko-KR" altLang="en-US" b="1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b="1" dirty="0" smtClean="0">
                <a:latin typeface="휴먼엑스포" pitchFamily="18" charset="-127"/>
                <a:ea typeface="휴먼엑스포" pitchFamily="18" charset="-127"/>
              </a:rPr>
              <a:t>: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 &lt;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 the Activation Plan around Station area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&gt;</a:t>
            </a: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Commercial building built and office building placement for business functions around station</a:t>
            </a: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</a:pPr>
            <a:endParaRPr kumimoji="0"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</a:pPr>
            <a:endParaRPr kumimoji="0"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 smtClean="0">
              <a:latin typeface="HY울릉도L"/>
              <a:ea typeface="HY울릉도L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  <p:sp>
        <p:nvSpPr>
          <p:cNvPr id="38917" name="Freeform 17"/>
          <p:cNvSpPr>
            <a:spLocks/>
          </p:cNvSpPr>
          <p:nvPr/>
        </p:nvSpPr>
        <p:spPr bwMode="gray">
          <a:xfrm>
            <a:off x="179512" y="1988840"/>
            <a:ext cx="3417887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323528" y="1700808"/>
            <a:ext cx="3024336" cy="446087"/>
          </a:xfrm>
          <a:prstGeom prst="rect">
            <a:avLst/>
          </a:prstGeom>
          <a:gradFill rotWithShape="1">
            <a:gsLst>
              <a:gs pos="0">
                <a:srgbClr val="5E9EFF">
                  <a:alpha val="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000" b="1" dirty="0" err="1" smtClean="0">
                <a:latin typeface="HY헤드라인M" pitchFamily="18" charset="-127"/>
                <a:ea typeface="HY헤드라인M" pitchFamily="18" charset="-127"/>
              </a:rPr>
              <a:t>Makuhari</a:t>
            </a: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</a:rPr>
              <a:t> station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8919" name="그림 7" descr="마쿠하리빌딩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789040"/>
            <a:ext cx="1975282" cy="1495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그림 10" descr="마쿠하리역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789040"/>
            <a:ext cx="2016224" cy="149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그림 14" descr="마쿠하리전경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789040"/>
            <a:ext cx="2088232" cy="151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직사각형 10"/>
          <p:cNvSpPr/>
          <p:nvPr/>
        </p:nvSpPr>
        <p:spPr>
          <a:xfrm>
            <a:off x="0" y="2492896"/>
            <a:ext cx="86227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500" indent="-80500" defTabSz="913837">
              <a:lnSpc>
                <a:spcPts val="2000"/>
              </a:lnSpc>
              <a:spcBef>
                <a:spcPct val="50000"/>
              </a:spcBef>
            </a:pP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ko-KR" sz="1600" b="1" dirty="0" smtClean="0">
                <a:latin typeface="휴먼엑스포" pitchFamily="18" charset="-127"/>
                <a:ea typeface="휴먼엑스포" pitchFamily="18" charset="-127"/>
              </a:rPr>
              <a:t>F</a:t>
            </a:r>
            <a:r>
              <a:rPr lang="en-US" altLang="ja-JP" sz="1600" b="1" dirty="0" smtClean="0">
                <a:latin typeface="휴먼엑스포" pitchFamily="18" charset="-127"/>
                <a:ea typeface="휴먼엑스포" pitchFamily="18" charset="-127"/>
              </a:rPr>
              <a:t>eature</a:t>
            </a:r>
            <a:endParaRPr lang="en-US" altLang="ko-KR" sz="1600" b="1" dirty="0" smtClean="0">
              <a:latin typeface="휴먼엑스포" pitchFamily="18" charset="-127"/>
              <a:ea typeface="휴먼엑스포" pitchFamily="18" charset="-127"/>
            </a:endParaRPr>
          </a:p>
          <a:p>
            <a:pPr marL="80500" indent="-80500" defTabSz="913837">
              <a:lnSpc>
                <a:spcPts val="2000"/>
              </a:lnSpc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Business</a:t>
            </a:r>
            <a:r>
              <a:rPr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Features</a:t>
            </a:r>
            <a:r>
              <a:rPr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endParaRPr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80500" indent="-80500" defTabSz="913837">
              <a:lnSpc>
                <a:spcPts val="2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 Construction of large shopping center based on station square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0" y="1196752"/>
            <a:ext cx="8748464" cy="61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Problem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1-2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Case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study about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Lack of infrastructure around the station</a:t>
            </a: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4. Case </a:t>
            </a:r>
            <a:r>
              <a:rPr lang="en-US" altLang="ko-KR" dirty="0" smtClean="0"/>
              <a:t>study</a:t>
            </a:r>
            <a:endParaRPr lang="ko-KR" altLang="en-US" dirty="0">
              <a:cs typeface="+mj-cs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5FD75F-F758-4AC0-B678-CBFA37723975}" type="slidenum">
              <a:rPr lang="ko-KR" altLang="en-US"/>
              <a:pPr>
                <a:defRPr/>
              </a:pPr>
              <a:t>44</a:t>
            </a:fld>
            <a:endParaRPr lang="ko-KR" altLang="en-US"/>
          </a:p>
        </p:txBody>
      </p:sp>
      <p:sp>
        <p:nvSpPr>
          <p:cNvPr id="40964" name="Freeform 17"/>
          <p:cNvSpPr>
            <a:spLocks/>
          </p:cNvSpPr>
          <p:nvPr/>
        </p:nvSpPr>
        <p:spPr bwMode="gray">
          <a:xfrm>
            <a:off x="251520" y="2276872"/>
            <a:ext cx="3417887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539552" y="1988840"/>
            <a:ext cx="2808288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 err="1">
                <a:latin typeface="HY헤드라인M" pitchFamily="18" charset="-127"/>
                <a:ea typeface="HY헤드라인M" pitchFamily="18" charset="-127"/>
                <a:cs typeface="+mn-cs"/>
              </a:rPr>
              <a:t>용산역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323528" y="2780929"/>
            <a:ext cx="4177283" cy="242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>
                <a:latin typeface="휴먼매직체" pitchFamily="18" charset="-127"/>
                <a:ea typeface="휴먼매직체" pitchFamily="18" charset="-127"/>
              </a:rPr>
              <a:t>▌ </a:t>
            </a:r>
            <a:r>
              <a:rPr kumimoji="0" lang="en-US" altLang="ko-KR" b="1" dirty="0" smtClean="0">
                <a:latin typeface="휴먼매직체" pitchFamily="18" charset="-127"/>
                <a:ea typeface="휴먼매직체" pitchFamily="18" charset="-127"/>
              </a:rPr>
              <a:t>F</a:t>
            </a:r>
            <a:r>
              <a:rPr kumimoji="0" lang="en-US" altLang="ko-KR" b="1" dirty="0" smtClean="0">
                <a:latin typeface="휴먼매직체" pitchFamily="18" charset="-127"/>
                <a:ea typeface="휴먼매직체" pitchFamily="18" charset="-127"/>
              </a:rPr>
              <a:t>eature</a:t>
            </a:r>
            <a:endParaRPr kumimoji="0" lang="en-US" altLang="ko-KR" b="1" dirty="0">
              <a:latin typeface="휴먼매직체" pitchFamily="18" charset="-127"/>
              <a:ea typeface="휴먼매직체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</a:pPr>
            <a:r>
              <a:rPr lang="ko-KR" altLang="en-US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Station and large commercial facilities that are used in combination</a:t>
            </a: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b="1" dirty="0">
              <a:latin typeface="휴먼엑스포" pitchFamily="18" charset="-127"/>
              <a:ea typeface="휴먼엑스포" pitchFamily="18" charset="-127"/>
              <a:cs typeface="HY울릉도L"/>
            </a:endParaRPr>
          </a:p>
        </p:txBody>
      </p:sp>
      <p:pic>
        <p:nvPicPr>
          <p:cNvPr id="13" name="Picture 6" descr="H:\그림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04864"/>
            <a:ext cx="424847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51520" y="4826675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kumimoji="0" lang="en-US" altLang="ko-KR" sz="1600" b="1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b="1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</a:p>
          <a:p>
            <a:endParaRPr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  By using a combination of commercial facilities and </a:t>
            </a:r>
            <a:r>
              <a:rPr lang="en-US" altLang="ko-KR" sz="1600" dirty="0" err="1" smtClean="0">
                <a:latin typeface="휴먼엑스포" pitchFamily="18" charset="-127"/>
                <a:ea typeface="휴먼엑스포" pitchFamily="18" charset="-127"/>
              </a:rPr>
              <a:t>Geumgang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 station, </a:t>
            </a:r>
          </a:p>
          <a:p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  passengers should be attracted.</a:t>
            </a:r>
          </a:p>
          <a:p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  </a:t>
            </a:r>
          </a:p>
          <a:p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  By creating a small park in front of commercial facilities, community space</a:t>
            </a:r>
          </a:p>
          <a:p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 should be created.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1196752"/>
            <a:ext cx="8748464" cy="61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kumimoji="0" lang="en-US" altLang="ko-KR" sz="1600" dirty="0" err="1" smtClean="0">
                <a:latin typeface="휴먼엑스포" pitchFamily="18" charset="-127"/>
                <a:ea typeface="휴먼엑스포" pitchFamily="18" charset="-127"/>
              </a:rPr>
              <a:t>Ploblem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1-2 case study about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Lack of infrastructure around the station</a:t>
            </a: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4. Case Study</a:t>
            </a:r>
            <a:endParaRPr lang="ko-KR" altLang="en-US" dirty="0">
              <a:cs typeface="+mj-cs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5FD75F-F758-4AC0-B678-CBFA37723975}" type="slidenum">
              <a:rPr lang="ko-KR" altLang="en-US"/>
              <a:pPr>
                <a:defRPr/>
              </a:pPr>
              <a:t>45</a:t>
            </a:fld>
            <a:endParaRPr lang="ko-KR" altLang="en-US"/>
          </a:p>
        </p:txBody>
      </p:sp>
      <p:sp>
        <p:nvSpPr>
          <p:cNvPr id="40964" name="Freeform 17"/>
          <p:cNvSpPr>
            <a:spLocks/>
          </p:cNvSpPr>
          <p:nvPr/>
        </p:nvSpPr>
        <p:spPr bwMode="gray">
          <a:xfrm>
            <a:off x="251520" y="2132856"/>
            <a:ext cx="3417887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539552" y="1988841"/>
            <a:ext cx="2808288" cy="288032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 err="1">
                <a:latin typeface="HY헤드라인M" pitchFamily="18" charset="-127"/>
                <a:ea typeface="HY헤드라인M" pitchFamily="18" charset="-127"/>
                <a:cs typeface="+mn-cs"/>
              </a:rPr>
              <a:t>용산역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395536" y="2636912"/>
            <a:ext cx="4105275" cy="214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kumimoji="0" lang="en-US" altLang="ko-KR" b="1" dirty="0" smtClean="0">
                <a:latin typeface="휴먼엑스포" pitchFamily="18" charset="-127"/>
                <a:ea typeface="휴먼엑스포" pitchFamily="18" charset="-127"/>
              </a:rPr>
              <a:t>F</a:t>
            </a:r>
            <a:r>
              <a:rPr kumimoji="0" lang="en-US" altLang="ko-KR" b="1" dirty="0" smtClean="0">
                <a:latin typeface="휴먼엑스포" pitchFamily="18" charset="-127"/>
                <a:ea typeface="휴먼엑스포" pitchFamily="18" charset="-127"/>
              </a:rPr>
              <a:t>eature</a:t>
            </a:r>
            <a:endParaRPr kumimoji="0" lang="en-US" altLang="ko-KR" b="1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b="1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b="1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b="1" dirty="0">
              <a:latin typeface="휴먼엑스포" pitchFamily="18" charset="-127"/>
              <a:ea typeface="휴먼엑스포" pitchFamily="18" charset="-127"/>
              <a:cs typeface="HY울릉도L"/>
            </a:endParaRPr>
          </a:p>
        </p:txBody>
      </p:sp>
      <p:pic>
        <p:nvPicPr>
          <p:cNvPr id="13" name="Picture 6" descr="H:\그림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708920"/>
            <a:ext cx="5098261" cy="3024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79512" y="5661248"/>
            <a:ext cx="8748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 ▌</a:t>
            </a:r>
            <a:r>
              <a:rPr kumimoji="0" lang="en-US" altLang="ko-KR" b="1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b="1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</a:p>
          <a:p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Through a roof garden overlooking the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Kumho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high view space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1196752"/>
            <a:ext cx="8748464" cy="61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kumimoji="0" lang="en-US" altLang="ko-KR" sz="1600" dirty="0" err="1" smtClean="0">
                <a:latin typeface="휴먼엑스포" pitchFamily="18" charset="-127"/>
                <a:ea typeface="휴먼엑스포" pitchFamily="18" charset="-127"/>
              </a:rPr>
              <a:t>Ploblem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1-2 case study about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Lack of infrastructure around the station</a:t>
            </a: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23528" y="3140968"/>
            <a:ext cx="3086101" cy="4675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b="1" dirty="0" smtClean="0">
                <a:latin typeface="휴먼엑스포" pitchFamily="18" charset="-127"/>
                <a:ea typeface="휴먼엑스포" pitchFamily="18" charset="-127"/>
              </a:rPr>
              <a:t>Create a roof garden</a:t>
            </a:r>
            <a:endParaRPr kumimoji="0" lang="en-US" altLang="ko-KR" b="1" dirty="0">
              <a:latin typeface="휴먼엑스포" pitchFamily="18" charset="-127"/>
              <a:ea typeface="휴먼엑스포" pitchFamily="18" charset="-127"/>
              <a:cs typeface="HY울릉도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4. Case Study</a:t>
            </a:r>
            <a:endParaRPr lang="ko-KR" altLang="en-US" dirty="0"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519C4C-1EAC-485B-A252-3D2B42F3C06A}" type="slidenum">
              <a:rPr lang="ko-KR" altLang="en-US"/>
              <a:pPr>
                <a:defRPr/>
              </a:pPr>
              <a:t>46</a:t>
            </a:fld>
            <a:endParaRPr lang="ko-KR" altLang="en-US"/>
          </a:p>
        </p:txBody>
      </p:sp>
      <p:sp>
        <p:nvSpPr>
          <p:cNvPr id="44036" name="Freeform 17"/>
          <p:cNvSpPr>
            <a:spLocks/>
          </p:cNvSpPr>
          <p:nvPr/>
        </p:nvSpPr>
        <p:spPr bwMode="gray">
          <a:xfrm>
            <a:off x="144463" y="1557338"/>
            <a:ext cx="5961062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23850" y="1268413"/>
            <a:ext cx="8136582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Problem 2  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Lack of cultural life and amenity of residents</a:t>
            </a:r>
            <a:endParaRPr lang="ko-KR" altLang="en-US" sz="2000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50825" y="2060575"/>
            <a:ext cx="3889375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  <a:defRPr/>
            </a:pPr>
            <a:r>
              <a:rPr kumimoji="0"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Two ways</a:t>
            </a:r>
            <a:endParaRPr kumimoji="0"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나눔고딕 ExtraBold"/>
            </a:endParaRPr>
          </a:p>
          <a:p>
            <a:pPr>
              <a:defRPr/>
            </a:pPr>
            <a:endParaRPr kumimoji="0" lang="ko-KR" altLang="en-US" dirty="0">
              <a:latin typeface="나눔고딕 Extra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3212976"/>
            <a:ext cx="9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C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reation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of  waterfront with creation of green space </a:t>
            </a:r>
          </a:p>
          <a:p>
            <a:pPr marL="342900" indent="-342900"/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  on development area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536" y="450912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2. Vibrant spaces creation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4. Case Study</a:t>
            </a:r>
            <a:endParaRPr lang="ko-KR" altLang="en-US" dirty="0"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519C4C-1EAC-485B-A252-3D2B42F3C06A}" type="slidenum">
              <a:rPr lang="ko-KR" altLang="en-US"/>
              <a:pPr>
                <a:defRPr/>
              </a:pPr>
              <a:t>47</a:t>
            </a:fld>
            <a:endParaRPr lang="ko-KR" altLang="en-US"/>
          </a:p>
        </p:txBody>
      </p:sp>
      <p:sp>
        <p:nvSpPr>
          <p:cNvPr id="44036" name="Freeform 17"/>
          <p:cNvSpPr>
            <a:spLocks/>
          </p:cNvSpPr>
          <p:nvPr/>
        </p:nvSpPr>
        <p:spPr bwMode="gray">
          <a:xfrm>
            <a:off x="144463" y="1557338"/>
            <a:ext cx="5961062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23850" y="1268413"/>
            <a:ext cx="8136582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Problem 2  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Lack of cultural life and amenity of residents</a:t>
            </a:r>
            <a:endParaRPr lang="ko-KR" altLang="en-US" sz="2000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50825" y="2060575"/>
            <a:ext cx="3889375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  <a:defRPr/>
            </a:pPr>
            <a:r>
              <a:rPr kumimoji="0"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Case studies 2-1</a:t>
            </a:r>
            <a:endParaRPr kumimoji="0"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나눔고딕 ExtraBold"/>
            </a:endParaRPr>
          </a:p>
          <a:p>
            <a:pPr>
              <a:defRPr/>
            </a:pPr>
            <a:endParaRPr kumimoji="0" lang="ko-KR" altLang="en-US" dirty="0">
              <a:latin typeface="나눔고딕 ExtraBold"/>
            </a:endParaRPr>
          </a:p>
        </p:txBody>
      </p:sp>
      <p:sp>
        <p:nvSpPr>
          <p:cNvPr id="13" name="자유형 12"/>
          <p:cNvSpPr/>
          <p:nvPr/>
        </p:nvSpPr>
        <p:spPr>
          <a:xfrm>
            <a:off x="395536" y="2924944"/>
            <a:ext cx="2520279" cy="1152128"/>
          </a:xfrm>
          <a:custGeom>
            <a:avLst/>
            <a:gdLst>
              <a:gd name="connsiteX0" fmla="*/ 0 w 2610852"/>
              <a:gd name="connsiteY0" fmla="*/ 0 h 1003134"/>
              <a:gd name="connsiteX1" fmla="*/ 2610852 w 2610852"/>
              <a:gd name="connsiteY1" fmla="*/ 0 h 1003134"/>
              <a:gd name="connsiteX2" fmla="*/ 2610852 w 2610852"/>
              <a:gd name="connsiteY2" fmla="*/ 1003134 h 1003134"/>
              <a:gd name="connsiteX3" fmla="*/ 0 w 2610852"/>
              <a:gd name="connsiteY3" fmla="*/ 1003134 h 1003134"/>
              <a:gd name="connsiteX4" fmla="*/ 0 w 2610852"/>
              <a:gd name="connsiteY4" fmla="*/ 0 h 100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852" h="1003134">
                <a:moveTo>
                  <a:pt x="0" y="0"/>
                </a:moveTo>
                <a:lnTo>
                  <a:pt x="2610852" y="0"/>
                </a:lnTo>
                <a:lnTo>
                  <a:pt x="2610852" y="1003134"/>
                </a:lnTo>
                <a:lnTo>
                  <a:pt x="0" y="10031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49352" tIns="85344" rIns="149352" bIns="85344" spcCol="1270" anchor="ctr"/>
          <a:lstStyle/>
          <a:p>
            <a:pPr algn="ctr" defTabSz="9334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ko-KR" sz="28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Canada </a:t>
            </a:r>
            <a:r>
              <a:rPr lang="en-US" altLang="ko-KR" sz="2800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vancouver</a:t>
            </a:r>
            <a:endParaRPr lang="ko-KR" altLang="en-US" sz="2500" b="1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4" name="자유형 13"/>
          <p:cNvSpPr/>
          <p:nvPr/>
        </p:nvSpPr>
        <p:spPr>
          <a:xfrm>
            <a:off x="395536" y="4653136"/>
            <a:ext cx="2611438" cy="1080120"/>
          </a:xfrm>
          <a:custGeom>
            <a:avLst/>
            <a:gdLst>
              <a:gd name="connsiteX0" fmla="*/ 0 w 2610852"/>
              <a:gd name="connsiteY0" fmla="*/ 0 h 1003134"/>
              <a:gd name="connsiteX1" fmla="*/ 2610852 w 2610852"/>
              <a:gd name="connsiteY1" fmla="*/ 0 h 1003134"/>
              <a:gd name="connsiteX2" fmla="*/ 2610852 w 2610852"/>
              <a:gd name="connsiteY2" fmla="*/ 1003134 h 1003134"/>
              <a:gd name="connsiteX3" fmla="*/ 0 w 2610852"/>
              <a:gd name="connsiteY3" fmla="*/ 1003134 h 1003134"/>
              <a:gd name="connsiteX4" fmla="*/ 0 w 2610852"/>
              <a:gd name="connsiteY4" fmla="*/ 0 h 100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852" h="1003134">
                <a:moveTo>
                  <a:pt x="0" y="0"/>
                </a:moveTo>
                <a:lnTo>
                  <a:pt x="2610852" y="0"/>
                </a:lnTo>
                <a:lnTo>
                  <a:pt x="2610852" y="1003134"/>
                </a:lnTo>
                <a:lnTo>
                  <a:pt x="0" y="10031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>
              <a:alpha val="90000"/>
              <a:hueOff val="0"/>
              <a:satOff val="0"/>
              <a:lumOff val="0"/>
              <a:alphaOff val="-20000"/>
            </a:schemeClr>
          </a:lnRef>
          <a:fillRef idx="1">
            <a:schemeClr val="accent6">
              <a:alpha val="90000"/>
              <a:hueOff val="0"/>
              <a:satOff val="0"/>
              <a:lumOff val="0"/>
              <a:alphaOff val="-20000"/>
            </a:schemeClr>
          </a:fillRef>
          <a:effectRef idx="0">
            <a:schemeClr val="accent6">
              <a:alpha val="90000"/>
              <a:hueOff val="0"/>
              <a:satOff val="0"/>
              <a:lumOff val="0"/>
              <a:alphaOff val="-20000"/>
            </a:schemeClr>
          </a:effectRef>
          <a:fontRef idx="minor">
            <a:schemeClr val="lt1"/>
          </a:fontRef>
        </p:style>
        <p:txBody>
          <a:bodyPr lIns="149352" tIns="85344" rIns="149352" bIns="85344" spcCol="1270" anchor="ctr"/>
          <a:lstStyle/>
          <a:p>
            <a:pPr algn="ctr" defTabSz="9334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ko-KR" sz="28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Cologne Media Park</a:t>
            </a:r>
            <a:endParaRPr lang="ko-KR" altLang="en-US" sz="25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5" name="자유형 14"/>
          <p:cNvSpPr/>
          <p:nvPr/>
        </p:nvSpPr>
        <p:spPr>
          <a:xfrm>
            <a:off x="4644008" y="4653136"/>
            <a:ext cx="3528392" cy="1080120"/>
          </a:xfrm>
          <a:custGeom>
            <a:avLst/>
            <a:gdLst>
              <a:gd name="connsiteX0" fmla="*/ 0 w 2610852"/>
              <a:gd name="connsiteY0" fmla="*/ 0 h 1003134"/>
              <a:gd name="connsiteX1" fmla="*/ 2610852 w 2610852"/>
              <a:gd name="connsiteY1" fmla="*/ 0 h 1003134"/>
              <a:gd name="connsiteX2" fmla="*/ 2610852 w 2610852"/>
              <a:gd name="connsiteY2" fmla="*/ 1003134 h 1003134"/>
              <a:gd name="connsiteX3" fmla="*/ 0 w 2610852"/>
              <a:gd name="connsiteY3" fmla="*/ 1003134 h 1003134"/>
              <a:gd name="connsiteX4" fmla="*/ 0 w 2610852"/>
              <a:gd name="connsiteY4" fmla="*/ 0 h 100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852" h="1003134">
                <a:moveTo>
                  <a:pt x="0" y="0"/>
                </a:moveTo>
                <a:lnTo>
                  <a:pt x="2610852" y="0"/>
                </a:lnTo>
                <a:lnTo>
                  <a:pt x="2610852" y="1003134"/>
                </a:lnTo>
                <a:lnTo>
                  <a:pt x="0" y="10031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>
              <a:alpha val="90000"/>
              <a:hueOff val="0"/>
              <a:satOff val="0"/>
              <a:lumOff val="0"/>
              <a:alphaOff val="-40000"/>
            </a:schemeClr>
          </a:lnRef>
          <a:fillRef idx="1">
            <a:schemeClr val="accent6">
              <a:alpha val="90000"/>
              <a:hueOff val="0"/>
              <a:satOff val="0"/>
              <a:lumOff val="0"/>
              <a:alphaOff val="-40000"/>
            </a:schemeClr>
          </a:fillRef>
          <a:effectRef idx="0">
            <a:schemeClr val="accent6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  <p:txBody>
          <a:bodyPr lIns="149352" tIns="85344" rIns="149352" bIns="85344" spcCol="1270" anchor="ctr"/>
          <a:lstStyle/>
          <a:p>
            <a:pPr algn="ctr" defTabSz="9334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ko-KR" sz="28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River Tours in Switzerland</a:t>
            </a:r>
            <a:endParaRPr lang="ko-KR" altLang="en-US" sz="25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6" name="자유형 15"/>
          <p:cNvSpPr/>
          <p:nvPr/>
        </p:nvSpPr>
        <p:spPr>
          <a:xfrm>
            <a:off x="4572000" y="2924944"/>
            <a:ext cx="3600400" cy="1152128"/>
          </a:xfrm>
          <a:custGeom>
            <a:avLst/>
            <a:gdLst>
              <a:gd name="connsiteX0" fmla="*/ 0 w 2610852"/>
              <a:gd name="connsiteY0" fmla="*/ 0 h 1003134"/>
              <a:gd name="connsiteX1" fmla="*/ 2610852 w 2610852"/>
              <a:gd name="connsiteY1" fmla="*/ 0 h 1003134"/>
              <a:gd name="connsiteX2" fmla="*/ 2610852 w 2610852"/>
              <a:gd name="connsiteY2" fmla="*/ 1003134 h 1003134"/>
              <a:gd name="connsiteX3" fmla="*/ 0 w 2610852"/>
              <a:gd name="connsiteY3" fmla="*/ 1003134 h 1003134"/>
              <a:gd name="connsiteX4" fmla="*/ 0 w 2610852"/>
              <a:gd name="connsiteY4" fmla="*/ 0 h 100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852" h="1003134">
                <a:moveTo>
                  <a:pt x="0" y="0"/>
                </a:moveTo>
                <a:lnTo>
                  <a:pt x="2610852" y="0"/>
                </a:lnTo>
                <a:lnTo>
                  <a:pt x="2610852" y="1003134"/>
                </a:lnTo>
                <a:lnTo>
                  <a:pt x="0" y="100313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hueOff val="0"/>
              <a:satOff val="0"/>
              <a:lumOff val="0"/>
              <a:alpha val="15000"/>
            </a:schemeClr>
          </a:solidFill>
        </p:spPr>
        <p:style>
          <a:lnRef idx="2">
            <a:schemeClr val="accent6">
              <a:alpha val="90000"/>
              <a:hueOff val="0"/>
              <a:satOff val="0"/>
              <a:lumOff val="0"/>
              <a:alphaOff val="-40000"/>
            </a:schemeClr>
          </a:lnRef>
          <a:fillRef idx="1">
            <a:schemeClr val="accent6">
              <a:alpha val="90000"/>
              <a:hueOff val="0"/>
              <a:satOff val="0"/>
              <a:lumOff val="0"/>
              <a:alphaOff val="-40000"/>
            </a:schemeClr>
          </a:fillRef>
          <a:effectRef idx="0">
            <a:schemeClr val="accent6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  <p:txBody>
          <a:bodyPr lIns="149352" tIns="85344" rIns="149352" bIns="85344" spcCol="1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굴림" pitchFamily="50" charset="-127"/>
              </a:rPr>
              <a:t>Greenbelt Metro Station</a:t>
            </a:r>
            <a:endParaRPr lang="en-US" altLang="ko-KR" sz="2800" b="1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4355976" y="2060848"/>
            <a:ext cx="3889375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  <a:defRPr/>
            </a:pPr>
            <a:r>
              <a:rPr kumimoji="0"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Case studies 2-2</a:t>
            </a:r>
            <a:endParaRPr kumimoji="0"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나눔고딕 ExtraBold"/>
            </a:endParaRPr>
          </a:p>
          <a:p>
            <a:pPr>
              <a:defRPr/>
            </a:pPr>
            <a:endParaRPr kumimoji="0" lang="ko-KR" altLang="en-US" dirty="0">
              <a:latin typeface="나눔고딕 Extra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4. Case Study</a:t>
            </a:r>
            <a:endParaRPr lang="ko-KR" altLang="en-US" dirty="0">
              <a:cs typeface="+mj-cs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A6A68-714C-49CC-83A7-5924C30B686C}" type="slidenum">
              <a:rPr lang="ko-KR" altLang="en-US"/>
              <a:pPr>
                <a:defRPr/>
              </a:pPr>
              <a:t>48</a:t>
            </a:fld>
            <a:endParaRPr lang="ko-KR" altLang="en-US"/>
          </a:p>
        </p:txBody>
      </p:sp>
      <p:sp>
        <p:nvSpPr>
          <p:cNvPr id="45060" name="Freeform 17"/>
          <p:cNvSpPr>
            <a:spLocks/>
          </p:cNvSpPr>
          <p:nvPr/>
        </p:nvSpPr>
        <p:spPr bwMode="gray">
          <a:xfrm>
            <a:off x="323528" y="1772816"/>
            <a:ext cx="3417887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467544" y="1556792"/>
            <a:ext cx="3024336" cy="288032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Canada </a:t>
            </a:r>
            <a:r>
              <a:rPr lang="en-US" altLang="ko-KR" sz="2000" dirty="0" err="1" smtClean="0">
                <a:latin typeface="휴먼엑스포" pitchFamily="18" charset="-127"/>
                <a:ea typeface="휴먼엑스포" pitchFamily="18" charset="-127"/>
              </a:rPr>
              <a:t>vancouver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23528" y="2204864"/>
            <a:ext cx="8424936" cy="220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ko-KR" altLang="en-US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Composition of urban green park area greater than 54% </a:t>
            </a: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ko-KR" altLang="en-US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Canada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vancouver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have many park </a:t>
            </a:r>
            <a:r>
              <a:rPr kumimoji="0" lang="en-US" altLang="ko-KR" dirty="0" smtClean="0">
                <a:latin typeface="휴먼매직체" pitchFamily="18" charset="-127"/>
                <a:ea typeface="휴먼매직체" pitchFamily="18" charset="-127"/>
              </a:rPr>
              <a:t>(</a:t>
            </a:r>
            <a:r>
              <a:rPr lang="en-US" altLang="ko-KR" dirty="0" smtClean="0">
                <a:latin typeface="휴먼매직체" pitchFamily="18" charset="-127"/>
                <a:ea typeface="휴먼매직체" pitchFamily="18" charset="-127"/>
              </a:rPr>
              <a:t>Eco-friendly city)</a:t>
            </a:r>
            <a:endParaRPr kumimoji="0" lang="en-US" altLang="ko-KR" dirty="0">
              <a:latin typeface="휴먼매직체" pitchFamily="18" charset="-127"/>
              <a:ea typeface="휴먼매직체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ko-KR" altLang="en-US" sz="1600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ko-KR" altLang="en-US" sz="1600" dirty="0">
              <a:latin typeface="HY울릉도L"/>
              <a:ea typeface="HY울릉도L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  <p:pic>
        <p:nvPicPr>
          <p:cNvPr id="3074" name="Picture 2" descr="C:\Users\gjkai\Desktop\google_co_kr_20120517_022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3573016"/>
            <a:ext cx="2066579" cy="1584176"/>
          </a:xfrm>
          <a:prstGeom prst="rect">
            <a:avLst/>
          </a:prstGeom>
          <a:noFill/>
        </p:spPr>
      </p:pic>
      <p:pic>
        <p:nvPicPr>
          <p:cNvPr id="3075" name="Picture 3" descr="C:\Users\gjkai\Desktop\google_co_kr_20120517_022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73016"/>
            <a:ext cx="2098560" cy="1584176"/>
          </a:xfrm>
          <a:prstGeom prst="rect">
            <a:avLst/>
          </a:prstGeom>
          <a:noFill/>
        </p:spPr>
      </p:pic>
      <p:pic>
        <p:nvPicPr>
          <p:cNvPr id="3076" name="Picture 4" descr="C:\Users\gjkai\Desktop\google_co_kr_20120517_0227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573016"/>
            <a:ext cx="2063445" cy="1584176"/>
          </a:xfrm>
          <a:prstGeom prst="rect">
            <a:avLst/>
          </a:prstGeom>
          <a:noFill/>
        </p:spPr>
      </p:pic>
      <p:pic>
        <p:nvPicPr>
          <p:cNvPr id="3077" name="Picture 5" descr="C:\Users\gjkai\Desktop\google_co_kr_20120517_0227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73016"/>
            <a:ext cx="2304256" cy="1626754"/>
          </a:xfrm>
          <a:prstGeom prst="rect">
            <a:avLst/>
          </a:prstGeom>
          <a:noFill/>
        </p:spPr>
      </p:pic>
      <p:sp>
        <p:nvSpPr>
          <p:cNvPr id="16" name="직사각형 15"/>
          <p:cNvSpPr/>
          <p:nvPr/>
        </p:nvSpPr>
        <p:spPr>
          <a:xfrm>
            <a:off x="179512" y="5301208"/>
            <a:ext cx="8748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</a:pP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 Implication </a:t>
            </a: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Designation within the development by creating more green space, eco-friendly urban creation</a:t>
            </a: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51520" y="1052736"/>
            <a:ext cx="7956376" cy="134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lvl="0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▌Problem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2-1. </a:t>
            </a:r>
            <a:r>
              <a:rPr lang="en-US" altLang="en-US" sz="1600" dirty="0" smtClean="0">
                <a:latin typeface="휴먼엑스포" pitchFamily="18" charset="-127"/>
                <a:ea typeface="휴먼엑스포" pitchFamily="18" charset="-127"/>
              </a:rPr>
              <a:t>Lack of cultural life and amenity space</a:t>
            </a:r>
            <a:endParaRPr lang="ko-KR" altLang="en-US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4. Case Study</a:t>
            </a:r>
            <a:endParaRPr lang="ko-KR" altLang="en-US" dirty="0">
              <a:cs typeface="+mj-cs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A6A68-714C-49CC-83A7-5924C30B686C}" type="slidenum">
              <a:rPr lang="ko-KR" altLang="en-US"/>
              <a:pPr>
                <a:defRPr/>
              </a:pPr>
              <a:t>49</a:t>
            </a:fld>
            <a:endParaRPr lang="ko-KR" altLang="en-US"/>
          </a:p>
        </p:txBody>
      </p:sp>
      <p:sp>
        <p:nvSpPr>
          <p:cNvPr id="45060" name="Freeform 17"/>
          <p:cNvSpPr>
            <a:spLocks/>
          </p:cNvSpPr>
          <p:nvPr/>
        </p:nvSpPr>
        <p:spPr bwMode="gray">
          <a:xfrm>
            <a:off x="251520" y="1772816"/>
            <a:ext cx="3561407" cy="287486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539552" y="1628801"/>
            <a:ext cx="3020963" cy="288032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Canada </a:t>
            </a:r>
            <a:r>
              <a:rPr lang="en-US" altLang="ko-KR" sz="2000" dirty="0" err="1" smtClean="0">
                <a:latin typeface="휴먼엑스포" pitchFamily="18" charset="-127"/>
                <a:ea typeface="휴먼엑스포" pitchFamily="18" charset="-127"/>
              </a:rPr>
              <a:t>vancouver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5063" name="그림 10" descr="밴쿠버~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736135"/>
            <a:ext cx="2088232" cy="14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그림 13" descr="밴쿠버~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717032"/>
            <a:ext cx="2122378" cy="15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95536" y="2204863"/>
            <a:ext cx="8064896" cy="258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 SEFC Project</a:t>
            </a: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   Development through efficient linking of city and expert,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citizens</a:t>
            </a: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ko-KR" sz="1600" dirty="0" smtClean="0"/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Using eco-friendly urban waterfronts</a:t>
            </a:r>
            <a:endParaRPr kumimoji="0" lang="ko-KR" altLang="en-US" sz="1600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ko-KR" altLang="en-US" sz="1600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ko-KR" altLang="en-US" sz="1600" dirty="0">
              <a:latin typeface="HY울릉도L"/>
              <a:ea typeface="HY울릉도L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51520" y="5229200"/>
            <a:ext cx="10980712" cy="258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Effectiveness of Public - Private partnership to maximize the development</a:t>
            </a: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Open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space creation utilizing the waterfront</a:t>
            </a: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>
                <a:latin typeface="휴먼엑스포" pitchFamily="18" charset="-127"/>
                <a:ea typeface="휴먼엑스포" pitchFamily="18" charset="-127"/>
              </a:rPr>
              <a:t> </a:t>
            </a:r>
            <a:endParaRPr kumimoji="0" lang="ko-KR" altLang="en-US" sz="1600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ko-KR" altLang="en-US" sz="1600" dirty="0">
              <a:latin typeface="HY울릉도L"/>
              <a:ea typeface="HY울릉도L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  <p:pic>
        <p:nvPicPr>
          <p:cNvPr id="4098" name="Picture 2" descr="C:\Users\gjkai\Desktop\google_co_kr_20120517_025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19176"/>
            <a:ext cx="2016224" cy="1510023"/>
          </a:xfrm>
          <a:prstGeom prst="rect">
            <a:avLst/>
          </a:prstGeom>
          <a:noFill/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51520" y="1052736"/>
            <a:ext cx="7956376" cy="134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lvl="0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▌Problem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2-1. </a:t>
            </a:r>
            <a:r>
              <a:rPr lang="en-US" altLang="en-US" sz="1600" dirty="0" smtClean="0">
                <a:latin typeface="휴먼엑스포" pitchFamily="18" charset="-127"/>
                <a:ea typeface="휴먼엑스포" pitchFamily="18" charset="-127"/>
              </a:rPr>
              <a:t>Lack of cultural life and amenity space</a:t>
            </a:r>
            <a:endParaRPr lang="ko-KR" altLang="en-US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55576" y="2060848"/>
            <a:ext cx="7848872" cy="200709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ko-KR" sz="3600" dirty="0"/>
              <a:t>2. </a:t>
            </a:r>
            <a:r>
              <a:rPr lang="en-US" altLang="ko-KR" sz="3600" dirty="0" smtClean="0"/>
              <a:t>Plan </a:t>
            </a:r>
            <a:r>
              <a:rPr lang="en-US" altLang="ko-KR" sz="3600" dirty="0"/>
              <a:t>and </a:t>
            </a:r>
            <a:r>
              <a:rPr lang="en-US" altLang="ko-KR" sz="4000" dirty="0" smtClean="0"/>
              <a:t>related </a:t>
            </a:r>
            <a:r>
              <a:rPr lang="en-US" altLang="ko-KR" sz="4000" dirty="0"/>
              <a:t>plan</a:t>
            </a:r>
            <a:endParaRPr sz="33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B1D7F1-A5E3-47BA-AFF1-B9A52CDFBC36}" type="slidenum">
              <a:rPr lang="ko-KR" altLang="en-US"/>
              <a:pPr>
                <a:defRPr/>
              </a:pPr>
              <a:t>5</a:t>
            </a:fld>
            <a:endParaRPr lang="ko-KR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4. Case Study</a:t>
            </a:r>
            <a:endParaRPr lang="ko-KR" altLang="en-US" dirty="0">
              <a:cs typeface="+mj-cs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303313-58AB-4F36-851A-098BB8F2FAD3}" type="slidenum">
              <a:rPr lang="ko-KR" altLang="en-US"/>
              <a:pPr>
                <a:defRPr/>
              </a:pPr>
              <a:t>50</a:t>
            </a:fld>
            <a:endParaRPr lang="ko-KR" altLang="en-US"/>
          </a:p>
        </p:txBody>
      </p:sp>
      <p:sp>
        <p:nvSpPr>
          <p:cNvPr id="46084" name="Freeform 17"/>
          <p:cNvSpPr>
            <a:spLocks/>
          </p:cNvSpPr>
          <p:nvPr/>
        </p:nvSpPr>
        <p:spPr bwMode="gray">
          <a:xfrm>
            <a:off x="323528" y="1844824"/>
            <a:ext cx="3528392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539552" y="1628800"/>
            <a:ext cx="3024336" cy="3603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Cologne Media Park</a:t>
            </a:r>
            <a:endParaRPr lang="en-US" altLang="ko-KR" sz="2000" b="1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pic>
        <p:nvPicPr>
          <p:cNvPr id="46086" name="Picture 8" descr="배치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284984"/>
            <a:ext cx="2736304" cy="196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092" name="Group 24"/>
          <p:cNvGrpSpPr>
            <a:grpSpLocks/>
          </p:cNvGrpSpPr>
          <p:nvPr/>
        </p:nvGrpSpPr>
        <p:grpSpPr bwMode="auto">
          <a:xfrm>
            <a:off x="4139952" y="3284984"/>
            <a:ext cx="3096344" cy="2016224"/>
            <a:chOff x="2871" y="3876"/>
            <a:chExt cx="2840" cy="1818"/>
          </a:xfrm>
        </p:grpSpPr>
        <p:pic>
          <p:nvPicPr>
            <p:cNvPr id="46095" name="Picture 25" descr="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8" y="4025"/>
              <a:ext cx="2740" cy="1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6096" name="Group 26"/>
            <p:cNvGrpSpPr>
              <a:grpSpLocks/>
            </p:cNvGrpSpPr>
            <p:nvPr/>
          </p:nvGrpSpPr>
          <p:grpSpPr bwMode="auto">
            <a:xfrm>
              <a:off x="5116" y="4040"/>
              <a:ext cx="595" cy="288"/>
              <a:chOff x="3811" y="2086"/>
              <a:chExt cx="1510" cy="734"/>
            </a:xfrm>
          </p:grpSpPr>
          <p:pic>
            <p:nvPicPr>
              <p:cNvPr id="46098" name="Picture 27" descr="key"/>
              <p:cNvPicPr>
                <a:picLocks noChangeAspect="1" noChangeArrowheads="1"/>
              </p:cNvPicPr>
              <p:nvPr/>
            </p:nvPicPr>
            <p:blipFill>
              <a:blip r:embed="rId4" cstate="print">
                <a:grayscl/>
              </a:blip>
              <a:srcRect l="4459" t="9132" r="13327" b="16998"/>
              <a:stretch>
                <a:fillRect/>
              </a:stretch>
            </p:blipFill>
            <p:spPr bwMode="auto">
              <a:xfrm>
                <a:off x="3811" y="2086"/>
                <a:ext cx="1510" cy="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099" name="Oval 28"/>
              <p:cNvSpPr>
                <a:spLocks noChangeArrowheads="1"/>
              </p:cNvSpPr>
              <p:nvPr/>
            </p:nvSpPr>
            <p:spPr bwMode="auto">
              <a:xfrm>
                <a:off x="4415" y="2547"/>
                <a:ext cx="130" cy="129"/>
              </a:xfrm>
              <a:prstGeom prst="ellips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kumimoji="0" lang="ko-KR" altLang="en-US">
                  <a:latin typeface="나눔고딕 ExtraBold"/>
                </a:endParaRPr>
              </a:p>
            </p:txBody>
          </p:sp>
        </p:grpSp>
        <p:sp>
          <p:nvSpPr>
            <p:cNvPr id="46097" name="Rectangle 29"/>
            <p:cNvSpPr>
              <a:spLocks noChangeArrowheads="1"/>
            </p:cNvSpPr>
            <p:nvPr/>
          </p:nvSpPr>
          <p:spPr bwMode="auto">
            <a:xfrm>
              <a:off x="2871" y="3876"/>
              <a:ext cx="68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2813"/>
              <a:r>
                <a:rPr kumimoji="0" lang="en-US" altLang="ko-KR" sz="900">
                  <a:solidFill>
                    <a:schemeClr val="tx2"/>
                  </a:solidFill>
                  <a:latin typeface="HY울릉도M" pitchFamily="18" charset="-127"/>
                  <a:ea typeface="HY울릉도M" pitchFamily="18" charset="-127"/>
                </a:rPr>
                <a:t> </a:t>
              </a:r>
              <a:r>
                <a:rPr kumimoji="0" lang="ko-KR" altLang="en-US" sz="900">
                  <a:solidFill>
                    <a:schemeClr val="tx2"/>
                  </a:solidFill>
                  <a:latin typeface="HY울릉도M" pitchFamily="18" charset="-127"/>
                  <a:ea typeface="HY울릉도M" pitchFamily="18" charset="-127"/>
                </a:rPr>
                <a:t>오픈 스페이스</a:t>
              </a:r>
            </a:p>
          </p:txBody>
        </p:sp>
      </p:grpSp>
      <p:sp>
        <p:nvSpPr>
          <p:cNvPr id="46094" name="Text Box 6"/>
          <p:cNvSpPr txBox="1">
            <a:spLocks noChangeArrowheads="1"/>
          </p:cNvSpPr>
          <p:nvPr/>
        </p:nvSpPr>
        <p:spPr bwMode="auto">
          <a:xfrm>
            <a:off x="323528" y="2204864"/>
            <a:ext cx="8424167" cy="209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HY울릉도L"/>
                <a:ea typeface="HY울릉도L"/>
                <a:cs typeface="HY울릉도L"/>
              </a:rPr>
              <a:t> 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Media park space composition</a:t>
            </a:r>
            <a:endParaRPr kumimoji="0" lang="ko-KR" altLang="en-US" sz="1600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ea typeface="HY울릉도L"/>
                <a:cs typeface="HY울릉도L"/>
              </a:rPr>
              <a:t>  •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City of Cologne and the role of the private sector harmony</a:t>
            </a:r>
            <a:endParaRPr kumimoji="0" lang="ko-KR" altLang="en-US" sz="1600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ko-KR" altLang="en-US" sz="1600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ko-KR" altLang="en-US" sz="1600" dirty="0">
              <a:latin typeface="HY울릉도L"/>
              <a:ea typeface="HY울릉도L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528" y="5445224"/>
            <a:ext cx="9253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ko-KR" dirty="0" smtClean="0">
                <a:latin typeface="HY울릉도L"/>
                <a:ea typeface="HY울릉도L"/>
                <a:cs typeface="HY울릉도L"/>
              </a:rPr>
              <a:t> </a:t>
            </a:r>
            <a:r>
              <a:rPr kumimoji="0" lang="ko-KR" altLang="en-US" dirty="0" smtClean="0"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</a:p>
          <a:p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  <a:cs typeface="HY울릉도L"/>
              </a:rPr>
              <a:t> •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  <a:cs typeface="HY울릉도L"/>
              </a:rPr>
              <a:t>F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or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creation around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ga-nam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reservoir in development area is appropriate park concept </a:t>
            </a:r>
          </a:p>
          <a:p>
            <a:r>
              <a:rPr kumimoji="0" lang="en-US" altLang="ko-KR" dirty="0" smtClean="0">
                <a:latin typeface="휴먼매직체" pitchFamily="18" charset="-127"/>
                <a:ea typeface="휴먼매직체" pitchFamily="18" charset="-127"/>
                <a:cs typeface="HY울릉도L"/>
              </a:rPr>
              <a:t> </a:t>
            </a:r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51520" y="1052736"/>
            <a:ext cx="7956376" cy="134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lvl="0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▌Problem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2-1. </a:t>
            </a:r>
            <a:r>
              <a:rPr lang="en-US" altLang="en-US" sz="1600" dirty="0" smtClean="0">
                <a:latin typeface="휴먼엑스포" pitchFamily="18" charset="-127"/>
                <a:ea typeface="휴먼엑스포" pitchFamily="18" charset="-127"/>
              </a:rPr>
              <a:t>Lack of cultural life and amenity space</a:t>
            </a:r>
            <a:endParaRPr lang="ko-KR" altLang="en-US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4. Case Study</a:t>
            </a:r>
            <a:endParaRPr lang="ko-KR" altLang="en-US" dirty="0">
              <a:cs typeface="+mj-cs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EE980-3435-4490-9FE0-DFBC500DF20C}" type="slidenum">
              <a:rPr lang="ko-KR" altLang="en-US"/>
              <a:pPr>
                <a:defRPr/>
              </a:pPr>
              <a:t>51</a:t>
            </a:fld>
            <a:endParaRPr lang="ko-KR" altLang="en-US"/>
          </a:p>
        </p:txBody>
      </p:sp>
      <p:sp>
        <p:nvSpPr>
          <p:cNvPr id="43012" name="Freeform 17"/>
          <p:cNvSpPr>
            <a:spLocks/>
          </p:cNvSpPr>
          <p:nvPr/>
        </p:nvSpPr>
        <p:spPr bwMode="gray">
          <a:xfrm>
            <a:off x="323528" y="1700808"/>
            <a:ext cx="3600400" cy="288032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539552" y="1556792"/>
            <a:ext cx="3168352" cy="360041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>
                <a:solidFill>
                  <a:srgbClr val="000000"/>
                </a:solidFill>
                <a:latin typeface="휴먼엑스포" pitchFamily="18" charset="-127"/>
                <a:ea typeface="휴먼엑스포" pitchFamily="18" charset="-127"/>
                <a:cs typeface="굴림" pitchFamily="50" charset="-127"/>
              </a:rPr>
              <a:t>Greenbelt Metro Station</a:t>
            </a:r>
            <a:endParaRPr lang="en-US" altLang="ko-KR" sz="2000" b="1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pic>
        <p:nvPicPr>
          <p:cNvPr id="43017" name="Picture 5" descr="C:\Users\gjkai\Desktop\google_co_kr_20120513_160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996952"/>
            <a:ext cx="2220775" cy="186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996952"/>
            <a:ext cx="1944216" cy="186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95536" y="4914757"/>
            <a:ext cx="7704856" cy="194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▌Implication</a:t>
            </a: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</a:pP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Bicycle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and pedestrian-oriented network and circulation system of roads built along the </a:t>
            </a:r>
            <a:r>
              <a:rPr kumimoji="0" lang="en-US" altLang="ko-KR" dirty="0" err="1" smtClean="0">
                <a:latin typeface="휴먼엑스포" pitchFamily="18" charset="-127"/>
                <a:ea typeface="휴먼엑스포" pitchFamily="18" charset="-127"/>
              </a:rPr>
              <a:t>Kumho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 river</a:t>
            </a: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ko-KR" altLang="en-US" sz="1600" dirty="0">
              <a:latin typeface="HY울릉도L"/>
              <a:ea typeface="HY울릉도L"/>
              <a:cs typeface="HY울릉도L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23528" y="2060848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kumimoji="0" lang="ko-KR" altLang="en-US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B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y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installing pedestrian and bicycle paths to riverside, </a:t>
            </a:r>
            <a:r>
              <a:rPr kumimoji="0" lang="en-US" altLang="ko-KR" dirty="0" err="1" smtClean="0">
                <a:latin typeface="휴먼엑스포" pitchFamily="18" charset="-127"/>
                <a:ea typeface="휴먼엑스포" pitchFamily="18" charset="-127"/>
              </a:rPr>
              <a:t>openspace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 offer</a:t>
            </a: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51520" y="1052736"/>
            <a:ext cx="7956376" cy="134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lvl="0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▌Problem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2-2. </a:t>
            </a:r>
            <a:r>
              <a:rPr lang="en-US" altLang="en-US" sz="1600" dirty="0" smtClean="0">
                <a:latin typeface="휴먼엑스포" pitchFamily="18" charset="-127"/>
                <a:ea typeface="휴먼엑스포" pitchFamily="18" charset="-127"/>
              </a:rPr>
              <a:t>Lack of cultural life and amenity space</a:t>
            </a:r>
            <a:endParaRPr lang="ko-KR" altLang="en-US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4. Case Study</a:t>
            </a:r>
            <a:endParaRPr lang="ko-KR" altLang="en-US" dirty="0">
              <a:cs typeface="+mj-cs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6948C7-7E1D-4A60-AE58-DD8D31039F34}" type="slidenum">
              <a:rPr lang="ko-KR" altLang="en-US"/>
              <a:pPr>
                <a:defRPr/>
              </a:pPr>
              <a:t>52</a:t>
            </a:fld>
            <a:endParaRPr lang="ko-KR" altLang="en-US"/>
          </a:p>
        </p:txBody>
      </p:sp>
      <p:sp>
        <p:nvSpPr>
          <p:cNvPr id="47108" name="Freeform 17"/>
          <p:cNvSpPr>
            <a:spLocks/>
          </p:cNvSpPr>
          <p:nvPr/>
        </p:nvSpPr>
        <p:spPr bwMode="gray">
          <a:xfrm>
            <a:off x="323528" y="1772816"/>
            <a:ext cx="4104456" cy="288032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539552" y="1556792"/>
            <a:ext cx="3672408" cy="360040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River Tours in Switzerland</a:t>
            </a:r>
            <a:endParaRPr lang="en-US" altLang="ko-KR" sz="2000" b="1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pic>
        <p:nvPicPr>
          <p:cNvPr id="47110" name="그림 7" descr="ThurRiver_img_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2304255" cy="159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그림 8" descr="ThurRiver_img_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645024"/>
            <a:ext cx="222958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그림 10" descr="투어강~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645024"/>
            <a:ext cx="249045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Text Box 6"/>
          <p:cNvSpPr txBox="1">
            <a:spLocks noChangeArrowheads="1"/>
          </p:cNvSpPr>
          <p:nvPr/>
        </p:nvSpPr>
        <p:spPr bwMode="auto">
          <a:xfrm>
            <a:off x="179512" y="2132856"/>
            <a:ext cx="9720311" cy="209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 Ecology recovery and human and nature harmonization</a:t>
            </a: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 Improvements habitat space in stream </a:t>
            </a: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 Creating ecology amenity spaces</a:t>
            </a:r>
            <a:endParaRPr kumimoji="0" lang="ko-KR" altLang="en-US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ko-KR" altLang="en-US" sz="1600" dirty="0">
              <a:latin typeface="HY울릉도L"/>
              <a:ea typeface="HY울릉도L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44522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Implication</a:t>
            </a:r>
          </a:p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U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sing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cases that eco-friendly, comfortable space of riverside in connection with leisure area </a:t>
            </a:r>
          </a:p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Green space composition with biking road composition on the riverside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51520" y="1052736"/>
            <a:ext cx="7956376" cy="134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lvl="0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▌Problem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2-2. </a:t>
            </a:r>
            <a:r>
              <a:rPr lang="en-US" altLang="en-US" sz="1600" dirty="0" smtClean="0">
                <a:latin typeface="휴먼엑스포" pitchFamily="18" charset="-127"/>
                <a:ea typeface="휴먼엑스포" pitchFamily="18" charset="-127"/>
              </a:rPr>
              <a:t>Lack of cultural life and amenity space</a:t>
            </a:r>
            <a:endParaRPr lang="ko-KR" altLang="en-US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CEBF35-2F6B-41D3-BF81-C88DE1FCAC6D}" type="slidenum">
              <a:rPr lang="ko-KR" altLang="en-US" smtClean="0"/>
              <a:pPr>
                <a:defRPr/>
              </a:pPr>
              <a:t>53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539552" y="2492896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cycling would enliven between its different nodes of activity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39552" y="2924944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cycling has become enthusiastically promote it as a healthy, ecologically-friendly form of transport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2050" name="Picture 2" descr="C:\Users\gjkai\Desktop\urbanphoto_net_20120516_231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9174" y="3774639"/>
            <a:ext cx="2412946" cy="1598577"/>
          </a:xfrm>
          <a:prstGeom prst="rect">
            <a:avLst/>
          </a:prstGeom>
          <a:noFill/>
        </p:spPr>
      </p:pic>
      <p:pic>
        <p:nvPicPr>
          <p:cNvPr id="2051" name="Picture 3" descr="C:\Users\gjkai\Desktop\urbanphoto_net_20120516_231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789040"/>
            <a:ext cx="2196758" cy="1533896"/>
          </a:xfrm>
          <a:prstGeom prst="rect">
            <a:avLst/>
          </a:prstGeom>
          <a:noFill/>
        </p:spPr>
      </p:pic>
      <p:pic>
        <p:nvPicPr>
          <p:cNvPr id="2052" name="Picture 4" descr="C:\Users\gjkai\Desktop\urbanphoto_net_20120516_2312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71715"/>
            <a:ext cx="2448272" cy="1601501"/>
          </a:xfrm>
          <a:prstGeom prst="rect">
            <a:avLst/>
          </a:prstGeom>
          <a:noFill/>
        </p:spPr>
      </p:pic>
      <p:sp>
        <p:nvSpPr>
          <p:cNvPr id="9" name="직사각형 8"/>
          <p:cNvSpPr/>
          <p:nvPr/>
        </p:nvSpPr>
        <p:spPr>
          <a:xfrm>
            <a:off x="251520" y="2060848"/>
            <a:ext cx="95770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l"/>
              <a:defRPr/>
            </a:pP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The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side roads in the district – Creating Pedestrian and bicycle space 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3528" y="5805264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dirty="0" smtClean="0">
                <a:ea typeface="굴림" pitchFamily="50" charset="-127"/>
              </a:rPr>
              <a:t>..</a:t>
            </a:r>
            <a:endParaRPr lang="ko-KR" altLang="en-US" dirty="0">
              <a:ea typeface="굴림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52436" y="5445224"/>
            <a:ext cx="89915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ko-KR" b="1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</a:p>
          <a:p>
            <a:endParaRPr kumimoji="0" lang="en-US" altLang="ko-KR" b="1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Pedestrians and cycling roads space is planning sidewalk in the district</a:t>
            </a:r>
            <a:endParaRPr kumimoji="0" lang="en-US" altLang="ko-KR" b="1" dirty="0" smtClean="0">
              <a:latin typeface="휴먼엑스포" pitchFamily="18" charset="-127"/>
              <a:ea typeface="휴먼엑스포" pitchFamily="18" charset="-127"/>
            </a:endParaRPr>
          </a:p>
          <a:p>
            <a:endParaRPr lang="ko-KR" altLang="en-US" dirty="0"/>
          </a:p>
        </p:txBody>
      </p:sp>
      <p:sp>
        <p:nvSpPr>
          <p:cNvPr id="14" name="Freeform 17"/>
          <p:cNvSpPr>
            <a:spLocks/>
          </p:cNvSpPr>
          <p:nvPr/>
        </p:nvSpPr>
        <p:spPr bwMode="gray">
          <a:xfrm>
            <a:off x="323528" y="1772816"/>
            <a:ext cx="3417887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539552" y="1628800"/>
            <a:ext cx="2808288" cy="288032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Hong-</a:t>
            </a:r>
            <a:r>
              <a:rPr lang="en-US" altLang="ko-KR" sz="2000" dirty="0" err="1" smtClean="0">
                <a:latin typeface="휴먼엑스포" pitchFamily="18" charset="-127"/>
                <a:ea typeface="휴먼엑스포" pitchFamily="18" charset="-127"/>
              </a:rPr>
              <a:t>kong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 station</a:t>
            </a:r>
            <a:endParaRPr lang="en-US" altLang="ko-KR" sz="2000" b="1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51520" y="1052736"/>
            <a:ext cx="7956376" cy="134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lvl="0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▌Problem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2-2. </a:t>
            </a:r>
            <a:r>
              <a:rPr lang="en-US" altLang="en-US" sz="1600" dirty="0" smtClean="0">
                <a:latin typeface="휴먼엑스포" pitchFamily="18" charset="-127"/>
                <a:ea typeface="휴먼엑스포" pitchFamily="18" charset="-127"/>
              </a:rPr>
              <a:t>Lack of cultural life and amenity space</a:t>
            </a:r>
            <a:endParaRPr lang="ko-KR" altLang="en-US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4. Case Study</a:t>
            </a:r>
            <a:endParaRPr lang="ko-KR" altLang="en-US" dirty="0"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CE848-58E2-4AAE-B6C8-DC32481DD19D}" type="slidenum">
              <a:rPr lang="ko-KR" altLang="en-US"/>
              <a:pPr>
                <a:defRPr/>
              </a:pPr>
              <a:t>54</a:t>
            </a:fld>
            <a:endParaRPr lang="ko-KR" altLang="en-US"/>
          </a:p>
        </p:txBody>
      </p:sp>
      <p:sp>
        <p:nvSpPr>
          <p:cNvPr id="54276" name="Freeform 17"/>
          <p:cNvSpPr>
            <a:spLocks/>
          </p:cNvSpPr>
          <p:nvPr/>
        </p:nvSpPr>
        <p:spPr bwMode="gray">
          <a:xfrm>
            <a:off x="144462" y="1557338"/>
            <a:ext cx="7091833" cy="287486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23850" y="1268413"/>
            <a:ext cx="6840438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000" b="1" dirty="0" smtClean="0"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problem</a:t>
            </a:r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lang="en-US" altLang="ko-KR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. </a:t>
            </a: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3  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Railroad noise and urban segregation</a:t>
            </a:r>
            <a:endParaRPr lang="ko-KR" altLang="en-US" sz="2000" dirty="0" smtClean="0">
              <a:latin typeface="휴먼엑스포" pitchFamily="18" charset="-127"/>
              <a:ea typeface="휴먼엑스포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000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95536" y="1988840"/>
            <a:ext cx="3889375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Blip>
                <a:blip r:embed="rId3"/>
              </a:buBlip>
              <a:defRPr/>
            </a:pPr>
            <a:r>
              <a:rPr kumimoji="0"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Two problem</a:t>
            </a:r>
          </a:p>
          <a:p>
            <a:pPr>
              <a:defRPr/>
            </a:pPr>
            <a:r>
              <a:rPr kumimoji="0"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</a:t>
            </a:r>
            <a:endParaRPr kumimoji="0" lang="en-US" altLang="ko-K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나눔고딕 ExtraBold"/>
            </a:endParaRPr>
          </a:p>
          <a:p>
            <a:pPr>
              <a:defRPr/>
            </a:pPr>
            <a:endParaRPr kumimoji="0" lang="ko-KR" altLang="en-US" dirty="0">
              <a:latin typeface="나눔고딕 ExtraBold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51520" y="2996952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 smtClean="0">
                <a:latin typeface="HY헤드라인M" pitchFamily="18" charset="-127"/>
                <a:ea typeface="HY헤드라인M" pitchFamily="18" charset="-127"/>
              </a:rPr>
              <a:t>problem</a:t>
            </a:r>
            <a:r>
              <a:rPr lang="ko-KR" altLang="en-US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b="1" dirty="0" smtClean="0">
                <a:latin typeface="HY헤드라인M" pitchFamily="18" charset="-127"/>
                <a:ea typeface="HY헤드라인M" pitchFamily="18" charset="-127"/>
              </a:rPr>
              <a:t> 3-1 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Railroad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noise</a:t>
            </a:r>
            <a:endParaRPr lang="ko-KR" altLang="en-US" dirty="0" smtClean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467544" y="4005064"/>
            <a:ext cx="4700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latin typeface="HY헤드라인M" pitchFamily="18" charset="-127"/>
                <a:ea typeface="HY헤드라인M" pitchFamily="18" charset="-127"/>
              </a:rPr>
              <a:t>problem</a:t>
            </a:r>
            <a:r>
              <a:rPr lang="ko-KR" altLang="en-US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b="1" dirty="0" smtClean="0">
                <a:latin typeface="HY헤드라인M" pitchFamily="18" charset="-127"/>
                <a:ea typeface="HY헤드라인M" pitchFamily="18" charset="-127"/>
              </a:rPr>
              <a:t> 3-2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 segregation of land use</a:t>
            </a:r>
            <a:endParaRPr lang="ko-KR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4. Case Study</a:t>
            </a:r>
            <a:endParaRPr lang="ko-KR" altLang="en-US" dirty="0"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CE848-58E2-4AAE-B6C8-DC32481DD19D}" type="slidenum">
              <a:rPr lang="ko-KR" altLang="en-US"/>
              <a:pPr>
                <a:defRPr/>
              </a:pPr>
              <a:t>55</a:t>
            </a:fld>
            <a:endParaRPr lang="ko-KR" altLang="en-US"/>
          </a:p>
        </p:txBody>
      </p:sp>
      <p:sp>
        <p:nvSpPr>
          <p:cNvPr id="54276" name="Freeform 17"/>
          <p:cNvSpPr>
            <a:spLocks/>
          </p:cNvSpPr>
          <p:nvPr/>
        </p:nvSpPr>
        <p:spPr bwMode="gray">
          <a:xfrm>
            <a:off x="144462" y="1557338"/>
            <a:ext cx="7091833" cy="287486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323850" y="1268413"/>
            <a:ext cx="6840438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000" b="1" dirty="0" smtClean="0"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err="1" smtClean="0">
                <a:latin typeface="HY헤드라인M" pitchFamily="18" charset="-127"/>
                <a:ea typeface="HY헤드라인M" pitchFamily="18" charset="-127"/>
                <a:cs typeface="+mn-cs"/>
              </a:rPr>
              <a:t>ploblem</a:t>
            </a:r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lang="en-US" altLang="ko-KR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. </a:t>
            </a: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3  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Railroad noise and urban segregation</a:t>
            </a:r>
            <a:endParaRPr lang="ko-KR" altLang="en-US" sz="2000" dirty="0" smtClean="0">
              <a:latin typeface="휴먼엑스포" pitchFamily="18" charset="-127"/>
              <a:ea typeface="휴먼엑스포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000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572000" y="2060848"/>
            <a:ext cx="3889375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  <a:defRPr/>
            </a:pPr>
            <a:r>
              <a:rPr kumimoji="0"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Case </a:t>
            </a:r>
            <a:r>
              <a:rPr kumimoji="0"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studies 3-2</a:t>
            </a:r>
            <a:endParaRPr kumimoji="0" lang="en-US" altLang="ko-K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나눔고딕 ExtraBold"/>
            </a:endParaRPr>
          </a:p>
          <a:p>
            <a:pPr>
              <a:defRPr/>
            </a:pPr>
            <a:endParaRPr kumimoji="0" lang="ko-KR" altLang="en-US" dirty="0">
              <a:latin typeface="나눔고딕 ExtraBold"/>
            </a:endParaRPr>
          </a:p>
        </p:txBody>
      </p:sp>
      <p:sp>
        <p:nvSpPr>
          <p:cNvPr id="13" name="자유형 12"/>
          <p:cNvSpPr/>
          <p:nvPr/>
        </p:nvSpPr>
        <p:spPr>
          <a:xfrm>
            <a:off x="4860032" y="2924944"/>
            <a:ext cx="2611437" cy="1003300"/>
          </a:xfrm>
          <a:custGeom>
            <a:avLst/>
            <a:gdLst>
              <a:gd name="connsiteX0" fmla="*/ 0 w 2610852"/>
              <a:gd name="connsiteY0" fmla="*/ 0 h 1003134"/>
              <a:gd name="connsiteX1" fmla="*/ 2610852 w 2610852"/>
              <a:gd name="connsiteY1" fmla="*/ 0 h 1003134"/>
              <a:gd name="connsiteX2" fmla="*/ 2610852 w 2610852"/>
              <a:gd name="connsiteY2" fmla="*/ 1003134 h 1003134"/>
              <a:gd name="connsiteX3" fmla="*/ 0 w 2610852"/>
              <a:gd name="connsiteY3" fmla="*/ 1003134 h 1003134"/>
              <a:gd name="connsiteX4" fmla="*/ 0 w 2610852"/>
              <a:gd name="connsiteY4" fmla="*/ 0 h 100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852" h="1003134">
                <a:moveTo>
                  <a:pt x="0" y="0"/>
                </a:moveTo>
                <a:lnTo>
                  <a:pt x="2610852" y="0"/>
                </a:lnTo>
                <a:lnTo>
                  <a:pt x="2610852" y="1003134"/>
                </a:lnTo>
                <a:lnTo>
                  <a:pt x="0" y="10031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49352" tIns="85344" rIns="149352" bIns="85344" spcCol="1270" anchor="ctr"/>
          <a:lstStyle/>
          <a:p>
            <a:pPr algn="ctr" defTabSz="93345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ko-KR" sz="2800" b="1" dirty="0" err="1" smtClean="0">
                <a:latin typeface="HY헤드라인M" pitchFamily="18" charset="-127"/>
                <a:ea typeface="HY헤드라인M" pitchFamily="18" charset="-127"/>
              </a:rPr>
              <a:t>Lokko</a:t>
            </a:r>
            <a:r>
              <a:rPr lang="ko-KR" altLang="en-US" sz="28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b="1" dirty="0" smtClean="0">
                <a:latin typeface="HY헤드라인M" pitchFamily="18" charset="-127"/>
                <a:ea typeface="HY헤드라인M" pitchFamily="18" charset="-127"/>
              </a:rPr>
              <a:t>Island</a:t>
            </a:r>
            <a:endParaRPr lang="ko-KR" altLang="en-US" sz="2500" b="1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611560" y="2132856"/>
            <a:ext cx="3889375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  <a:defRPr/>
            </a:pPr>
            <a:r>
              <a:rPr kumimoji="0"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Case </a:t>
            </a:r>
            <a:r>
              <a:rPr kumimoji="0"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itchFamily="18" charset="-127"/>
                <a:ea typeface="휴먼엑스포" pitchFamily="18" charset="-127"/>
              </a:rPr>
              <a:t>studies 3-1</a:t>
            </a:r>
            <a:endParaRPr kumimoji="0" lang="en-US" altLang="ko-K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휴먼엑스포" pitchFamily="18" charset="-127"/>
              <a:ea typeface="휴먼엑스포" pitchFamily="18" charset="-127"/>
            </a:endParaRPr>
          </a:p>
          <a:p>
            <a:pPr>
              <a:defRPr/>
            </a:pPr>
            <a:endParaRPr kumimoji="0" lang="en-US" altLang="ko-KR" dirty="0">
              <a:latin typeface="나눔고딕 ExtraBold"/>
            </a:endParaRPr>
          </a:p>
          <a:p>
            <a:pPr>
              <a:defRPr/>
            </a:pPr>
            <a:endParaRPr kumimoji="0" lang="ko-KR" altLang="en-US" dirty="0">
              <a:latin typeface="나눔고딕 ExtraBold"/>
            </a:endParaRPr>
          </a:p>
        </p:txBody>
      </p:sp>
      <p:sp>
        <p:nvSpPr>
          <p:cNvPr id="21" name="자유형 20"/>
          <p:cNvSpPr/>
          <p:nvPr/>
        </p:nvSpPr>
        <p:spPr>
          <a:xfrm>
            <a:off x="899592" y="2924944"/>
            <a:ext cx="2611437" cy="1003300"/>
          </a:xfrm>
          <a:custGeom>
            <a:avLst/>
            <a:gdLst>
              <a:gd name="connsiteX0" fmla="*/ 0 w 2610852"/>
              <a:gd name="connsiteY0" fmla="*/ 0 h 1003134"/>
              <a:gd name="connsiteX1" fmla="*/ 2610852 w 2610852"/>
              <a:gd name="connsiteY1" fmla="*/ 0 h 1003134"/>
              <a:gd name="connsiteX2" fmla="*/ 2610852 w 2610852"/>
              <a:gd name="connsiteY2" fmla="*/ 1003134 h 1003134"/>
              <a:gd name="connsiteX3" fmla="*/ 0 w 2610852"/>
              <a:gd name="connsiteY3" fmla="*/ 1003134 h 1003134"/>
              <a:gd name="connsiteX4" fmla="*/ 0 w 2610852"/>
              <a:gd name="connsiteY4" fmla="*/ 0 h 100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852" h="1003134">
                <a:moveTo>
                  <a:pt x="0" y="0"/>
                </a:moveTo>
                <a:lnTo>
                  <a:pt x="2610852" y="0"/>
                </a:lnTo>
                <a:lnTo>
                  <a:pt x="2610852" y="1003134"/>
                </a:lnTo>
                <a:lnTo>
                  <a:pt x="0" y="10031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49352" tIns="85344" rIns="149352" bIns="85344" spcCol="1270" anchor="ctr"/>
          <a:lstStyle/>
          <a:p>
            <a:pPr algn="ctr" defTabSz="933450">
              <a:lnSpc>
                <a:spcPct val="90000"/>
              </a:lnSpc>
              <a:spcAft>
                <a:spcPct val="35000"/>
              </a:spcAft>
              <a:defRPr/>
            </a:pPr>
            <a:r>
              <a:rPr lang="ko-KR" altLang="en-US" sz="2800" b="1" dirty="0" smtClean="0">
                <a:latin typeface="HY헤드라인M" pitchFamily="18" charset="-127"/>
                <a:ea typeface="HY헤드라인M" pitchFamily="18" charset="-127"/>
              </a:rPr>
              <a:t>경의선 구간</a:t>
            </a:r>
            <a:endParaRPr lang="ko-KR" altLang="en-US" sz="2500" b="1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CEBF35-2F6B-41D3-BF81-C88DE1FCAC6D}" type="slidenum">
              <a:rPr lang="ko-KR" altLang="en-US" smtClean="0"/>
              <a:pPr>
                <a:defRPr/>
              </a:pPr>
              <a:t>56</a:t>
            </a:fld>
            <a:endParaRPr lang="ko-KR" altLang="en-US"/>
          </a:p>
        </p:txBody>
      </p:sp>
      <p:pic>
        <p:nvPicPr>
          <p:cNvPr id="2050" name="Picture 2" descr="C:\Users\gjkai\Desktop\naver_com_20120518_121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789040"/>
            <a:ext cx="3456384" cy="1816330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539552" y="5805264"/>
            <a:ext cx="7920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buFontTx/>
              <a:buBlip>
                <a:blip r:embed="rId3"/>
              </a:buBlip>
            </a:pPr>
            <a:r>
              <a:rPr kumimoji="0" lang="ko-KR" altLang="en-US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</a:p>
          <a:p>
            <a:pPr>
              <a:lnSpc>
                <a:spcPts val="1500"/>
              </a:lnSpc>
            </a:pP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  <a:cs typeface="HY울릉도L"/>
              </a:rPr>
              <a:t> </a:t>
            </a:r>
            <a:endParaRPr kumimoji="0" lang="en-US" altLang="ko-KR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>
              <a:lnSpc>
                <a:spcPts val="1500"/>
              </a:lnSpc>
            </a:pP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  <a:cs typeface="HY울릉도L"/>
              </a:rPr>
              <a:t>By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  <a:cs typeface="HY울릉도L"/>
              </a:rPr>
              <a:t>constructing tunnel type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  <a:cs typeface="HY울릉도L"/>
              </a:rPr>
              <a:t>barrier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  <a:cs typeface="HY울릉도L"/>
              </a:rPr>
              <a:t>noise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  <a:cs typeface="HY울릉도L"/>
              </a:rPr>
              <a:t>reduce around </a:t>
            </a:r>
            <a:r>
              <a:rPr kumimoji="0" lang="en-US" altLang="ko-KR" dirty="0" err="1" smtClean="0">
                <a:latin typeface="휴먼엑스포" pitchFamily="18" charset="-127"/>
                <a:ea typeface="휴먼엑스포" pitchFamily="18" charset="-127"/>
                <a:cs typeface="HY울릉도L"/>
              </a:rPr>
              <a:t>Geumgang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  <a:cs typeface="HY울릉도L"/>
              </a:rPr>
              <a:t>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  <a:cs typeface="HY울릉도L"/>
              </a:rPr>
              <a:t>station.</a:t>
            </a:r>
            <a:endParaRPr kumimoji="0" lang="en-US" altLang="ko-KR" dirty="0">
              <a:latin typeface="휴먼엑스포" pitchFamily="18" charset="-127"/>
              <a:ea typeface="휴먼엑스포" pitchFamily="18" charset="-127"/>
              <a:cs typeface="HY울릉도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988840"/>
            <a:ext cx="72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Barrier Tunnel type is made if  the sound wall is do not adequate protection about noise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.</a:t>
            </a:r>
          </a:p>
          <a:p>
            <a:endParaRPr lang="en-US" altLang="ko-KR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From the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baekma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station to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tanhyeon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 station, Tunnel type sound wall are made for the prevention of noise </a:t>
            </a:r>
            <a:endParaRPr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2051" name="Picture 3" descr="C:\Users\gjkai\Desktop\naver_com_20120518_1227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789040"/>
            <a:ext cx="2479308" cy="1860402"/>
          </a:xfrm>
          <a:prstGeom prst="rect">
            <a:avLst/>
          </a:prstGeom>
          <a:noFill/>
        </p:spPr>
      </p:pic>
      <p:sp>
        <p:nvSpPr>
          <p:cNvPr id="9" name="Freeform 17"/>
          <p:cNvSpPr>
            <a:spLocks/>
          </p:cNvSpPr>
          <p:nvPr/>
        </p:nvSpPr>
        <p:spPr bwMode="gray">
          <a:xfrm>
            <a:off x="213544" y="1772817"/>
            <a:ext cx="3417887" cy="288230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467544" y="1483399"/>
            <a:ext cx="3024336" cy="361426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    </a:t>
            </a:r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  </a:t>
            </a:r>
            <a:endParaRPr lang="en-US" altLang="ko-KR" sz="2000" b="1" dirty="0" smtClean="0"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lang="en-US" altLang="ko-KR" sz="2000" dirty="0" err="1" smtClean="0">
                <a:latin typeface="휴먼엑스포" pitchFamily="18" charset="-127"/>
                <a:ea typeface="휴먼엑스포" pitchFamily="18" charset="-127"/>
              </a:rPr>
              <a:t>Gyeong-ui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 railway</a:t>
            </a:r>
            <a:endParaRPr lang="ko-KR" altLang="en-US" sz="2000" dirty="0" smtClean="0"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51520" y="1052736"/>
            <a:ext cx="7956376" cy="12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lvl="0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▌Problem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3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-1. Case study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about Railroad noise </a:t>
            </a:r>
            <a:endParaRPr lang="ko-KR" altLang="en-US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12-rokko_island-250p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4077072"/>
            <a:ext cx="2592288" cy="1760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그림 4" descr="205_ma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005064"/>
            <a:ext cx="2607186" cy="18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09EEBE-687B-4704-B5DD-9443B804DA7F}" type="slidenum">
              <a:rPr lang="ko-KR" altLang="en-US"/>
              <a:pPr>
                <a:defRPr/>
              </a:pPr>
              <a:t>57</a:t>
            </a:fld>
            <a:endParaRPr lang="ko-KR" altLang="en-US"/>
          </a:p>
        </p:txBody>
      </p:sp>
      <p:sp>
        <p:nvSpPr>
          <p:cNvPr id="55302" name="Freeform 17"/>
          <p:cNvSpPr>
            <a:spLocks/>
          </p:cNvSpPr>
          <p:nvPr/>
        </p:nvSpPr>
        <p:spPr bwMode="gray">
          <a:xfrm>
            <a:off x="213544" y="1772817"/>
            <a:ext cx="3417887" cy="288230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467544" y="1483399"/>
            <a:ext cx="2808287" cy="361426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    </a:t>
            </a:r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   </a:t>
            </a:r>
            <a:r>
              <a:rPr lang="en-US" altLang="ko-KR" sz="2000" b="1" dirty="0" err="1" smtClean="0">
                <a:latin typeface="HY헤드라인M" pitchFamily="18" charset="-127"/>
                <a:ea typeface="HY헤드라인M" pitchFamily="18" charset="-127"/>
                <a:cs typeface="+mn-cs"/>
              </a:rPr>
              <a:t>Lokko</a:t>
            </a:r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 </a:t>
            </a: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Island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55304" name="Text Box 6"/>
          <p:cNvSpPr txBox="1">
            <a:spLocks noChangeArrowheads="1"/>
          </p:cNvSpPr>
          <p:nvPr/>
        </p:nvSpPr>
        <p:spPr bwMode="auto">
          <a:xfrm>
            <a:off x="251520" y="2276872"/>
            <a:ext cx="889248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>
              <a:lnSpc>
                <a:spcPts val="1500"/>
              </a:lnSpc>
              <a:buFontTx/>
              <a:buBlip>
                <a:blip r:embed="rId4"/>
              </a:buBlip>
            </a:pPr>
            <a:r>
              <a:rPr kumimoji="0" lang="ko-KR" altLang="en-US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Present condition</a:t>
            </a:r>
          </a:p>
          <a:p>
            <a:pPr>
              <a:lnSpc>
                <a:spcPts val="1500"/>
              </a:lnSpc>
            </a:pP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>
              <a:lnSpc>
                <a:spcPts val="1500"/>
              </a:lnSpc>
              <a:buFont typeface="Wingdings" pitchFamily="2" charset="2"/>
              <a:buChar char="l"/>
            </a:pPr>
            <a:r>
              <a:rPr kumimoji="0" lang="en-US" altLang="ko-KR" sz="1600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As complex urban with Housing, business, commercial, education, culture function</a:t>
            </a: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>
              <a:lnSpc>
                <a:spcPts val="1500"/>
              </a:lnSpc>
            </a:pP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>
              <a:lnSpc>
                <a:spcPts val="1500"/>
              </a:lnSpc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▌elevating of railway</a:t>
            </a: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>
              <a:lnSpc>
                <a:spcPts val="1500"/>
              </a:lnSpc>
              <a:buFont typeface="Wingdings" pitchFamily="2" charset="2"/>
              <a:buChar char="l"/>
            </a:pP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>
              <a:lnSpc>
                <a:spcPts val="1500"/>
              </a:lnSpc>
              <a:buFont typeface="Wingdings" pitchFamily="2" charset="2"/>
              <a:buChar char="l"/>
            </a:pPr>
            <a:r>
              <a:rPr kumimoji="0" lang="en-US" altLang="ko-KR" sz="1600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elevating of railway and Creating the park under railway</a:t>
            </a: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>
              <a:lnSpc>
                <a:spcPts val="1500"/>
              </a:lnSpc>
            </a:pP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2" name="제목 2"/>
          <p:cNvSpPr>
            <a:spLocks noGrp="1"/>
          </p:cNvSpPr>
          <p:nvPr>
            <p:ph type="title"/>
          </p:nvPr>
        </p:nvSpPr>
        <p:spPr>
          <a:xfrm>
            <a:off x="1475656" y="143635"/>
            <a:ext cx="6336704" cy="63408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/>
              <a:t>4. Case Study</a:t>
            </a:r>
            <a:endParaRPr lang="ko-KR" altLang="en-US" dirty="0">
              <a:cs typeface="+mj-cs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5996226"/>
            <a:ext cx="7920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buFontTx/>
              <a:buBlip>
                <a:blip r:embed="rId4"/>
              </a:buBlip>
            </a:pPr>
            <a:r>
              <a:rPr kumimoji="0" lang="ko-KR" altLang="en-US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</a:p>
          <a:p>
            <a:pPr>
              <a:lnSpc>
                <a:spcPts val="1500"/>
              </a:lnSpc>
            </a:pP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  <a:cs typeface="HY울릉도L"/>
              </a:rPr>
              <a:t> </a:t>
            </a:r>
          </a:p>
          <a:p>
            <a:pPr>
              <a:lnSpc>
                <a:spcPts val="1500"/>
              </a:lnSpc>
            </a:pP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  <a:cs typeface="HY울릉도L"/>
              </a:rPr>
              <a:t>noise reduce around </a:t>
            </a:r>
            <a:r>
              <a:rPr kumimoji="0" lang="en-US" altLang="ko-KR" dirty="0" err="1" smtClean="0">
                <a:latin typeface="휴먼엑스포" pitchFamily="18" charset="-127"/>
                <a:ea typeface="휴먼엑스포" pitchFamily="18" charset="-127"/>
                <a:cs typeface="HY울릉도L"/>
              </a:rPr>
              <a:t>Geumgang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  <a:cs typeface="HY울릉도L"/>
              </a:rPr>
              <a:t> station and for land use more efficiently by elevating of railway land</a:t>
            </a:r>
            <a:endParaRPr kumimoji="0" lang="en-US" altLang="ko-KR" dirty="0">
              <a:latin typeface="휴먼엑스포" pitchFamily="18" charset="-127"/>
              <a:ea typeface="휴먼엑스포" pitchFamily="18" charset="-127"/>
              <a:cs typeface="HY울릉도L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1520" y="1052736"/>
            <a:ext cx="7956376" cy="134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lvl="0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▌Problem</a:t>
            </a:r>
            <a:r>
              <a:rPr kumimoji="0" lang="ko-KR" altLang="en-US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3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-2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.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Case study about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segregation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of land use</a:t>
            </a:r>
            <a:endParaRPr lang="ko-KR" altLang="en-US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>
                <a:cs typeface="+mj-cs"/>
              </a:rPr>
              <a:t>4. </a:t>
            </a:r>
            <a:r>
              <a:rPr lang="en-US" altLang="ko-KR" dirty="0" smtClean="0"/>
              <a:t>Case Study</a:t>
            </a:r>
            <a:endParaRPr lang="ko-KR" altLang="en-US" dirty="0">
              <a:cs typeface="+mj-cs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76D2A3-70D4-4061-82E9-6DB2D17C7C7D}" type="slidenum">
              <a:rPr lang="ko-KR" altLang="en-US"/>
              <a:pPr>
                <a:defRPr/>
              </a:pPr>
              <a:t>58</a:t>
            </a:fld>
            <a:endParaRPr lang="ko-KR" altLang="en-US"/>
          </a:p>
        </p:txBody>
      </p:sp>
      <p:sp>
        <p:nvSpPr>
          <p:cNvPr id="57348" name="Freeform 17"/>
          <p:cNvSpPr>
            <a:spLocks/>
          </p:cNvSpPr>
          <p:nvPr/>
        </p:nvSpPr>
        <p:spPr bwMode="gray">
          <a:xfrm>
            <a:off x="323528" y="1772816"/>
            <a:ext cx="3417887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575940" y="1555899"/>
            <a:ext cx="2808288" cy="288925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000" dirty="0" err="1" smtClean="0">
                <a:latin typeface="휴먼엑스포" pitchFamily="18" charset="-127"/>
                <a:ea typeface="휴먼엑스포" pitchFamily="18" charset="-127"/>
              </a:rPr>
              <a:t>Hammarby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000" dirty="0" err="1" smtClean="0">
                <a:latin typeface="휴먼엑스포" pitchFamily="18" charset="-127"/>
                <a:ea typeface="휴먼엑스포" pitchFamily="18" charset="-127"/>
              </a:rPr>
              <a:t>Sj</a:t>
            </a:r>
            <a:r>
              <a:rPr lang="az-Cyrl-AZ" altLang="ko-KR" sz="2000" dirty="0" smtClean="0">
                <a:latin typeface="휴먼엑스포" pitchFamily="18" charset="-127"/>
                <a:ea typeface="휴먼엑스포" pitchFamily="18" charset="-127"/>
              </a:rPr>
              <a:t>ӧ</a:t>
            </a:r>
            <a:r>
              <a:rPr lang="en-US" altLang="ko-KR" sz="2000" dirty="0" err="1" smtClean="0">
                <a:latin typeface="휴먼엑스포" pitchFamily="18" charset="-127"/>
                <a:ea typeface="휴먼엑스포" pitchFamily="18" charset="-127"/>
              </a:rPr>
              <a:t>stad</a:t>
            </a:r>
            <a:endParaRPr lang="en-US" altLang="ko-KR" sz="2000" b="1" dirty="0"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57352" name="Picture 2" descr="C:\Users\JungJae\Desktop\함마르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933056"/>
            <a:ext cx="3312368" cy="251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그림 12" descr="함마르비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861048"/>
            <a:ext cx="3672408" cy="256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4" name="Text Box 6"/>
          <p:cNvSpPr txBox="1">
            <a:spLocks noChangeArrowheads="1"/>
          </p:cNvSpPr>
          <p:nvPr/>
        </p:nvSpPr>
        <p:spPr bwMode="auto">
          <a:xfrm>
            <a:off x="395536" y="2204864"/>
            <a:ext cx="7992119" cy="172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Using rainwater secured hydrophilic space of the central garden and installed artificial channel</a:t>
            </a:r>
            <a:endParaRPr kumimoji="0" lang="ko-KR" altLang="en-US" sz="1600" dirty="0">
              <a:latin typeface="휴먼엑스포" pitchFamily="18" charset="-127"/>
              <a:ea typeface="휴먼엑스포" pitchFamily="18" charset="-127"/>
            </a:endParaRPr>
          </a:p>
          <a:p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r>
              <a:rPr kumimoji="0" lang="en-US" altLang="ko-KR" sz="1600" dirty="0"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Residential complex consist of eco-friendly residential complex by placing 'water space → waterfront structures → green space → residence building'</a:t>
            </a:r>
            <a:endParaRPr kumimoji="0" lang="ko-KR" altLang="en-US" sz="1600" dirty="0">
              <a:latin typeface="휴먼엑스포" pitchFamily="18" charset="-127"/>
              <a:ea typeface="휴먼엑스포" pitchFamily="18" charset="-127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51520" y="1052736"/>
            <a:ext cx="7956376" cy="183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Case study about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Energy-saving city</a:t>
            </a:r>
            <a:endParaRPr lang="ko-KR" altLang="en-US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lvl="0" indent="-79375" defTabSz="912813">
              <a:lnSpc>
                <a:spcPct val="150000"/>
              </a:lnSpc>
              <a:spcBef>
                <a:spcPct val="50000"/>
              </a:spcBef>
            </a:pPr>
            <a:endParaRPr lang="ko-KR" altLang="en-US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>
                <a:cs typeface="+mj-cs"/>
              </a:rPr>
              <a:t>4. </a:t>
            </a:r>
            <a:r>
              <a:rPr lang="en-US" altLang="ko-KR" dirty="0" smtClean="0"/>
              <a:t>Case Study</a:t>
            </a:r>
            <a:endParaRPr lang="ko-KR" altLang="en-US" dirty="0">
              <a:cs typeface="+mj-cs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>
          <a:xfrm>
            <a:off x="6615113" y="6356350"/>
            <a:ext cx="2133600" cy="365125"/>
          </a:xfrm>
        </p:spPr>
        <p:txBody>
          <a:bodyPr/>
          <a:lstStyle/>
          <a:p>
            <a:pPr>
              <a:defRPr/>
            </a:pPr>
            <a:fld id="{B8AE1E21-9D04-4083-AA52-DD99FEF16981}" type="slidenum">
              <a:rPr lang="ko-KR" altLang="en-US"/>
              <a:pPr>
                <a:defRPr/>
              </a:pPr>
              <a:t>59</a:t>
            </a:fld>
            <a:endParaRPr lang="ko-KR" altLang="en-US"/>
          </a:p>
        </p:txBody>
      </p:sp>
      <p:sp>
        <p:nvSpPr>
          <p:cNvPr id="58372" name="Freeform 17"/>
          <p:cNvSpPr>
            <a:spLocks/>
          </p:cNvSpPr>
          <p:nvPr/>
        </p:nvSpPr>
        <p:spPr bwMode="gray">
          <a:xfrm>
            <a:off x="251520" y="1772816"/>
            <a:ext cx="3417887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539552" y="1628800"/>
            <a:ext cx="2808288" cy="360039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2000" dirty="0" err="1" smtClean="0">
                <a:latin typeface="휴먼엑스포" pitchFamily="18" charset="-127"/>
                <a:ea typeface="휴먼엑스포" pitchFamily="18" charset="-127"/>
              </a:rPr>
              <a:t>Hammarby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000" dirty="0" err="1" smtClean="0">
                <a:latin typeface="휴먼엑스포" pitchFamily="18" charset="-127"/>
                <a:ea typeface="휴먼엑스포" pitchFamily="18" charset="-127"/>
              </a:rPr>
              <a:t>Sj</a:t>
            </a:r>
            <a:r>
              <a:rPr lang="az-Cyrl-AZ" altLang="ko-KR" sz="2000" dirty="0" smtClean="0">
                <a:latin typeface="휴먼엑스포" pitchFamily="18" charset="-127"/>
                <a:ea typeface="휴먼엑스포" pitchFamily="18" charset="-127"/>
              </a:rPr>
              <a:t>ӧ</a:t>
            </a:r>
            <a:r>
              <a:rPr lang="en-US" altLang="ko-KR" sz="2000" dirty="0" err="1" smtClean="0">
                <a:latin typeface="휴먼엑스포" pitchFamily="18" charset="-127"/>
                <a:ea typeface="휴먼엑스포" pitchFamily="18" charset="-127"/>
              </a:rPr>
              <a:t>stad</a:t>
            </a:r>
            <a:endParaRPr lang="en-US" altLang="ko-KR" sz="2000" b="1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611560" y="2348880"/>
            <a:ext cx="7272039" cy="23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r>
              <a:rPr kumimoji="0" lang="en-US" altLang="ko-KR" sz="1600" dirty="0">
                <a:latin typeface="휴먼엑스포" pitchFamily="18" charset="-127"/>
                <a:ea typeface="휴먼엑스포" pitchFamily="18" charset="-127"/>
              </a:rPr>
              <a:t>▌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>
              <a:buFont typeface="Wingdings" pitchFamily="2" charset="2"/>
              <a:buChar char="l"/>
            </a:pPr>
            <a:r>
              <a:rPr kumimoji="0" lang="en-US" altLang="ko-KR" sz="1600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Applied hydrophilic and resources circulation models</a:t>
            </a: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>
              <a:buFont typeface="Wingdings" pitchFamily="2" charset="2"/>
              <a:buChar char="l"/>
            </a:pP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>
              <a:buFont typeface="Wingdings" pitchFamily="2" charset="2"/>
              <a:buChar char="l"/>
            </a:pPr>
            <a:r>
              <a:rPr kumimoji="0" lang="ko-KR" altLang="en-US" sz="1600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Green city model fit to local features to create and variety of spread</a:t>
            </a: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>
              <a:buFont typeface="Wingdings" pitchFamily="2" charset="2"/>
              <a:buChar char="l"/>
            </a:pP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>
              <a:buFont typeface="Wingdings" pitchFamily="2" charset="2"/>
              <a:buChar char="l"/>
            </a:pPr>
            <a:r>
              <a:rPr kumimoji="0" lang="ko-KR" altLang="en-US" sz="1600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Built to Resource Recycling Urban</a:t>
            </a:r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endParaRPr kumimoji="0" lang="en-US" altLang="ko-KR" sz="1600" dirty="0">
              <a:latin typeface="휴먼엑스포" pitchFamily="18" charset="-127"/>
              <a:ea typeface="휴먼엑스포" pitchFamily="18" charset="-127"/>
            </a:endParaRPr>
          </a:p>
          <a:p>
            <a:pPr>
              <a:buFont typeface="Wingdings" pitchFamily="2" charset="2"/>
              <a:buChar char="l"/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  <p:pic>
        <p:nvPicPr>
          <p:cNvPr id="58375" name="그림 15" descr="함마르비_00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581128"/>
            <a:ext cx="2970228" cy="187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그림 17" descr="함마르비_000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581128"/>
            <a:ext cx="2736850" cy="179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8" name="그림 18" descr="함마르비_000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581128"/>
            <a:ext cx="2665413" cy="179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51520" y="1052736"/>
            <a:ext cx="7956376" cy="183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170" tIns="32585" rIns="65170" bIns="32585">
            <a:spAutoFit/>
          </a:bodyPr>
          <a:lstStyle/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1600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Case study about </a:t>
            </a:r>
            <a:r>
              <a:rPr lang="en-US" altLang="ko-KR" sz="1600" dirty="0" smtClean="0">
                <a:latin typeface="휴먼엑스포" pitchFamily="18" charset="-127"/>
                <a:ea typeface="휴먼엑스포" pitchFamily="18" charset="-127"/>
              </a:rPr>
              <a:t>Energy-saving city</a:t>
            </a:r>
            <a:endParaRPr lang="ko-KR" altLang="en-US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lvl="0" indent="-79375" defTabSz="912813">
              <a:lnSpc>
                <a:spcPct val="150000"/>
              </a:lnSpc>
              <a:spcBef>
                <a:spcPct val="50000"/>
              </a:spcBef>
            </a:pPr>
            <a:endParaRPr lang="ko-KR" altLang="en-US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lang="en-US" altLang="ko-KR" sz="1600" dirty="0" smtClean="0">
              <a:latin typeface="휴먼엑스포" pitchFamily="18" charset="-127"/>
              <a:ea typeface="휴먼엑스포" pitchFamily="18" charset="-127"/>
            </a:endParaRPr>
          </a:p>
          <a:p>
            <a:pPr marL="79375" indent="-79375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 smtClean="0">
              <a:latin typeface="휴먼엑스포" pitchFamily="18" charset="-127"/>
              <a:ea typeface="휴먼엑스포" pitchFamily="18" charset="-127"/>
              <a:cs typeface="HY울릉도L"/>
            </a:endParaRPr>
          </a:p>
          <a:p>
            <a:pPr marL="79375" indent="-79375" algn="ctr" defTabSz="912813">
              <a:lnSpc>
                <a:spcPct val="150000"/>
              </a:lnSpc>
              <a:spcBef>
                <a:spcPct val="50000"/>
              </a:spcBef>
            </a:pPr>
            <a:endParaRPr kumimoji="0" lang="en-US" altLang="ko-KR" sz="600" dirty="0">
              <a:latin typeface="HY울릉도L"/>
              <a:ea typeface="HY울릉도L"/>
              <a:cs typeface="HY울릉도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smtClean="0"/>
              <a:t>2. </a:t>
            </a:r>
            <a:r>
              <a:rPr lang="ko-KR" altLang="en-US" dirty="0" smtClean="0"/>
              <a:t>상위 계획 및 관련 계획</a:t>
            </a:r>
            <a:endParaRPr lang="ko-KR" altLang="en-US" dirty="0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214122-F6B1-4A1B-AC6E-C9B5BFEE0539}" type="slidenum">
              <a:rPr lang="ko-KR" altLang="en-US" smtClean="0"/>
              <a:pPr>
                <a:defRPr/>
              </a:pPr>
              <a:t>6</a:t>
            </a:fld>
            <a:endParaRPr lang="ko-KR" altLang="en-US"/>
          </a:p>
        </p:txBody>
      </p:sp>
      <p:sp>
        <p:nvSpPr>
          <p:cNvPr id="17" name="아래쪽 화살표 16"/>
          <p:cNvSpPr/>
          <p:nvPr/>
        </p:nvSpPr>
        <p:spPr>
          <a:xfrm>
            <a:off x="4311650" y="5816600"/>
            <a:ext cx="882650" cy="565150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그룹 19"/>
          <p:cNvGrpSpPr>
            <a:grpSpLocks/>
          </p:cNvGrpSpPr>
          <p:nvPr/>
        </p:nvGrpSpPr>
        <p:grpSpPr bwMode="auto">
          <a:xfrm>
            <a:off x="2771775" y="5969000"/>
            <a:ext cx="4367213" cy="1060450"/>
            <a:chOff x="2700344" y="4050636"/>
            <a:chExt cx="4367255" cy="1060140"/>
          </a:xfrm>
        </p:grpSpPr>
        <p:sp>
          <p:nvSpPr>
            <p:cNvPr id="30" name="직사각형 29"/>
            <p:cNvSpPr/>
            <p:nvPr/>
          </p:nvSpPr>
          <p:spPr>
            <a:xfrm>
              <a:off x="2827345" y="4050636"/>
              <a:ext cx="4240254" cy="106014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직사각형 30"/>
            <p:cNvSpPr/>
            <p:nvPr/>
          </p:nvSpPr>
          <p:spPr>
            <a:xfrm>
              <a:off x="2700344" y="4050636"/>
              <a:ext cx="4240254" cy="10601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56032" tIns="256032" rIns="256032" bIns="256032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500" dirty="0">
                  <a:latin typeface="HY견고딕" pitchFamily="18" charset="-127"/>
                  <a:ea typeface="HY견고딕" pitchFamily="18" charset="-127"/>
                </a:rPr>
                <a:t>기본 구상 및 시사점 도출</a:t>
              </a:r>
            </a:p>
          </p:txBody>
        </p:sp>
      </p:grpSp>
      <p:grpSp>
        <p:nvGrpSpPr>
          <p:cNvPr id="4" name="그룹 20"/>
          <p:cNvGrpSpPr>
            <a:grpSpLocks/>
          </p:cNvGrpSpPr>
          <p:nvPr/>
        </p:nvGrpSpPr>
        <p:grpSpPr bwMode="auto">
          <a:xfrm>
            <a:off x="3505200" y="3857625"/>
            <a:ext cx="1589088" cy="1589088"/>
            <a:chOff x="2378074" y="2602860"/>
            <a:chExt cx="1590210" cy="1590210"/>
          </a:xfrm>
        </p:grpSpPr>
        <p:sp>
          <p:nvSpPr>
            <p:cNvPr id="28" name="타원 27"/>
            <p:cNvSpPr/>
            <p:nvPr/>
          </p:nvSpPr>
          <p:spPr>
            <a:xfrm>
              <a:off x="2378074" y="2602860"/>
              <a:ext cx="1590210" cy="1590210"/>
            </a:xfrm>
            <a:prstGeom prst="ellipse">
              <a:avLst/>
            </a:prstGeom>
            <a:solidFill>
              <a:srgbClr val="000099"/>
            </a:solidFill>
            <a:ln>
              <a:solidFill>
                <a:srgbClr val="0000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타원 7"/>
            <p:cNvSpPr/>
            <p:nvPr/>
          </p:nvSpPr>
          <p:spPr>
            <a:xfrm>
              <a:off x="2611602" y="2836388"/>
              <a:ext cx="1123154" cy="11231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0640" tIns="40640" rIns="40640" bIns="4064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dirty="0">
                  <a:latin typeface="HY견고딕" pitchFamily="18" charset="-127"/>
                  <a:ea typeface="HY견고딕" pitchFamily="18" charset="-127"/>
                </a:rPr>
                <a:t>부분 관련계획</a:t>
              </a:r>
            </a:p>
          </p:txBody>
        </p:sp>
      </p:grpSp>
      <p:grpSp>
        <p:nvGrpSpPr>
          <p:cNvPr id="5" name="그룹 21"/>
          <p:cNvGrpSpPr>
            <a:grpSpLocks/>
          </p:cNvGrpSpPr>
          <p:nvPr/>
        </p:nvGrpSpPr>
        <p:grpSpPr bwMode="auto">
          <a:xfrm>
            <a:off x="1619250" y="1700213"/>
            <a:ext cx="2922588" cy="2714625"/>
            <a:chOff x="349315" y="356708"/>
            <a:chExt cx="3066258" cy="2804478"/>
          </a:xfrm>
        </p:grpSpPr>
        <p:sp>
          <p:nvSpPr>
            <p:cNvPr id="26" name="타원 25"/>
            <p:cNvSpPr/>
            <p:nvPr/>
          </p:nvSpPr>
          <p:spPr>
            <a:xfrm>
              <a:off x="349315" y="356708"/>
              <a:ext cx="3066258" cy="2804478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7200000"/>
                <a:satOff val="-25001"/>
                <a:lumOff val="3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타원 9"/>
            <p:cNvSpPr/>
            <p:nvPr/>
          </p:nvSpPr>
          <p:spPr>
            <a:xfrm>
              <a:off x="799011" y="766719"/>
              <a:ext cx="2166867" cy="19844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9370" tIns="39370" rIns="39370" bIns="39370" spcCol="1270" anchor="ctr"/>
            <a:lstStyle/>
            <a:p>
              <a:pPr algn="ctr" defTabSz="1377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ko-KR" sz="2000" dirty="0">
                  <a:latin typeface="HY견고딕" pitchFamily="18" charset="-127"/>
                  <a:ea typeface="HY견고딕" pitchFamily="18" charset="-127"/>
                </a:rPr>
                <a:t>2015 </a:t>
              </a:r>
              <a:r>
                <a:rPr lang="ko-KR" altLang="en-US" sz="2000" dirty="0">
                  <a:latin typeface="HY견고딕" pitchFamily="18" charset="-127"/>
                  <a:ea typeface="HY견고딕" pitchFamily="18" charset="-127"/>
                </a:rPr>
                <a:t>동구</a:t>
              </a:r>
              <a:endParaRPr lang="en-US" altLang="ko-KR" sz="2000" dirty="0">
                <a:latin typeface="HY견고딕" pitchFamily="18" charset="-127"/>
                <a:ea typeface="HY견고딕" pitchFamily="18" charset="-127"/>
              </a:endParaRPr>
            </a:p>
            <a:p>
              <a:pPr algn="ctr" defTabSz="1377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000" dirty="0">
                  <a:latin typeface="HY견고딕" pitchFamily="18" charset="-127"/>
                  <a:ea typeface="HY견고딕" pitchFamily="18" charset="-127"/>
                </a:rPr>
                <a:t>장기발전계획</a:t>
              </a:r>
            </a:p>
          </p:txBody>
        </p:sp>
      </p:grpSp>
      <p:grpSp>
        <p:nvGrpSpPr>
          <p:cNvPr id="6" name="그룹 22"/>
          <p:cNvGrpSpPr>
            <a:grpSpLocks/>
          </p:cNvGrpSpPr>
          <p:nvPr/>
        </p:nvGrpSpPr>
        <p:grpSpPr bwMode="auto">
          <a:xfrm>
            <a:off x="4092575" y="1196975"/>
            <a:ext cx="3143250" cy="3221038"/>
            <a:chOff x="2965627" y="-185413"/>
            <a:chExt cx="3280237" cy="3348632"/>
          </a:xfrm>
        </p:grpSpPr>
        <p:sp>
          <p:nvSpPr>
            <p:cNvPr id="24" name="타원 23"/>
            <p:cNvSpPr/>
            <p:nvPr/>
          </p:nvSpPr>
          <p:spPr>
            <a:xfrm rot="10800000" flipH="1" flipV="1">
              <a:off x="2965627" y="-185413"/>
              <a:ext cx="3280237" cy="33486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14400000"/>
                <a:satOff val="-50003"/>
                <a:lumOff val="6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타원 11"/>
            <p:cNvSpPr/>
            <p:nvPr/>
          </p:nvSpPr>
          <p:spPr>
            <a:xfrm>
              <a:off x="3446066" y="304752"/>
              <a:ext cx="2319359" cy="2368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9370" tIns="39370" rIns="39370" bIns="39370" spcCol="1270" anchor="ctr"/>
            <a:lstStyle/>
            <a:p>
              <a:pPr algn="ctr" defTabSz="1377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ko-KR" sz="2500" dirty="0">
                  <a:latin typeface="HY견고딕" pitchFamily="18" charset="-127"/>
                  <a:ea typeface="HY견고딕" pitchFamily="18" charset="-127"/>
                </a:rPr>
                <a:t>2020 </a:t>
              </a:r>
              <a:r>
                <a:rPr lang="ko-KR" altLang="en-US" sz="2500" dirty="0" err="1">
                  <a:latin typeface="HY견고딕" pitchFamily="18" charset="-127"/>
                  <a:ea typeface="HY견고딕" pitchFamily="18" charset="-127"/>
                </a:rPr>
                <a:t>대구권</a:t>
              </a:r>
              <a:r>
                <a:rPr lang="ko-KR" altLang="en-US" sz="2500" dirty="0">
                  <a:latin typeface="HY견고딕" pitchFamily="18" charset="-127"/>
                  <a:ea typeface="HY견고딕" pitchFamily="18" charset="-127"/>
                </a:rPr>
                <a:t> 광역기본계획 </a:t>
              </a:r>
            </a:p>
          </p:txBody>
        </p:sp>
      </p:grpSp>
      <p:sp>
        <p:nvSpPr>
          <p:cNvPr id="16" name=" 3"/>
          <p:cNvSpPr/>
          <p:nvPr/>
        </p:nvSpPr>
        <p:spPr>
          <a:xfrm>
            <a:off x="1619250" y="1636713"/>
            <a:ext cx="6276975" cy="4160837"/>
          </a:xfrm>
          <a:prstGeom prst="funnel">
            <a:avLst/>
          </a:pr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274" name="Freeform 17"/>
          <p:cNvSpPr>
            <a:spLocks/>
          </p:cNvSpPr>
          <p:nvPr/>
        </p:nvSpPr>
        <p:spPr bwMode="gray">
          <a:xfrm>
            <a:off x="211138" y="1628775"/>
            <a:ext cx="2416175" cy="215900"/>
          </a:xfrm>
          <a:custGeom>
            <a:avLst/>
            <a:gdLst>
              <a:gd name="T0" fmla="*/ 2147483647 w 1120"/>
              <a:gd name="T1" fmla="*/ 184971477 h 252"/>
              <a:gd name="T2" fmla="*/ 2147483647 w 1120"/>
              <a:gd name="T3" fmla="*/ 183503871 h 252"/>
              <a:gd name="T4" fmla="*/ 2147483647 w 1120"/>
              <a:gd name="T5" fmla="*/ 180567803 h 252"/>
              <a:gd name="T6" fmla="*/ 2147483647 w 1120"/>
              <a:gd name="T7" fmla="*/ 176163273 h 252"/>
              <a:gd name="T8" fmla="*/ 2147483647 w 1120"/>
              <a:gd name="T9" fmla="*/ 170291137 h 252"/>
              <a:gd name="T10" fmla="*/ 2147483647 w 1120"/>
              <a:gd name="T11" fmla="*/ 162951396 h 252"/>
              <a:gd name="T12" fmla="*/ 2147483647 w 1120"/>
              <a:gd name="T13" fmla="*/ 155610798 h 252"/>
              <a:gd name="T14" fmla="*/ 2147483647 w 1120"/>
              <a:gd name="T15" fmla="*/ 149738662 h 252"/>
              <a:gd name="T16" fmla="*/ 2147483647 w 1120"/>
              <a:gd name="T17" fmla="*/ 143866526 h 252"/>
              <a:gd name="T18" fmla="*/ 2147483647 w 1120"/>
              <a:gd name="T19" fmla="*/ 139462852 h 252"/>
              <a:gd name="T20" fmla="*/ 2147483647 w 1120"/>
              <a:gd name="T21" fmla="*/ 135058322 h 252"/>
              <a:gd name="T22" fmla="*/ 2147483647 w 1120"/>
              <a:gd name="T23" fmla="*/ 135058322 h 252"/>
              <a:gd name="T24" fmla="*/ 2147483647 w 1120"/>
              <a:gd name="T25" fmla="*/ 135058322 h 252"/>
              <a:gd name="T26" fmla="*/ 1787214205 w 1120"/>
              <a:gd name="T27" fmla="*/ 139462852 h 252"/>
              <a:gd name="T28" fmla="*/ 1433494969 w 1120"/>
              <a:gd name="T29" fmla="*/ 143866526 h 252"/>
              <a:gd name="T30" fmla="*/ 1107699530 w 1120"/>
              <a:gd name="T31" fmla="*/ 149738662 h 252"/>
              <a:gd name="T32" fmla="*/ 828448069 w 1120"/>
              <a:gd name="T33" fmla="*/ 155610798 h 252"/>
              <a:gd name="T34" fmla="*/ 586429417 w 1120"/>
              <a:gd name="T35" fmla="*/ 162951396 h 252"/>
              <a:gd name="T36" fmla="*/ 381645596 w 1120"/>
              <a:gd name="T37" fmla="*/ 170291137 h 252"/>
              <a:gd name="T38" fmla="*/ 214092495 w 1120"/>
              <a:gd name="T39" fmla="*/ 176163273 h 252"/>
              <a:gd name="T40" fmla="*/ 93083135 w 1120"/>
              <a:gd name="T41" fmla="*/ 180567803 h 252"/>
              <a:gd name="T42" fmla="*/ 27926233 w 1120"/>
              <a:gd name="T43" fmla="*/ 183503871 h 252"/>
              <a:gd name="T44" fmla="*/ 0 w 1120"/>
              <a:gd name="T45" fmla="*/ 184971477 h 252"/>
              <a:gd name="T46" fmla="*/ 0 w 1120"/>
              <a:gd name="T47" fmla="*/ 45508638 h 252"/>
              <a:gd name="T48" fmla="*/ 2147483647 w 1120"/>
              <a:gd name="T49" fmla="*/ 0 h 252"/>
              <a:gd name="T50" fmla="*/ 2147483647 w 1120"/>
              <a:gd name="T51" fmla="*/ 45508638 h 252"/>
              <a:gd name="T52" fmla="*/ 2147483647 w 1120"/>
              <a:gd name="T53" fmla="*/ 184971477 h 252"/>
              <a:gd name="T54" fmla="*/ 2147483647 w 1120"/>
              <a:gd name="T55" fmla="*/ 18497147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250825" y="1268413"/>
            <a:ext cx="2305050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관련 계획 검토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27584" y="2420888"/>
            <a:ext cx="7128792" cy="200709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ko-KR" sz="3300" dirty="0">
                <a:latin typeface="휴먼엑스포" pitchFamily="18" charset="-127"/>
                <a:ea typeface="휴먼엑스포" pitchFamily="18" charset="-127"/>
              </a:rPr>
              <a:t>5. Goals and </a:t>
            </a:r>
            <a:r>
              <a:rPr lang="en-US" altLang="ko-KR" sz="3300" dirty="0" err="1" smtClean="0">
                <a:latin typeface="휴먼엑스포" pitchFamily="18" charset="-127"/>
                <a:ea typeface="휴먼엑스포" pitchFamily="18" charset="-127"/>
              </a:rPr>
              <a:t>Objectivs</a:t>
            </a:r>
            <a:endParaRPr sz="33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5F9C6-50C5-4406-A03E-B1BFE8E845C0}" type="slidenum">
              <a:rPr lang="ko-KR" altLang="en-US"/>
              <a:pPr>
                <a:defRPr/>
              </a:pPr>
              <a:t>60</a:t>
            </a:fld>
            <a:endParaRPr lang="ko-KR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5. Goals and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Objectivs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FB608-8D6C-4180-926D-5C51423CB675}" type="slidenum">
              <a:rPr lang="ko-KR" altLang="en-US" smtClean="0"/>
              <a:pPr>
                <a:defRPr/>
              </a:pPr>
              <a:t>61</a:t>
            </a:fld>
            <a:endParaRPr lang="ko-KR" altLang="en-US"/>
          </a:p>
        </p:txBody>
      </p:sp>
      <p:sp>
        <p:nvSpPr>
          <p:cNvPr id="5" name="Freeform 17"/>
          <p:cNvSpPr>
            <a:spLocks/>
          </p:cNvSpPr>
          <p:nvPr/>
        </p:nvSpPr>
        <p:spPr bwMode="gray">
          <a:xfrm>
            <a:off x="290513" y="1557338"/>
            <a:ext cx="3417887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542925" y="1268413"/>
            <a:ext cx="2808288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altLang="ko-KR" sz="2000" b="1" dirty="0" smtClean="0">
                <a:latin typeface="휴먼엑스포" pitchFamily="18" charset="-127"/>
                <a:ea typeface="휴먼엑스포" pitchFamily="18" charset="-127"/>
              </a:rPr>
              <a:t>The primary goal</a:t>
            </a:r>
            <a:endParaRPr lang="en-US" altLang="ko-KR" sz="2000" b="1" dirty="0">
              <a:latin typeface="휴먼엑스포" pitchFamily="18" charset="-127"/>
              <a:ea typeface="휴먼엑스포" pitchFamily="18" charset="-127"/>
            </a:endParaRPr>
          </a:p>
        </p:txBody>
      </p:sp>
      <p:graphicFrame>
        <p:nvGraphicFramePr>
          <p:cNvPr id="7" name="다이어그램 6"/>
          <p:cNvGraphicFramePr/>
          <p:nvPr/>
        </p:nvGraphicFramePr>
        <p:xfrm>
          <a:off x="683568" y="2276872"/>
          <a:ext cx="80648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76375" y="142875"/>
            <a:ext cx="6335713" cy="635000"/>
          </a:xfrm>
        </p:spPr>
        <p:txBody>
          <a:bodyPr/>
          <a:lstStyle/>
          <a:p>
            <a:pPr>
              <a:defRPr/>
            </a:pP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5. Goals and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Objectivs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B7F727-3722-47A8-A99D-99F8582E750D}" type="slidenum">
              <a:rPr lang="ko-KR" altLang="en-US" smtClean="0"/>
              <a:pPr>
                <a:defRPr/>
              </a:pPr>
              <a:t>62</a:t>
            </a:fld>
            <a:endParaRPr lang="ko-KR" altLang="en-US"/>
          </a:p>
        </p:txBody>
      </p:sp>
      <p:grpSp>
        <p:nvGrpSpPr>
          <p:cNvPr id="4" name="그룹 8"/>
          <p:cNvGrpSpPr>
            <a:grpSpLocks/>
          </p:cNvGrpSpPr>
          <p:nvPr/>
        </p:nvGrpSpPr>
        <p:grpSpPr bwMode="auto">
          <a:xfrm>
            <a:off x="323850" y="1916113"/>
            <a:ext cx="9648750" cy="4681239"/>
            <a:chOff x="0" y="0"/>
            <a:chExt cx="2831493" cy="4064000"/>
          </a:xfrm>
        </p:grpSpPr>
        <p:sp>
          <p:nvSpPr>
            <p:cNvPr id="6" name="순서도: 수동 연산 5"/>
            <p:cNvSpPr/>
            <p:nvPr/>
          </p:nvSpPr>
          <p:spPr>
            <a:xfrm rot="16200000">
              <a:off x="-752170" y="752170"/>
              <a:ext cx="4064000" cy="2559660"/>
            </a:xfrm>
            <a:prstGeom prst="flowChartManualOperation">
              <a:avLst/>
            </a:prstGeom>
            <a:ln>
              <a:solidFill>
                <a:srgbClr val="FF33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순서도: 수동 연산 4"/>
            <p:cNvSpPr/>
            <p:nvPr/>
          </p:nvSpPr>
          <p:spPr>
            <a:xfrm>
              <a:off x="0" y="375681"/>
              <a:ext cx="2831493" cy="24378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46050" tIns="0" rIns="146050" bIns="0"/>
            <a:lstStyle/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kumimoji="0" lang="en-US" altLang="ko-KR" sz="2300" dirty="0">
                  <a:solidFill>
                    <a:srgbClr val="FF3300"/>
                  </a:solidFill>
                  <a:latin typeface="휴먼엑스포" pitchFamily="18" charset="-127"/>
                  <a:ea typeface="휴먼엑스포" pitchFamily="18" charset="-127"/>
                  <a:cs typeface="다음_Regular"/>
                </a:rPr>
                <a:t>▌ </a:t>
              </a:r>
              <a:r>
                <a:rPr lang="en-US" altLang="ko-KR" dirty="0" smtClean="0"/>
                <a:t>The diversity of street system</a:t>
              </a:r>
              <a:endParaRPr lang="en-US" altLang="ko-KR" sz="1600" dirty="0">
                <a:solidFill>
                  <a:srgbClr val="000000"/>
                </a:solidFill>
                <a:cs typeface="다음_Regular"/>
              </a:endParaRPr>
            </a:p>
            <a:p>
              <a:pPr>
                <a:buFontTx/>
                <a:buChar char="-"/>
              </a:pPr>
              <a:r>
                <a:rPr lang="en-US" altLang="ko-KR" dirty="0" smtClean="0"/>
                <a:t> </a:t>
              </a:r>
              <a:r>
                <a:rPr lang="en-US" altLang="ko-KR" dirty="0" smtClean="0"/>
                <a:t> TOD </a:t>
              </a:r>
              <a:r>
                <a:rPr lang="en-US" altLang="ko-KR" dirty="0" smtClean="0"/>
                <a:t>development way oriented  public transport system </a:t>
              </a:r>
            </a:p>
            <a:p>
              <a:pPr defTabSz="711200">
                <a:buFontTx/>
                <a:buChar char="-"/>
                <a:defRPr/>
              </a:pPr>
              <a:endParaRPr lang="en-US" altLang="ko-KR" dirty="0">
                <a:solidFill>
                  <a:srgbClr val="000000"/>
                </a:solidFill>
                <a:cs typeface="다음_Regular"/>
              </a:endParaRPr>
            </a:p>
            <a:p>
              <a:pPr>
                <a:buFontTx/>
                <a:buChar char="-"/>
              </a:pPr>
              <a:r>
                <a:rPr lang="en-US" altLang="ko-KR" dirty="0" smtClean="0"/>
                <a:t> </a:t>
              </a:r>
              <a:r>
                <a:rPr lang="en-US" altLang="ko-KR" dirty="0" smtClean="0"/>
                <a:t> Creating </a:t>
              </a:r>
              <a:r>
                <a:rPr lang="en-US" altLang="ko-KR" dirty="0" smtClean="0"/>
                <a:t>pedestrian and bike road</a:t>
              </a:r>
              <a:r>
                <a:rPr lang="ko-KR" altLang="en-US" dirty="0" smtClean="0"/>
                <a:t> </a:t>
              </a:r>
              <a:endParaRPr lang="en-US" altLang="ko-KR" dirty="0" smtClean="0"/>
            </a:p>
            <a:p>
              <a:pPr>
                <a:buFontTx/>
                <a:buChar char="-"/>
              </a:pPr>
              <a:endParaRPr lang="en-US" altLang="ko-KR" dirty="0" smtClean="0"/>
            </a:p>
            <a:p>
              <a:pPr>
                <a:buFontTx/>
                <a:buChar char="-"/>
              </a:pPr>
              <a:r>
                <a:rPr lang="en-US" altLang="ko-KR" dirty="0" smtClean="0"/>
                <a:t> </a:t>
              </a:r>
              <a:r>
                <a:rPr lang="en-US" altLang="ko-KR" dirty="0" smtClean="0"/>
                <a:t> Diversity </a:t>
              </a:r>
              <a:r>
                <a:rPr lang="en-US" altLang="ko-KR" dirty="0" smtClean="0"/>
                <a:t>improve through Using a complex land use</a:t>
              </a: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en-US" altLang="ko-KR" sz="1600" i="1" dirty="0">
                <a:solidFill>
                  <a:srgbClr val="000000"/>
                </a:solidFill>
                <a:cs typeface="다음_Regular"/>
              </a:endParaRP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kumimoji="0" lang="en-US" altLang="ko-KR" sz="2300" dirty="0" smtClean="0">
                  <a:solidFill>
                    <a:srgbClr val="FF3300"/>
                  </a:solidFill>
                  <a:ea typeface="휴먼엑스포" pitchFamily="18" charset="-127"/>
                  <a:cs typeface="다음_Regular"/>
                </a:rPr>
                <a:t>▌</a:t>
              </a:r>
              <a:r>
                <a:rPr kumimoji="0" lang="en-US" altLang="ko-KR" dirty="0" smtClean="0">
                  <a:solidFill>
                    <a:schemeClr val="tx1"/>
                  </a:solidFill>
                  <a:ea typeface="휴먼엑스포" pitchFamily="18" charset="-127"/>
                  <a:cs typeface="다음_Regular"/>
                </a:rPr>
                <a:t>Using complex land use for diversity </a:t>
              </a:r>
              <a:endParaRPr lang="en-US" altLang="ko-KR" dirty="0">
                <a:solidFill>
                  <a:schemeClr val="tx1"/>
                </a:solidFill>
                <a:cs typeface="다음_Regular"/>
              </a:endParaRPr>
            </a:p>
            <a:p>
              <a:pPr defTabSz="711200">
                <a:buFontTx/>
                <a:buChar char="-"/>
                <a:defRPr/>
              </a:pPr>
              <a:r>
                <a:rPr lang="en-US" altLang="ko-KR" dirty="0" smtClean="0"/>
                <a:t> According </a:t>
              </a:r>
              <a:r>
                <a:rPr lang="en-US" altLang="ko-KR" dirty="0" smtClean="0"/>
                <a:t>to multi-functional accommodate </a:t>
              </a:r>
              <a:endParaRPr lang="en-US" altLang="ko-KR" dirty="0" smtClean="0"/>
            </a:p>
            <a:p>
              <a:pPr defTabSz="711200">
                <a:defRPr/>
              </a:pPr>
              <a:r>
                <a:rPr lang="en-US" altLang="ko-KR" dirty="0" smtClean="0"/>
                <a:t> </a:t>
              </a:r>
              <a:r>
                <a:rPr lang="en-US" altLang="ko-KR" dirty="0" smtClean="0"/>
                <a:t> a </a:t>
              </a:r>
              <a:r>
                <a:rPr lang="en-US" altLang="ko-KR" dirty="0" smtClean="0"/>
                <a:t>balanced development </a:t>
              </a:r>
              <a:r>
                <a:rPr lang="en-US" altLang="ko-KR" dirty="0" smtClean="0"/>
                <a:t>of </a:t>
              </a:r>
              <a:r>
                <a:rPr lang="en-US" altLang="ko-KR" dirty="0" smtClean="0"/>
                <a:t>the city</a:t>
              </a:r>
              <a:endParaRPr lang="en-US" altLang="ko-KR" dirty="0">
                <a:solidFill>
                  <a:srgbClr val="000000"/>
                </a:solidFill>
                <a:cs typeface="다음_Regular"/>
              </a:endParaRPr>
            </a:p>
            <a:p>
              <a:pPr defTabSz="711200">
                <a:buFontTx/>
                <a:buChar char="-"/>
                <a:defRPr/>
              </a:pPr>
              <a:endParaRPr lang="en-US" altLang="ko-KR" dirty="0" smtClean="0">
                <a:solidFill>
                  <a:srgbClr val="000000"/>
                </a:solidFill>
                <a:cs typeface="다음_Regular"/>
              </a:endParaRPr>
            </a:p>
            <a:p>
              <a:pPr defTabSz="711200">
                <a:buFontTx/>
                <a:buChar char="-"/>
                <a:defRPr/>
              </a:pPr>
              <a:r>
                <a:rPr lang="en-US" altLang="ko-KR" dirty="0" smtClean="0">
                  <a:solidFill>
                    <a:srgbClr val="000000"/>
                  </a:solidFill>
                  <a:cs typeface="다음_Regular"/>
                </a:rPr>
                <a:t> linked </a:t>
              </a:r>
              <a:r>
                <a:rPr lang="en-US" altLang="ko-KR" dirty="0" smtClean="0">
                  <a:solidFill>
                    <a:srgbClr val="000000"/>
                  </a:solidFill>
                  <a:cs typeface="다음_Regular"/>
                </a:rPr>
                <a:t>of </a:t>
              </a:r>
              <a:r>
                <a:rPr lang="en-US" altLang="ko-KR" dirty="0" smtClean="0">
                  <a:solidFill>
                    <a:srgbClr val="000000"/>
                  </a:solidFill>
                  <a:cs typeface="다음_Regular"/>
                </a:rPr>
                <a:t>residential, commercial </a:t>
              </a:r>
              <a:r>
                <a:rPr lang="en-US" altLang="ko-KR" dirty="0" smtClean="0">
                  <a:solidFill>
                    <a:srgbClr val="000000"/>
                  </a:solidFill>
                  <a:cs typeface="다음_Regular"/>
                </a:rPr>
                <a:t>and business functions </a:t>
              </a:r>
              <a:endParaRPr lang="en-US" altLang="ko-KR" dirty="0">
                <a:solidFill>
                  <a:srgbClr val="000000"/>
                </a:solidFill>
                <a:cs typeface="다음_Regular"/>
              </a:endParaRPr>
            </a:p>
            <a:p>
              <a:pPr defTabSz="711200">
                <a:buFontTx/>
                <a:buChar char="-"/>
                <a:defRPr/>
              </a:pPr>
              <a:endParaRPr lang="en-US" altLang="ko-KR" dirty="0" smtClean="0">
                <a:solidFill>
                  <a:srgbClr val="000000"/>
                </a:solidFill>
                <a:cs typeface="다음_Regular"/>
              </a:endParaRPr>
            </a:p>
            <a:p>
              <a:pPr defTabSz="711200">
                <a:buFontTx/>
                <a:buChar char="-"/>
                <a:defRPr/>
              </a:pPr>
              <a:r>
                <a:rPr lang="en-US" altLang="ko-KR" dirty="0" smtClean="0">
                  <a:solidFill>
                    <a:srgbClr val="000000"/>
                  </a:solidFill>
                  <a:cs typeface="다음_Regular"/>
                </a:rPr>
                <a:t>Provide </a:t>
              </a:r>
              <a:r>
                <a:rPr lang="en-US" altLang="ko-KR" dirty="0" smtClean="0">
                  <a:solidFill>
                    <a:srgbClr val="000000"/>
                  </a:solidFill>
                  <a:cs typeface="다음_Regular"/>
                </a:rPr>
                <a:t>neighborhood facilities and life comforts facilities to throughout </a:t>
              </a:r>
              <a:endParaRPr lang="ko-KR" altLang="en-US" b="1" dirty="0">
                <a:solidFill>
                  <a:srgbClr val="000000"/>
                </a:solidFill>
                <a:cs typeface="다음_Regular"/>
              </a:endParaRPr>
            </a:p>
          </p:txBody>
        </p:sp>
      </p:grpSp>
      <p:sp>
        <p:nvSpPr>
          <p:cNvPr id="8" name="Freeform 17"/>
          <p:cNvSpPr>
            <a:spLocks/>
          </p:cNvSpPr>
          <p:nvPr/>
        </p:nvSpPr>
        <p:spPr bwMode="gray">
          <a:xfrm>
            <a:off x="290513" y="1557338"/>
            <a:ext cx="3417887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542925" y="1268413"/>
            <a:ext cx="2808288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>
                <a:latin typeface="휴먼엑스포" pitchFamily="18" charset="-127"/>
                <a:ea typeface="휴먼엑스포" pitchFamily="18" charset="-127"/>
                <a:cs typeface="+mn-cs"/>
              </a:rPr>
              <a:t>1. Dynamic city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76375" y="142875"/>
            <a:ext cx="6335713" cy="635000"/>
          </a:xfrm>
        </p:spPr>
        <p:txBody>
          <a:bodyPr/>
          <a:lstStyle/>
          <a:p>
            <a:pPr>
              <a:defRPr/>
            </a:pP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5. Goals and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Objectivs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D41240-1104-41DA-BED5-7215BE8CB1EA}" type="slidenum">
              <a:rPr lang="ko-KR" altLang="en-US" smtClean="0"/>
              <a:pPr>
                <a:defRPr/>
              </a:pPr>
              <a:t>63</a:t>
            </a:fld>
            <a:endParaRPr lang="ko-KR" altLang="en-US"/>
          </a:p>
        </p:txBody>
      </p:sp>
      <p:sp>
        <p:nvSpPr>
          <p:cNvPr id="5" name="Freeform 17"/>
          <p:cNvSpPr>
            <a:spLocks/>
          </p:cNvSpPr>
          <p:nvPr/>
        </p:nvSpPr>
        <p:spPr bwMode="gray">
          <a:xfrm>
            <a:off x="290513" y="1557338"/>
            <a:ext cx="3417887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542925" y="1268413"/>
            <a:ext cx="2808288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>
                <a:latin typeface="휴먼엑스포" pitchFamily="18" charset="-127"/>
                <a:ea typeface="휴먼엑스포" pitchFamily="18" charset="-127"/>
                <a:cs typeface="+mn-cs"/>
              </a:rPr>
              <a:t>2. </a:t>
            </a:r>
            <a:r>
              <a:rPr lang="en-US" altLang="ko-KR" sz="2000" b="1" dirty="0">
                <a:latin typeface="휴먼엑스포" pitchFamily="18" charset="-127"/>
                <a:ea typeface="휴먼엑스포" pitchFamily="18" charset="-127"/>
              </a:rPr>
              <a:t>Green City</a:t>
            </a:r>
            <a:endParaRPr lang="en-US" altLang="ko-KR" sz="2000" b="1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grpSp>
        <p:nvGrpSpPr>
          <p:cNvPr id="4" name="그룹 8"/>
          <p:cNvGrpSpPr>
            <a:grpSpLocks/>
          </p:cNvGrpSpPr>
          <p:nvPr/>
        </p:nvGrpSpPr>
        <p:grpSpPr bwMode="auto">
          <a:xfrm>
            <a:off x="323850" y="1916113"/>
            <a:ext cx="8064500" cy="4681537"/>
            <a:chOff x="2752618" y="0"/>
            <a:chExt cx="2559660" cy="4064000"/>
          </a:xfrm>
        </p:grpSpPr>
        <p:sp>
          <p:nvSpPr>
            <p:cNvPr id="8" name="순서도: 수동 연산 7"/>
            <p:cNvSpPr/>
            <p:nvPr/>
          </p:nvSpPr>
          <p:spPr>
            <a:xfrm rot="16200000">
              <a:off x="2000448" y="752170"/>
              <a:ext cx="4064000" cy="2559660"/>
            </a:xfrm>
            <a:prstGeom prst="flowChartManualOperation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순서도: 수동 연산 4"/>
            <p:cNvSpPr/>
            <p:nvPr/>
          </p:nvSpPr>
          <p:spPr>
            <a:xfrm>
              <a:off x="2752618" y="375681"/>
              <a:ext cx="2559660" cy="24378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46050" tIns="0" rIns="146050" bIns="0"/>
            <a:lstStyle/>
            <a:p>
              <a:pPr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0" lang="en-US" altLang="ko-KR" sz="2300" dirty="0" smtClean="0">
                  <a:solidFill>
                    <a:srgbClr val="00B050"/>
                  </a:solidFill>
                  <a:latin typeface="휴먼엑스포" pitchFamily="18" charset="-127"/>
                  <a:ea typeface="휴먼엑스포" pitchFamily="18" charset="-127"/>
                  <a:cs typeface="다음_Regular"/>
                </a:rPr>
                <a:t>▌</a:t>
              </a:r>
              <a:r>
                <a:rPr lang="en-US" altLang="ko-KR" b="1" dirty="0" smtClean="0"/>
                <a:t>Eco-friendly city</a:t>
              </a:r>
              <a:endParaRPr lang="en-US" altLang="ko-KR" b="1" dirty="0">
                <a:solidFill>
                  <a:srgbClr val="000000"/>
                </a:solidFill>
                <a:cs typeface="다음_Regular"/>
              </a:endParaRPr>
            </a:p>
            <a:p>
              <a:pPr defTabSz="1022350">
                <a:buFontTx/>
                <a:buChar char="-"/>
                <a:defRPr/>
              </a:pPr>
              <a:r>
                <a:rPr lang="ko-KR" altLang="en-US" dirty="0">
                  <a:solidFill>
                    <a:srgbClr val="000000"/>
                  </a:solidFill>
                  <a:cs typeface="다음_Regular"/>
                </a:rPr>
                <a:t> </a:t>
              </a:r>
              <a:r>
                <a:rPr lang="en-US" altLang="ko-KR" dirty="0" smtClean="0"/>
                <a:t>Ecological park</a:t>
              </a:r>
              <a:endParaRPr lang="en-US" altLang="ko-KR" dirty="0">
                <a:solidFill>
                  <a:srgbClr val="000000"/>
                </a:solidFill>
                <a:cs typeface="다음_Regular"/>
              </a:endParaRPr>
            </a:p>
            <a:p>
              <a:pPr defTabSz="1022350">
                <a:buFontTx/>
                <a:buChar char="-"/>
                <a:defRPr/>
              </a:pPr>
              <a:endParaRPr lang="en-US" altLang="ko-KR" dirty="0">
                <a:solidFill>
                  <a:srgbClr val="000000"/>
                </a:solidFill>
                <a:cs typeface="다음_Regular"/>
              </a:endParaRPr>
            </a:p>
            <a:p>
              <a:pPr defTabSz="1022350">
                <a:defRPr/>
              </a:pPr>
              <a:r>
                <a:rPr lang="en-US" altLang="ko-KR" dirty="0">
                  <a:solidFill>
                    <a:srgbClr val="000000"/>
                  </a:solidFill>
                  <a:cs typeface="다음_Regular"/>
                </a:rPr>
                <a:t>- </a:t>
              </a:r>
              <a:r>
                <a:rPr lang="en-US" altLang="ko-KR" dirty="0" smtClean="0"/>
                <a:t>Green axis connection with the </a:t>
              </a:r>
              <a:r>
                <a:rPr lang="en-US" altLang="ko-KR" dirty="0" err="1" smtClean="0"/>
                <a:t>Kumho</a:t>
              </a:r>
              <a:r>
                <a:rPr lang="en-US" altLang="ko-KR" dirty="0" smtClean="0"/>
                <a:t> river in district</a:t>
              </a:r>
              <a:endParaRPr lang="en-US" altLang="ko-KR" dirty="0">
                <a:solidFill>
                  <a:srgbClr val="000000"/>
                </a:solidFill>
                <a:cs typeface="다음_Regular"/>
              </a:endParaRPr>
            </a:p>
            <a:p>
              <a:pPr marL="171450" lvl="1" indent="-171450" defTabSz="1022350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ko-KR" altLang="en-US" sz="1600" dirty="0">
                <a:solidFill>
                  <a:srgbClr val="000000"/>
                </a:solidFill>
                <a:cs typeface="다음_Regular"/>
              </a:endParaRPr>
            </a:p>
            <a:p>
              <a:pPr marL="171450" lvl="1" indent="-171450" defTabSz="10223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kumimoji="0" lang="en-US" altLang="ko-KR" sz="2300" b="1" dirty="0">
                  <a:solidFill>
                    <a:srgbClr val="00B050"/>
                  </a:solidFill>
                  <a:latin typeface="휴먼엑스포" pitchFamily="18" charset="-127"/>
                  <a:ea typeface="휴먼엑스포" pitchFamily="18" charset="-127"/>
                  <a:cs typeface="다음_Regular"/>
                </a:rPr>
                <a:t>▌</a:t>
              </a:r>
              <a:r>
                <a:rPr kumimoji="0" lang="en-US" altLang="ko-KR" sz="1700" b="1" dirty="0">
                  <a:solidFill>
                    <a:srgbClr val="00B050"/>
                  </a:solidFill>
                  <a:latin typeface="휴먼엑스포" pitchFamily="18" charset="-127"/>
                  <a:ea typeface="휴먼엑스포" pitchFamily="18" charset="-127"/>
                  <a:cs typeface="다음_Regular"/>
                </a:rPr>
                <a:t> </a:t>
              </a:r>
              <a:r>
                <a:rPr lang="en-US" altLang="ko-KR" b="1" dirty="0" smtClean="0"/>
                <a:t>Energy-saving city</a:t>
              </a:r>
              <a:endParaRPr lang="en-US" altLang="ko-KR" b="1" dirty="0">
                <a:solidFill>
                  <a:srgbClr val="000000"/>
                </a:solidFill>
                <a:cs typeface="다음_Regular"/>
              </a:endParaRPr>
            </a:p>
            <a:p>
              <a:pPr defTabSz="1022350">
                <a:defRPr/>
              </a:pPr>
              <a:endParaRPr lang="en-US" altLang="ko-KR" dirty="0" smtClean="0">
                <a:solidFill>
                  <a:srgbClr val="000000"/>
                </a:solidFill>
                <a:cs typeface="다음_Regular"/>
              </a:endParaRPr>
            </a:p>
            <a:p>
              <a:pPr defTabSz="1022350">
                <a:buFontTx/>
                <a:buChar char="-"/>
                <a:defRPr/>
              </a:pPr>
              <a:r>
                <a:rPr lang="ko-KR" altLang="en-US" dirty="0" smtClean="0"/>
                <a:t> </a:t>
              </a:r>
              <a:r>
                <a:rPr lang="en-US" altLang="ko-KR" dirty="0" smtClean="0"/>
                <a:t>Reduce air pollution caused by vehicular traffic mitigation and energy conservation</a:t>
              </a:r>
            </a:p>
            <a:p>
              <a:pPr defTabSz="1022350">
                <a:defRPr/>
              </a:pPr>
              <a:endParaRPr lang="en-US" altLang="ko-KR" dirty="0">
                <a:solidFill>
                  <a:srgbClr val="000000"/>
                </a:solidFill>
                <a:cs typeface="다음_Regular"/>
              </a:endParaRPr>
            </a:p>
            <a:p>
              <a:pPr defTabSz="1022350">
                <a:defRPr/>
              </a:pPr>
              <a:r>
                <a:rPr lang="en-US" altLang="ko-KR" dirty="0" smtClean="0">
                  <a:solidFill>
                    <a:srgbClr val="000000"/>
                  </a:solidFill>
                </a:rPr>
                <a:t>- </a:t>
              </a:r>
              <a:r>
                <a:rPr lang="en-US" altLang="ko-KR" dirty="0" smtClean="0"/>
                <a:t>The </a:t>
              </a:r>
              <a:r>
                <a:rPr lang="en-US" altLang="ko-KR" dirty="0" smtClean="0"/>
                <a:t>inhibition of carbon through  Waste management</a:t>
              </a:r>
              <a:endParaRPr lang="en-US" altLang="ko-KR" dirty="0">
                <a:solidFill>
                  <a:srgbClr val="000000"/>
                </a:solidFill>
                <a:cs typeface="다음_Regular"/>
              </a:endParaRPr>
            </a:p>
            <a:p>
              <a:pPr defTabSz="1022350">
                <a:buFontTx/>
                <a:buChar char="-"/>
                <a:defRPr/>
              </a:pPr>
              <a:endParaRPr lang="en-US" altLang="ko-KR" dirty="0">
                <a:solidFill>
                  <a:srgbClr val="000000"/>
                </a:solidFill>
                <a:cs typeface="다음_Regular"/>
              </a:endParaRPr>
            </a:p>
            <a:p>
              <a:pPr defTabSz="1022350">
                <a:buFontTx/>
                <a:buChar char="-"/>
                <a:defRPr/>
              </a:pPr>
              <a:r>
                <a:rPr lang="en-US" altLang="ko-KR" dirty="0">
                  <a:solidFill>
                    <a:srgbClr val="000000"/>
                  </a:solidFill>
                  <a:cs typeface="다음_Regular"/>
                </a:rPr>
                <a:t> </a:t>
              </a:r>
              <a:r>
                <a:rPr lang="en-US" altLang="ko-KR" dirty="0" smtClean="0"/>
                <a:t>Renewable Energy Utilization</a:t>
              </a:r>
              <a:endParaRPr lang="en-US" altLang="ko-KR" dirty="0">
                <a:solidFill>
                  <a:srgbClr val="000000"/>
                </a:solidFill>
                <a:cs typeface="다음_Regular"/>
              </a:endParaRPr>
            </a:p>
            <a:p>
              <a:pPr marL="171450" lvl="1" indent="-171450" defTabSz="1022350">
                <a:lnSpc>
                  <a:spcPct val="90000"/>
                </a:lnSpc>
                <a:spcAft>
                  <a:spcPct val="15000"/>
                </a:spcAft>
                <a:defRPr/>
              </a:pPr>
              <a:endParaRPr lang="ko-KR" altLang="en-US" sz="1700" b="1" dirty="0">
                <a:solidFill>
                  <a:srgbClr val="000000"/>
                </a:solidFill>
                <a:cs typeface="다음_Regular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76375" y="142875"/>
            <a:ext cx="6335713" cy="635000"/>
          </a:xfrm>
        </p:spPr>
        <p:txBody>
          <a:bodyPr/>
          <a:lstStyle/>
          <a:p>
            <a:pPr>
              <a:defRPr/>
            </a:pP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5. Goals and </a:t>
            </a:r>
            <a:r>
              <a:rPr lang="en-US" altLang="ko-KR" dirty="0" err="1" smtClean="0">
                <a:latin typeface="휴먼엑스포" pitchFamily="18" charset="-127"/>
                <a:ea typeface="휴먼엑스포" pitchFamily="18" charset="-127"/>
              </a:rPr>
              <a:t>Objectivs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E2919D-44EC-4903-8307-E3997E903ECB}" type="slidenum">
              <a:rPr lang="ko-KR" altLang="en-US" smtClean="0"/>
              <a:pPr>
                <a:defRPr/>
              </a:pPr>
              <a:t>64</a:t>
            </a:fld>
            <a:endParaRPr lang="ko-KR" altLang="en-US" dirty="0"/>
          </a:p>
        </p:txBody>
      </p:sp>
      <p:sp>
        <p:nvSpPr>
          <p:cNvPr id="5" name="Freeform 17"/>
          <p:cNvSpPr>
            <a:spLocks/>
          </p:cNvSpPr>
          <p:nvPr/>
        </p:nvSpPr>
        <p:spPr bwMode="gray">
          <a:xfrm>
            <a:off x="290513" y="1557338"/>
            <a:ext cx="3417887" cy="287337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542925" y="1268413"/>
            <a:ext cx="2808288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altLang="ko-KR" sz="2000" b="1" dirty="0">
                <a:latin typeface="휴먼엑스포" pitchFamily="18" charset="-127"/>
                <a:ea typeface="휴먼엑스포" pitchFamily="18" charset="-127"/>
              </a:rPr>
              <a:t>3. Community city</a:t>
            </a:r>
          </a:p>
        </p:txBody>
      </p:sp>
      <p:grpSp>
        <p:nvGrpSpPr>
          <p:cNvPr id="4" name="그룹 6"/>
          <p:cNvGrpSpPr>
            <a:grpSpLocks/>
          </p:cNvGrpSpPr>
          <p:nvPr/>
        </p:nvGrpSpPr>
        <p:grpSpPr bwMode="auto">
          <a:xfrm>
            <a:off x="323850" y="1844675"/>
            <a:ext cx="8208590" cy="4941888"/>
            <a:chOff x="5504251" y="0"/>
            <a:chExt cx="2605394" cy="4064000"/>
          </a:xfrm>
        </p:grpSpPr>
        <p:sp>
          <p:nvSpPr>
            <p:cNvPr id="8" name="순서도: 수동 연산 7"/>
            <p:cNvSpPr/>
            <p:nvPr/>
          </p:nvSpPr>
          <p:spPr>
            <a:xfrm rot="16200000">
              <a:off x="4752081" y="752170"/>
              <a:ext cx="4064000" cy="2559660"/>
            </a:xfrm>
            <a:prstGeom prst="flowChartManualOperation">
              <a:avLst/>
            </a:prstGeom>
            <a:ln>
              <a:solidFill>
                <a:srgbClr val="FFCC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순서도: 수동 연산 4"/>
            <p:cNvSpPr/>
            <p:nvPr/>
          </p:nvSpPr>
          <p:spPr>
            <a:xfrm>
              <a:off x="5504251" y="414637"/>
              <a:ext cx="2605394" cy="24373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46050" tIns="0" rIns="146050" bIns="0"/>
            <a:lstStyle/>
            <a:p>
              <a:pPr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0" lang="en-US" altLang="ko-KR" sz="2300" dirty="0" smtClean="0">
                  <a:solidFill>
                    <a:srgbClr val="FFCC00"/>
                  </a:solidFill>
                  <a:latin typeface="휴먼엑스포" pitchFamily="18" charset="-127"/>
                  <a:ea typeface="휴먼엑스포" pitchFamily="18" charset="-127"/>
                  <a:cs typeface="다음_Regular"/>
                </a:rPr>
                <a:t>▌</a:t>
              </a:r>
              <a:r>
                <a:rPr lang="en-US" altLang="ko-KR" b="1" dirty="0" smtClean="0"/>
                <a:t>Creating open space</a:t>
              </a:r>
              <a:endParaRPr lang="en-US" altLang="ko-KR" b="1" dirty="0">
                <a:solidFill>
                  <a:srgbClr val="000000"/>
                </a:solidFill>
                <a:cs typeface="다음_Regular"/>
              </a:endParaRPr>
            </a:p>
            <a:p>
              <a:pPr defTabSz="1022350">
                <a:defRPr/>
              </a:pPr>
              <a:r>
                <a:rPr lang="en-US" altLang="ko-KR" dirty="0">
                  <a:solidFill>
                    <a:srgbClr val="000000"/>
                  </a:solidFill>
                  <a:cs typeface="다음_Regular"/>
                </a:rPr>
                <a:t>- </a:t>
              </a:r>
              <a:r>
                <a:rPr lang="en-US" altLang="ko-KR" dirty="0" smtClean="0"/>
                <a:t>Square creation In front of Station </a:t>
              </a:r>
              <a:endParaRPr lang="en-US" altLang="ko-KR" dirty="0">
                <a:solidFill>
                  <a:srgbClr val="000000"/>
                </a:solidFill>
                <a:cs typeface="다음_Regular"/>
              </a:endParaRPr>
            </a:p>
            <a:p>
              <a:pPr defTabSz="1022350">
                <a:defRPr/>
              </a:pPr>
              <a:endParaRPr lang="en-US" altLang="ko-KR" dirty="0">
                <a:solidFill>
                  <a:srgbClr val="000000"/>
                </a:solidFill>
                <a:cs typeface="다음_Regular"/>
              </a:endParaRPr>
            </a:p>
            <a:p>
              <a:pPr defTabSz="1022350">
                <a:defRPr/>
              </a:pPr>
              <a:r>
                <a:rPr lang="en-US" altLang="ko-KR" dirty="0">
                  <a:solidFill>
                    <a:srgbClr val="000000"/>
                  </a:solidFill>
                  <a:cs typeface="다음_Regular"/>
                </a:rPr>
                <a:t>- </a:t>
              </a:r>
              <a:r>
                <a:rPr lang="en-US" altLang="ko-KR" dirty="0" smtClean="0"/>
                <a:t>The main commercial and business facilities installed pedestrian deck</a:t>
              </a:r>
            </a:p>
            <a:p>
              <a:pPr defTabSz="1022350">
                <a:defRPr/>
              </a:pPr>
              <a:endParaRPr lang="en-US" altLang="ko-KR" dirty="0">
                <a:solidFill>
                  <a:srgbClr val="000000"/>
                </a:solidFill>
                <a:cs typeface="다음_Regular"/>
              </a:endParaRPr>
            </a:p>
            <a:p>
              <a:pPr defTabSz="1022350">
                <a:defRPr/>
              </a:pPr>
              <a:r>
                <a:rPr lang="en-US" altLang="ko-KR" dirty="0" smtClean="0">
                  <a:solidFill>
                    <a:srgbClr val="000000"/>
                  </a:solidFill>
                  <a:cs typeface="다음_Regular"/>
                </a:rPr>
                <a:t>- </a:t>
              </a:r>
              <a:r>
                <a:rPr lang="en-US" altLang="ko-KR" dirty="0" smtClean="0"/>
                <a:t>Barrier-free environment creation</a:t>
              </a:r>
            </a:p>
            <a:p>
              <a:pPr marL="171450" lvl="1" indent="-171450" defTabSz="1022350">
                <a:lnSpc>
                  <a:spcPct val="90000"/>
                </a:lnSpc>
                <a:spcAft>
                  <a:spcPct val="15000"/>
                </a:spcAft>
                <a:defRPr/>
              </a:pPr>
              <a:endParaRPr lang="ko-KR" altLang="en-US" sz="1600" dirty="0">
                <a:solidFill>
                  <a:srgbClr val="000000"/>
                </a:solidFill>
                <a:cs typeface="다음_Regular"/>
              </a:endParaRPr>
            </a:p>
            <a:p>
              <a:pPr marL="171450" lvl="1" indent="-171450" defTabSz="102235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kumimoji="0" lang="en-US" altLang="ko-KR" dirty="0">
                  <a:solidFill>
                    <a:srgbClr val="FFCC00"/>
                  </a:solidFill>
                  <a:latin typeface="휴먼엑스포" pitchFamily="18" charset="-127"/>
                  <a:ea typeface="휴먼엑스포" pitchFamily="18" charset="-127"/>
                  <a:cs typeface="다음_Regular"/>
                </a:rPr>
                <a:t>▌ </a:t>
              </a:r>
              <a:r>
                <a:rPr lang="en-US" altLang="ko-KR" b="1" dirty="0" smtClean="0"/>
                <a:t>Diversification of the residents exchange space</a:t>
              </a:r>
              <a:endParaRPr lang="en-US" altLang="ko-KR" b="1" dirty="0">
                <a:solidFill>
                  <a:srgbClr val="000000"/>
                </a:solidFill>
                <a:cs typeface="다음_Regular"/>
              </a:endParaRPr>
            </a:p>
            <a:p>
              <a:pPr>
                <a:buFontTx/>
                <a:buChar char="-"/>
              </a:pPr>
              <a:endParaRPr lang="en-US" altLang="ko-KR" dirty="0" smtClean="0">
                <a:solidFill>
                  <a:srgbClr val="000000"/>
                </a:solidFill>
                <a:cs typeface="다음_Regular"/>
              </a:endParaRPr>
            </a:p>
            <a:p>
              <a:pPr>
                <a:buFontTx/>
                <a:buChar char="-"/>
              </a:pPr>
              <a:r>
                <a:rPr lang="ko-KR" altLang="en-US" dirty="0" smtClean="0">
                  <a:solidFill>
                    <a:srgbClr val="000000"/>
                  </a:solidFill>
                  <a:cs typeface="다음_Regular"/>
                </a:rPr>
                <a:t> </a:t>
              </a:r>
              <a:r>
                <a:rPr lang="en-US" altLang="ko-KR" dirty="0" smtClean="0"/>
                <a:t>Culture and Sports Facilities supply such as Welfare Hall, libraries, </a:t>
              </a:r>
            </a:p>
            <a:p>
              <a:r>
                <a:rPr lang="en-US" altLang="ko-KR" dirty="0" smtClean="0"/>
                <a:t>  </a:t>
              </a:r>
              <a:r>
                <a:rPr lang="en-US" altLang="ko-KR" dirty="0" smtClean="0"/>
                <a:t> </a:t>
              </a:r>
              <a:r>
                <a:rPr lang="en-US" altLang="ko-KR" dirty="0" err="1" smtClean="0"/>
                <a:t>riverwalk</a:t>
              </a:r>
              <a:r>
                <a:rPr lang="en-US" altLang="ko-KR" dirty="0" smtClean="0"/>
                <a:t>, riverside park</a:t>
              </a:r>
            </a:p>
            <a:p>
              <a:pPr defTabSz="1022350">
                <a:buFontTx/>
                <a:buChar char="-"/>
                <a:defRPr/>
              </a:pPr>
              <a:endParaRPr lang="en-US" altLang="ko-KR" dirty="0">
                <a:solidFill>
                  <a:srgbClr val="000000"/>
                </a:solidFill>
                <a:cs typeface="다음_Regular"/>
              </a:endParaRPr>
            </a:p>
            <a:p>
              <a:pPr defTabSz="1022350">
                <a:buFontTx/>
                <a:buChar char="-"/>
                <a:defRPr/>
              </a:pPr>
              <a:r>
                <a:rPr lang="en-US" altLang="ko-KR" dirty="0" smtClean="0"/>
                <a:t>Courtyard block build</a:t>
              </a:r>
              <a:endParaRPr lang="ko-KR" altLang="en-US" sz="1700" dirty="0">
                <a:solidFill>
                  <a:srgbClr val="000000"/>
                </a:solidFill>
                <a:cs typeface="다음_Regular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539552" y="1700808"/>
            <a:ext cx="6768752" cy="2852936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endParaRPr kumimoji="0" lang="en-US" altLang="ko-KR" sz="1700" dirty="0" smtClean="0"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endParaRPr kumimoji="0" lang="en-US" altLang="ko-KR" sz="1700" dirty="0" smtClean="0"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kumimoji="0" lang="ko-KR" altLang="en-US" sz="1700" dirty="0" smtClean="0">
                <a:latin typeface="휴먼엑스포" pitchFamily="18" charset="-127"/>
                <a:ea typeface="휴먼엑스포" pitchFamily="18" charset="-127"/>
              </a:rPr>
              <a:t> 광역계획 권 공간구조의 다핵화와 지역거점 개발</a:t>
            </a:r>
            <a:endParaRPr kumimoji="0" lang="en-US" altLang="ko-KR" sz="1700" dirty="0" smtClean="0"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kumimoji="0" lang="ko-KR" altLang="en-US" sz="1700" dirty="0" smtClean="0"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kumimoji="0" lang="en-US" altLang="ko-KR" sz="1700" dirty="0" smtClean="0">
                <a:latin typeface="휴먼엑스포" pitchFamily="18" charset="-127"/>
                <a:ea typeface="휴먼엑스포" pitchFamily="18" charset="-127"/>
              </a:rPr>
              <a:t>-</a:t>
            </a:r>
            <a:r>
              <a:rPr kumimoji="0" lang="ko-KR" altLang="en-US" sz="1700" dirty="0" smtClean="0">
                <a:latin typeface="휴먼엑스포" pitchFamily="18" charset="-127"/>
                <a:ea typeface="휴먼엑스포" pitchFamily="18" charset="-127"/>
              </a:rPr>
              <a:t> 고속철도 및 지하철 </a:t>
            </a:r>
            <a:r>
              <a:rPr kumimoji="0" lang="ko-KR" altLang="en-US" sz="1700" dirty="0" err="1" smtClean="0">
                <a:latin typeface="휴먼엑스포" pitchFamily="18" charset="-127"/>
                <a:ea typeface="휴먼엑스포" pitchFamily="18" charset="-127"/>
              </a:rPr>
              <a:t>역세권의</a:t>
            </a:r>
            <a:r>
              <a:rPr kumimoji="0" lang="ko-KR" altLang="en-US" sz="1700" dirty="0" smtClean="0">
                <a:latin typeface="휴먼엑스포" pitchFamily="18" charset="-127"/>
                <a:ea typeface="휴먼엑스포" pitchFamily="18" charset="-127"/>
              </a:rPr>
              <a:t> 체계적 개발</a:t>
            </a:r>
            <a:endParaRPr kumimoji="0" lang="en-US" altLang="ko-KR" sz="1700" dirty="0" smtClean="0"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kumimoji="0" lang="ko-KR" altLang="en-US" sz="1700" dirty="0" smtClean="0">
                <a:latin typeface="휴먼엑스포" pitchFamily="18" charset="-127"/>
                <a:ea typeface="휴먼엑스포" pitchFamily="18" charset="-127"/>
              </a:rPr>
              <a:t> 에너지 절약적 광역계획 권 공간구조 형성</a:t>
            </a:r>
            <a:endParaRPr kumimoji="0" lang="en-US" altLang="ko-KR" sz="1700" dirty="0" smtClean="0"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kumimoji="0" lang="en-US" altLang="ko-KR" sz="1700" dirty="0" smtClean="0">
                <a:latin typeface="휴먼엑스포" pitchFamily="18" charset="-127"/>
                <a:ea typeface="휴먼엑스포" pitchFamily="18" charset="-127"/>
              </a:rPr>
              <a:t>  - </a:t>
            </a:r>
            <a:r>
              <a:rPr kumimoji="0" lang="ko-KR" altLang="en-US" sz="1700" dirty="0" smtClean="0">
                <a:latin typeface="휴먼엑스포" pitchFamily="18" charset="-127"/>
                <a:ea typeface="휴먼엑스포" pitchFamily="18" charset="-127"/>
              </a:rPr>
              <a:t>혼합적 토지이용과 압축도시 지향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kumimoji="0" lang="ko-KR" altLang="en-US" sz="1700" dirty="0" smtClean="0">
                <a:latin typeface="휴먼엑스포" pitchFamily="18" charset="-127"/>
                <a:ea typeface="휴먼엑스포" pitchFamily="18" charset="-127"/>
              </a:rPr>
              <a:t> 녹지 및 수번공간의 보전과 계획적 개발</a:t>
            </a:r>
            <a:endParaRPr kumimoji="0" lang="en-US" altLang="ko-KR" sz="1700" dirty="0" smtClean="0"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kumimoji="0" lang="ko-KR" altLang="en-US" sz="1700" dirty="0" smtClean="0">
                <a:latin typeface="휴먼엑스포" pitchFamily="18" charset="-127"/>
                <a:ea typeface="휴먼엑스포" pitchFamily="18" charset="-127"/>
              </a:rPr>
              <a:t>  </a:t>
            </a:r>
            <a:r>
              <a:rPr kumimoji="0" lang="en-US" altLang="ko-KR" sz="1700" dirty="0" smtClean="0">
                <a:latin typeface="휴먼엑스포" pitchFamily="18" charset="-127"/>
                <a:ea typeface="휴먼엑스포" pitchFamily="18" charset="-127"/>
              </a:rPr>
              <a:t>- </a:t>
            </a:r>
            <a:r>
              <a:rPr kumimoji="0" lang="ko-KR" altLang="en-US" sz="1700" dirty="0" smtClean="0">
                <a:latin typeface="휴먼엑스포" pitchFamily="18" charset="-127"/>
                <a:ea typeface="휴먼엑스포" pitchFamily="18" charset="-127"/>
              </a:rPr>
              <a:t>금호강과 낙동강 등 </a:t>
            </a:r>
            <a:r>
              <a:rPr kumimoji="0" lang="ko-KR" altLang="en-US" sz="1700" dirty="0" err="1" smtClean="0">
                <a:latin typeface="휴먼엑스포" pitchFamily="18" charset="-127"/>
                <a:ea typeface="휴먼엑스포" pitchFamily="18" charset="-127"/>
              </a:rPr>
              <a:t>수변공간을</a:t>
            </a:r>
            <a:r>
              <a:rPr kumimoji="0" lang="ko-KR" altLang="en-US" sz="1700" dirty="0" smtClean="0">
                <a:latin typeface="휴먼엑스포" pitchFamily="18" charset="-127"/>
                <a:ea typeface="휴먼엑스포" pitchFamily="18" charset="-127"/>
              </a:rPr>
              <a:t> 활용한 여가</a:t>
            </a:r>
            <a:r>
              <a:rPr kumimoji="0" lang="en-US" altLang="ko-KR" sz="17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kumimoji="0" lang="ko-KR" altLang="en-US" sz="1700" dirty="0" smtClean="0">
                <a:latin typeface="휴먼엑스포" pitchFamily="18" charset="-127"/>
                <a:ea typeface="휴먼엑스포" pitchFamily="18" charset="-127"/>
              </a:rPr>
              <a:t>위락공간의 </a:t>
            </a:r>
            <a:r>
              <a:rPr kumimoji="0" lang="ko-KR" altLang="en-US" sz="1700" dirty="0" err="1" smtClean="0">
                <a:latin typeface="휴먼엑스포" pitchFamily="18" charset="-127"/>
                <a:ea typeface="휴먼엑스포" pitchFamily="18" charset="-127"/>
              </a:rPr>
              <a:t>계획적조성</a:t>
            </a:r>
            <a:endParaRPr kumimoji="0" lang="ko-KR" altLang="en-US" sz="1700" dirty="0" smtClean="0"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kumimoji="0" lang="ko-KR" altLang="en-US" sz="1700" dirty="0" smtClean="0">
                <a:latin typeface="휴먼엑스포" pitchFamily="18" charset="-127"/>
                <a:ea typeface="휴먼엑스포" pitchFamily="18" charset="-127"/>
              </a:rPr>
              <a:t> 주변지역의 자족적 생활기반 구축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kumimoji="0" lang="en-US" altLang="ko-KR" sz="1700" dirty="0" smtClean="0">
                <a:latin typeface="휴먼엑스포" pitchFamily="18" charset="-127"/>
                <a:ea typeface="휴먼엑스포" pitchFamily="18" charset="-127"/>
              </a:rPr>
              <a:t>  - </a:t>
            </a:r>
            <a:r>
              <a:rPr kumimoji="0" lang="ko-KR" altLang="en-US" sz="1700" dirty="0" smtClean="0">
                <a:latin typeface="휴먼엑스포" pitchFamily="18" charset="-127"/>
                <a:ea typeface="휴먼엑스포" pitchFamily="18" charset="-127"/>
              </a:rPr>
              <a:t>업무</a:t>
            </a:r>
            <a:r>
              <a:rPr kumimoji="0" lang="en-US" altLang="ko-KR" sz="1700" dirty="0" smtClean="0">
                <a:latin typeface="휴먼엑스포" pitchFamily="18" charset="-127"/>
                <a:ea typeface="휴먼엑스포" pitchFamily="18" charset="-127"/>
              </a:rPr>
              <a:t>·</a:t>
            </a:r>
            <a:r>
              <a:rPr kumimoji="0" lang="ko-KR" altLang="en-US" sz="1700" dirty="0" smtClean="0">
                <a:latin typeface="휴먼엑스포" pitchFamily="18" charset="-127"/>
                <a:ea typeface="휴먼엑스포" pitchFamily="18" charset="-127"/>
              </a:rPr>
              <a:t>상업기능의 주변지역 입지유도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kumimoji="0" lang="en-US" altLang="ko-KR" sz="1400" dirty="0"/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endParaRPr kumimoji="0" lang="ko-KR" altLang="en-US" sz="1400" dirty="0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2B0809-48E0-4BD7-BFF7-C74F08B05D70}" type="slidenum">
              <a:rPr lang="ko-KR" altLang="en-US"/>
              <a:pPr>
                <a:defRPr/>
              </a:pPr>
              <a:t>7</a:t>
            </a:fld>
            <a:endParaRPr lang="ko-KR" altLang="en-US"/>
          </a:p>
        </p:txBody>
      </p:sp>
      <p:sp>
        <p:nvSpPr>
          <p:cNvPr id="11271" name="Freeform 17"/>
          <p:cNvSpPr>
            <a:spLocks/>
          </p:cNvSpPr>
          <p:nvPr/>
        </p:nvSpPr>
        <p:spPr bwMode="gray">
          <a:xfrm>
            <a:off x="211138" y="1628775"/>
            <a:ext cx="4792662" cy="215900"/>
          </a:xfrm>
          <a:custGeom>
            <a:avLst/>
            <a:gdLst>
              <a:gd name="T0" fmla="*/ 4792672 w 1120"/>
              <a:gd name="T1" fmla="*/ 215900 h 252"/>
              <a:gd name="T2" fmla="*/ 4775555 w 1120"/>
              <a:gd name="T3" fmla="*/ 214187 h 252"/>
              <a:gd name="T4" fmla="*/ 4707089 w 1120"/>
              <a:gd name="T5" fmla="*/ 210760 h 252"/>
              <a:gd name="T6" fmla="*/ 4595830 w 1120"/>
              <a:gd name="T7" fmla="*/ 205619 h 252"/>
              <a:gd name="T8" fmla="*/ 4441780 w 1120"/>
              <a:gd name="T9" fmla="*/ 198765 h 252"/>
              <a:gd name="T10" fmla="*/ 4244937 w 1120"/>
              <a:gd name="T11" fmla="*/ 190198 h 252"/>
              <a:gd name="T12" fmla="*/ 4013862 w 1120"/>
              <a:gd name="T13" fmla="*/ 181630 h 252"/>
              <a:gd name="T14" fmla="*/ 3748554 w 1120"/>
              <a:gd name="T15" fmla="*/ 174776 h 252"/>
              <a:gd name="T16" fmla="*/ 3449012 w 1120"/>
              <a:gd name="T17" fmla="*/ 167922 h 252"/>
              <a:gd name="T18" fmla="*/ 3123795 w 1120"/>
              <a:gd name="T19" fmla="*/ 162782 h 252"/>
              <a:gd name="T20" fmla="*/ 2764345 w 1120"/>
              <a:gd name="T21" fmla="*/ 157641 h 252"/>
              <a:gd name="T22" fmla="*/ 2379219 w 1120"/>
              <a:gd name="T23" fmla="*/ 157641 h 252"/>
              <a:gd name="T24" fmla="*/ 1994094 w 1120"/>
              <a:gd name="T25" fmla="*/ 157641 h 252"/>
              <a:gd name="T26" fmla="*/ 1643202 w 1120"/>
              <a:gd name="T27" fmla="*/ 162782 h 252"/>
              <a:gd name="T28" fmla="*/ 1317985 w 1120"/>
              <a:gd name="T29" fmla="*/ 167922 h 252"/>
              <a:gd name="T30" fmla="*/ 1018443 w 1120"/>
              <a:gd name="T31" fmla="*/ 174776 h 252"/>
              <a:gd name="T32" fmla="*/ 761692 w 1120"/>
              <a:gd name="T33" fmla="*/ 181630 h 252"/>
              <a:gd name="T34" fmla="*/ 539175 w 1120"/>
              <a:gd name="T35" fmla="*/ 190198 h 252"/>
              <a:gd name="T36" fmla="*/ 350892 w 1120"/>
              <a:gd name="T37" fmla="*/ 198765 h 252"/>
              <a:gd name="T38" fmla="*/ 196842 w 1120"/>
              <a:gd name="T39" fmla="*/ 205619 h 252"/>
              <a:gd name="T40" fmla="*/ 85583 w 1120"/>
              <a:gd name="T41" fmla="*/ 210760 h 252"/>
              <a:gd name="T42" fmla="*/ 25675 w 1120"/>
              <a:gd name="T43" fmla="*/ 214187 h 252"/>
              <a:gd name="T44" fmla="*/ 0 w 1120"/>
              <a:gd name="T45" fmla="*/ 215900 h 252"/>
              <a:gd name="T46" fmla="*/ 0 w 1120"/>
              <a:gd name="T47" fmla="*/ 53118 h 252"/>
              <a:gd name="T48" fmla="*/ 2396336 w 1120"/>
              <a:gd name="T49" fmla="*/ 0 h 252"/>
              <a:gd name="T50" fmla="*/ 4792672 w 1120"/>
              <a:gd name="T51" fmla="*/ 53118 h 252"/>
              <a:gd name="T52" fmla="*/ 4792672 w 1120"/>
              <a:gd name="T53" fmla="*/ 215900 h 252"/>
              <a:gd name="T54" fmla="*/ 4792672 w 1120"/>
              <a:gd name="T55" fmla="*/ 215900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323850" y="1268413"/>
            <a:ext cx="4570413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2020 </a:t>
            </a:r>
            <a:r>
              <a:rPr lang="ko-KR" altLang="en-US" sz="2000" b="1" dirty="0" err="1">
                <a:latin typeface="HY헤드라인M" pitchFamily="18" charset="-127"/>
                <a:ea typeface="HY헤드라인M" pitchFamily="18" charset="-127"/>
                <a:cs typeface="+mn-cs"/>
              </a:rPr>
              <a:t>대구권</a:t>
            </a:r>
            <a:r>
              <a:rPr lang="ko-KR" altLang="en-US" sz="2000" b="1" dirty="0">
                <a:latin typeface="HY헤드라인M" pitchFamily="18" charset="-127"/>
                <a:ea typeface="HY헤드라인M" pitchFamily="18" charset="-127"/>
                <a:cs typeface="+mn-cs"/>
              </a:rPr>
              <a:t> 광역 도시계획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11273" name="Freeform 17"/>
          <p:cNvSpPr>
            <a:spLocks/>
          </p:cNvSpPr>
          <p:nvPr/>
        </p:nvSpPr>
        <p:spPr bwMode="gray">
          <a:xfrm>
            <a:off x="179512" y="5013176"/>
            <a:ext cx="4792662" cy="215900"/>
          </a:xfrm>
          <a:custGeom>
            <a:avLst/>
            <a:gdLst>
              <a:gd name="T0" fmla="*/ 4792672 w 1120"/>
              <a:gd name="T1" fmla="*/ 215900 h 252"/>
              <a:gd name="T2" fmla="*/ 4775555 w 1120"/>
              <a:gd name="T3" fmla="*/ 214187 h 252"/>
              <a:gd name="T4" fmla="*/ 4707089 w 1120"/>
              <a:gd name="T5" fmla="*/ 210760 h 252"/>
              <a:gd name="T6" fmla="*/ 4595830 w 1120"/>
              <a:gd name="T7" fmla="*/ 205619 h 252"/>
              <a:gd name="T8" fmla="*/ 4441780 w 1120"/>
              <a:gd name="T9" fmla="*/ 198765 h 252"/>
              <a:gd name="T10" fmla="*/ 4244937 w 1120"/>
              <a:gd name="T11" fmla="*/ 190198 h 252"/>
              <a:gd name="T12" fmla="*/ 4013862 w 1120"/>
              <a:gd name="T13" fmla="*/ 181630 h 252"/>
              <a:gd name="T14" fmla="*/ 3748554 w 1120"/>
              <a:gd name="T15" fmla="*/ 174776 h 252"/>
              <a:gd name="T16" fmla="*/ 3449012 w 1120"/>
              <a:gd name="T17" fmla="*/ 167922 h 252"/>
              <a:gd name="T18" fmla="*/ 3123795 w 1120"/>
              <a:gd name="T19" fmla="*/ 162782 h 252"/>
              <a:gd name="T20" fmla="*/ 2764345 w 1120"/>
              <a:gd name="T21" fmla="*/ 157641 h 252"/>
              <a:gd name="T22" fmla="*/ 2379219 w 1120"/>
              <a:gd name="T23" fmla="*/ 157641 h 252"/>
              <a:gd name="T24" fmla="*/ 1994094 w 1120"/>
              <a:gd name="T25" fmla="*/ 157641 h 252"/>
              <a:gd name="T26" fmla="*/ 1643202 w 1120"/>
              <a:gd name="T27" fmla="*/ 162782 h 252"/>
              <a:gd name="T28" fmla="*/ 1317985 w 1120"/>
              <a:gd name="T29" fmla="*/ 167922 h 252"/>
              <a:gd name="T30" fmla="*/ 1018443 w 1120"/>
              <a:gd name="T31" fmla="*/ 174776 h 252"/>
              <a:gd name="T32" fmla="*/ 761692 w 1120"/>
              <a:gd name="T33" fmla="*/ 181630 h 252"/>
              <a:gd name="T34" fmla="*/ 539175 w 1120"/>
              <a:gd name="T35" fmla="*/ 190198 h 252"/>
              <a:gd name="T36" fmla="*/ 350892 w 1120"/>
              <a:gd name="T37" fmla="*/ 198765 h 252"/>
              <a:gd name="T38" fmla="*/ 196842 w 1120"/>
              <a:gd name="T39" fmla="*/ 205619 h 252"/>
              <a:gd name="T40" fmla="*/ 85583 w 1120"/>
              <a:gd name="T41" fmla="*/ 210760 h 252"/>
              <a:gd name="T42" fmla="*/ 25675 w 1120"/>
              <a:gd name="T43" fmla="*/ 214187 h 252"/>
              <a:gd name="T44" fmla="*/ 0 w 1120"/>
              <a:gd name="T45" fmla="*/ 215900 h 252"/>
              <a:gd name="T46" fmla="*/ 0 w 1120"/>
              <a:gd name="T47" fmla="*/ 53118 h 252"/>
              <a:gd name="T48" fmla="*/ 2396336 w 1120"/>
              <a:gd name="T49" fmla="*/ 0 h 252"/>
              <a:gd name="T50" fmla="*/ 4792672 w 1120"/>
              <a:gd name="T51" fmla="*/ 53118 h 252"/>
              <a:gd name="T52" fmla="*/ 4792672 w 1120"/>
              <a:gd name="T53" fmla="*/ 215900 h 252"/>
              <a:gd name="T54" fmla="*/ 4792672 w 1120"/>
              <a:gd name="T55" fmla="*/ 215900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323528" y="4653136"/>
            <a:ext cx="4570413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  <a:cs typeface="+mn-cs"/>
              </a:rPr>
              <a:t>implication</a:t>
            </a:r>
            <a:endParaRPr lang="en-US" altLang="ko-KR" sz="2000" b="1" dirty="0"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539552" y="5229200"/>
            <a:ext cx="7632848" cy="144016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kumimoji="1" lang="en-US" altLang="ja-JP" sz="1400" dirty="0" smtClean="0">
                <a:latin typeface="휴먼엑스포" pitchFamily="18" charset="-127"/>
                <a:ea typeface="휴먼엑스포" pitchFamily="18" charset="-127"/>
              </a:rPr>
              <a:t>Development of the outskirts of </a:t>
            </a:r>
            <a:r>
              <a:rPr kumimoji="1" lang="en-US" altLang="ja-JP" sz="1400" dirty="0" err="1" smtClean="0">
                <a:latin typeface="휴먼엑스포" pitchFamily="18" charset="-127"/>
                <a:ea typeface="휴먼엑스포" pitchFamily="18" charset="-127"/>
              </a:rPr>
              <a:t>Geumgang</a:t>
            </a:r>
            <a:r>
              <a:rPr kumimoji="1" lang="en-US" altLang="ja-JP" sz="1400" dirty="0" smtClean="0">
                <a:latin typeface="휴먼엑스포" pitchFamily="18" charset="-127"/>
                <a:ea typeface="휴먼엑스포" pitchFamily="18" charset="-127"/>
              </a:rPr>
              <a:t> Railway Station alongside coordinated and efficient strengthening of land use in between other regions </a:t>
            </a:r>
            <a:r>
              <a:rPr lang="ja-JP" altLang="ko-KR" sz="1400" dirty="0">
                <a:latin typeface="휴먼엑스포" pitchFamily="18" charset="-127"/>
                <a:ea typeface="휴먼엑스포" pitchFamily="18" charset="-127"/>
              </a:rPr>
              <a:t/>
            </a:r>
            <a:br>
              <a:rPr lang="ja-JP" altLang="ko-KR" sz="1400" dirty="0">
                <a:latin typeface="휴먼엑스포" pitchFamily="18" charset="-127"/>
                <a:ea typeface="휴먼엑스포" pitchFamily="18" charset="-127"/>
              </a:rPr>
            </a:br>
            <a:r>
              <a:rPr kumimoji="1" lang="en-US" altLang="ja-JP" sz="1400" dirty="0" smtClean="0">
                <a:latin typeface="휴먼엑스포" pitchFamily="18" charset="-127"/>
                <a:ea typeface="휴먼엑스포" pitchFamily="18" charset="-127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kumimoji="1" lang="en-US" altLang="ja-JP" sz="1400" dirty="0" smtClean="0">
                <a:latin typeface="휴먼엑스포" pitchFamily="18" charset="-127"/>
                <a:ea typeface="휴먼엑스포" pitchFamily="18" charset="-127"/>
              </a:rPr>
              <a:t>Entice installment of commercial facilities for the activity at elevated station surroundings and comfort of citizens using the </a:t>
            </a:r>
            <a:r>
              <a:rPr kumimoji="1" lang="en-US" altLang="ja-JP" sz="1400" dirty="0" err="1" smtClean="0">
                <a:latin typeface="휴먼엑스포" pitchFamily="18" charset="-127"/>
                <a:ea typeface="휴먼엑스포" pitchFamily="18" charset="-127"/>
              </a:rPr>
              <a:t>Geumho</a:t>
            </a:r>
            <a:r>
              <a:rPr kumimoji="1" lang="en-US" altLang="ja-JP" sz="1400" dirty="0" smtClean="0">
                <a:latin typeface="휴먼엑스포" pitchFamily="18" charset="-127"/>
                <a:ea typeface="휴먼엑스포" pitchFamily="18" charset="-127"/>
              </a:rPr>
              <a:t> River waterfront.</a:t>
            </a:r>
            <a:endParaRPr kumimoji="0" lang="ko-KR" altLang="en-US" sz="1400" b="1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3" name="제목 1"/>
          <p:cNvSpPr>
            <a:spLocks noGrp="1"/>
          </p:cNvSpPr>
          <p:nvPr>
            <p:ph type="title"/>
          </p:nvPr>
        </p:nvSpPr>
        <p:spPr>
          <a:xfrm>
            <a:off x="1295128" y="260648"/>
            <a:ext cx="7848872" cy="50405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ko-KR" sz="3600" dirty="0"/>
              <a:t>2. High Plan and </a:t>
            </a:r>
            <a:r>
              <a:rPr lang="en-US" altLang="ko-KR" sz="4000" dirty="0"/>
              <a:t>Associated plan</a:t>
            </a:r>
            <a:endParaRPr sz="33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C7846B-AEC8-4DF5-929F-D64D97F8D878}" type="slidenum">
              <a:rPr lang="ko-KR" altLang="en-US"/>
              <a:pPr>
                <a:defRPr/>
              </a:pPr>
              <a:t>8</a:t>
            </a:fld>
            <a:endParaRPr lang="ko-KR" altLang="en-US"/>
          </a:p>
        </p:txBody>
      </p:sp>
      <p:sp>
        <p:nvSpPr>
          <p:cNvPr id="12292" name="Freeform 17"/>
          <p:cNvSpPr>
            <a:spLocks/>
          </p:cNvSpPr>
          <p:nvPr/>
        </p:nvSpPr>
        <p:spPr bwMode="gray">
          <a:xfrm>
            <a:off x="212725" y="1628775"/>
            <a:ext cx="7311604" cy="144041"/>
          </a:xfrm>
          <a:custGeom>
            <a:avLst/>
            <a:gdLst>
              <a:gd name="T0" fmla="*/ 2147483647 w 1120"/>
              <a:gd name="T1" fmla="*/ 2147483647 h 252"/>
              <a:gd name="T2" fmla="*/ 2147483647 w 1120"/>
              <a:gd name="T3" fmla="*/ 2147483647 h 252"/>
              <a:gd name="T4" fmla="*/ 2147483647 w 1120"/>
              <a:gd name="T5" fmla="*/ 2147483647 h 252"/>
              <a:gd name="T6" fmla="*/ 2147483647 w 1120"/>
              <a:gd name="T7" fmla="*/ 2147483647 h 252"/>
              <a:gd name="T8" fmla="*/ 2147483647 w 1120"/>
              <a:gd name="T9" fmla="*/ 2147483647 h 252"/>
              <a:gd name="T10" fmla="*/ 2147483647 w 1120"/>
              <a:gd name="T11" fmla="*/ 2147483647 h 252"/>
              <a:gd name="T12" fmla="*/ 2147483647 w 1120"/>
              <a:gd name="T13" fmla="*/ 2147483647 h 252"/>
              <a:gd name="T14" fmla="*/ 2147483647 w 1120"/>
              <a:gd name="T15" fmla="*/ 2147483647 h 252"/>
              <a:gd name="T16" fmla="*/ 2147483647 w 1120"/>
              <a:gd name="T17" fmla="*/ 2147483647 h 252"/>
              <a:gd name="T18" fmla="*/ 2147483647 w 1120"/>
              <a:gd name="T19" fmla="*/ 2147483647 h 252"/>
              <a:gd name="T20" fmla="*/ 2147483647 w 1120"/>
              <a:gd name="T21" fmla="*/ 2147483647 h 252"/>
              <a:gd name="T22" fmla="*/ 2147483647 w 1120"/>
              <a:gd name="T23" fmla="*/ 2147483647 h 252"/>
              <a:gd name="T24" fmla="*/ 2147483647 w 1120"/>
              <a:gd name="T25" fmla="*/ 2147483647 h 252"/>
              <a:gd name="T26" fmla="*/ 2147483647 w 1120"/>
              <a:gd name="T27" fmla="*/ 2147483647 h 252"/>
              <a:gd name="T28" fmla="*/ 2147483647 w 1120"/>
              <a:gd name="T29" fmla="*/ 2147483647 h 252"/>
              <a:gd name="T30" fmla="*/ 2147483647 w 1120"/>
              <a:gd name="T31" fmla="*/ 2147483647 h 252"/>
              <a:gd name="T32" fmla="*/ 2147483647 w 1120"/>
              <a:gd name="T33" fmla="*/ 2147483647 h 252"/>
              <a:gd name="T34" fmla="*/ 2147483647 w 1120"/>
              <a:gd name="T35" fmla="*/ 2147483647 h 252"/>
              <a:gd name="T36" fmla="*/ 2147483647 w 1120"/>
              <a:gd name="T37" fmla="*/ 2147483647 h 252"/>
              <a:gd name="T38" fmla="*/ 2147483647 w 1120"/>
              <a:gd name="T39" fmla="*/ 2147483647 h 252"/>
              <a:gd name="T40" fmla="*/ 2147483647 w 1120"/>
              <a:gd name="T41" fmla="*/ 2147483647 h 252"/>
              <a:gd name="T42" fmla="*/ 2147483647 w 1120"/>
              <a:gd name="T43" fmla="*/ 2147483647 h 252"/>
              <a:gd name="T44" fmla="*/ 0 w 1120"/>
              <a:gd name="T45" fmla="*/ 2147483647 h 252"/>
              <a:gd name="T46" fmla="*/ 0 w 1120"/>
              <a:gd name="T47" fmla="*/ 2147483647 h 252"/>
              <a:gd name="T48" fmla="*/ 2147483647 w 1120"/>
              <a:gd name="T49" fmla="*/ 0 h 252"/>
              <a:gd name="T50" fmla="*/ 2147483647 w 1120"/>
              <a:gd name="T51" fmla="*/ 2147483647 h 252"/>
              <a:gd name="T52" fmla="*/ 2147483647 w 1120"/>
              <a:gd name="T53" fmla="*/ 2147483647 h 252"/>
              <a:gd name="T54" fmla="*/ 2147483647 w 1120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323850" y="1268413"/>
            <a:ext cx="7128470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>
                <a:latin typeface="휴먼엑스포" pitchFamily="18" charset="-127"/>
                <a:ea typeface="휴먼엑스포" pitchFamily="18" charset="-127"/>
                <a:cs typeface="+mn-cs"/>
              </a:rPr>
              <a:t>2015 </a:t>
            </a:r>
            <a:r>
              <a:rPr lang="en-US" altLang="ko-KR" sz="2000" b="1" dirty="0" smtClean="0">
                <a:latin typeface="휴먼엑스포" pitchFamily="18" charset="-127"/>
                <a:ea typeface="휴먼엑스포" pitchFamily="18" charset="-127"/>
                <a:cs typeface="+mn-cs"/>
              </a:rPr>
              <a:t>Dong </a:t>
            </a:r>
            <a:r>
              <a:rPr lang="en-US" altLang="ko-KR" sz="2000" b="1" dirty="0" err="1" smtClean="0">
                <a:latin typeface="휴먼엑스포" pitchFamily="18" charset="-127"/>
                <a:ea typeface="휴먼엑스포" pitchFamily="18" charset="-127"/>
                <a:cs typeface="+mn-cs"/>
              </a:rPr>
              <a:t>Gu</a:t>
            </a:r>
            <a:r>
              <a:rPr lang="en-US" altLang="ko-KR" sz="2000" b="1" dirty="0" smtClean="0">
                <a:latin typeface="휴먼엑스포" pitchFamily="18" charset="-127"/>
                <a:ea typeface="휴먼엑스포" pitchFamily="18" charset="-127"/>
                <a:cs typeface="+mn-cs"/>
              </a:rPr>
              <a:t>  </a:t>
            </a:r>
            <a:r>
              <a:rPr lang="en-US" altLang="ko-KR" sz="2000" b="1" dirty="0" smtClean="0">
                <a:latin typeface="휴먼엑스포" pitchFamily="18" charset="-127"/>
                <a:ea typeface="휴먼엑스포" pitchFamily="18" charset="-127"/>
              </a:rPr>
              <a:t>Long-term </a:t>
            </a:r>
            <a:r>
              <a:rPr lang="en-US" altLang="ko-KR" sz="2000" b="1" dirty="0">
                <a:latin typeface="휴먼엑스포" pitchFamily="18" charset="-127"/>
                <a:ea typeface="휴먼엑스포" pitchFamily="18" charset="-127"/>
              </a:rPr>
              <a:t>Development Plan</a:t>
            </a:r>
            <a:r>
              <a:rPr lang="ko-KR" altLang="en-US" sz="2000" b="1" dirty="0" smtClean="0">
                <a:latin typeface="휴먼엑스포" pitchFamily="18" charset="-127"/>
                <a:ea typeface="휴먼엑스포" pitchFamily="18" charset="-127"/>
                <a:cs typeface="+mn-cs"/>
              </a:rPr>
              <a:t> </a:t>
            </a:r>
            <a:r>
              <a:rPr lang="en-US" altLang="ko-KR" sz="2000" b="1" dirty="0" err="1">
                <a:latin typeface="휴먼엑스포" pitchFamily="18" charset="-127"/>
                <a:ea typeface="휴먼엑스포" pitchFamily="18" charset="-127"/>
                <a:cs typeface="+mn-cs"/>
              </a:rPr>
              <a:t>VIsion</a:t>
            </a:r>
            <a:endParaRPr lang="en-US" altLang="ko-KR" sz="2000" b="1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483768" y="1844824"/>
            <a:ext cx="4032448" cy="432048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kumimoji="0" lang="en-US" altLang="ko-KR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kumimoji="0" lang="en-US" altLang="ko-KR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endParaRPr kumimoji="0" lang="en-US" altLang="ko-KR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kumimoji="0" lang="ko-KR" altLang="en-US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 안심 </a:t>
            </a:r>
            <a:r>
              <a:rPr kumimoji="0" lang="ko-KR" altLang="en-US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부도심권</a:t>
            </a:r>
            <a:r>
              <a:rPr kumimoji="0" lang="ko-KR" altLang="en-US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endParaRPr kumimoji="0" lang="en-US" altLang="ko-KR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endParaRPr kumimoji="0" lang="en-US" altLang="ko-KR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kumimoji="0" lang="ko-KR" altLang="en-US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 신서혁신도시건설 </a:t>
            </a:r>
            <a:endParaRPr kumimoji="0" lang="en-US" altLang="ko-KR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endParaRPr kumimoji="0" lang="en-US" altLang="ko-KR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kumimoji="0" lang="ko-KR" altLang="en-US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 대구선 공원 조성</a:t>
            </a:r>
            <a:endParaRPr kumimoji="0" lang="en-US" altLang="ko-KR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endParaRPr kumimoji="0" lang="en-US" altLang="ko-KR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kumimoji="0" lang="ko-KR" altLang="en-US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동대구</a:t>
            </a:r>
            <a:r>
              <a:rPr kumimoji="0" lang="ko-KR" altLang="en-US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ko-KR" altLang="en-US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광역복합환승센터</a:t>
            </a:r>
            <a:r>
              <a:rPr kumimoji="0" lang="ko-KR" altLang="en-US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 건립</a:t>
            </a:r>
            <a:endParaRPr kumimoji="0" lang="en-US" altLang="ko-KR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endParaRPr kumimoji="0" lang="en-US" altLang="ko-KR" dirty="0" smtClean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r>
              <a:rPr kumimoji="0" lang="ko-KR" altLang="en-US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 금호강 생태하천 조성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endParaRPr kumimoji="0" lang="ko-KR" altLang="en-US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endParaRPr kumimoji="0" lang="en-US" altLang="ko-KR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endParaRPr kumimoji="0" lang="ko-KR" altLang="en-US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l"/>
              <a:defRPr/>
            </a:pPr>
            <a:endParaRPr kumimoji="0" lang="ko-KR" altLang="en-US" dirty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1295128" y="260648"/>
            <a:ext cx="78488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다음_SemiBold"/>
              </a:rPr>
              <a:t>2. High Plan and 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다음_SemiBold"/>
              </a:rPr>
              <a:t>Associated plan</a:t>
            </a:r>
            <a:endParaRPr kumimoji="0" lang="en-US" sz="33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다음_Semi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700213"/>
            <a:ext cx="39973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2E6F62-89EA-4A21-9BB7-F5A16764061D}" type="slidenum">
              <a:rPr lang="ko-KR" altLang="en-US"/>
              <a:pPr>
                <a:defRPr/>
              </a:pPr>
              <a:t>9</a:t>
            </a:fld>
            <a:endParaRPr lang="ko-KR" altLang="en-US" dirty="0"/>
          </a:p>
        </p:txBody>
      </p:sp>
      <p:sp>
        <p:nvSpPr>
          <p:cNvPr id="13317" name="TextBox 12"/>
          <p:cNvSpPr txBox="1">
            <a:spLocks noChangeArrowheads="1"/>
          </p:cNvSpPr>
          <p:nvPr/>
        </p:nvSpPr>
        <p:spPr bwMode="auto">
          <a:xfrm>
            <a:off x="251520" y="2348880"/>
            <a:ext cx="467995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ko-KR" sz="1400" dirty="0" smtClean="0"/>
              <a:t>▌</a:t>
            </a:r>
            <a:r>
              <a:rPr kumimoji="1" lang="en-US" altLang="ja-JP" sz="1400" dirty="0" smtClean="0"/>
              <a:t> </a:t>
            </a:r>
            <a:r>
              <a:rPr kumimoji="1" lang="en-US" altLang="ja-JP" sz="1400" dirty="0" smtClean="0">
                <a:latin typeface="휴먼엑스포" pitchFamily="18" charset="-127"/>
                <a:ea typeface="휴먼엑스포" pitchFamily="18" charset="-127"/>
              </a:rPr>
              <a:t>Regional coordination through the existing</a:t>
            </a:r>
          </a:p>
          <a:p>
            <a:r>
              <a:rPr kumimoji="1" lang="en-US" altLang="ja-JP" sz="1400" dirty="0" smtClean="0">
                <a:latin typeface="휴먼엑스포" pitchFamily="18" charset="-127"/>
                <a:ea typeface="휴먼엑스포" pitchFamily="18" charset="-127"/>
              </a:rPr>
              <a:t> formations of the central districts of town areas’ commercial transport.</a:t>
            </a:r>
          </a:p>
          <a:p>
            <a:endParaRPr lang="en-US" altLang="ja-JP" sz="1400" dirty="0" smtClean="0">
              <a:latin typeface="휴먼엑스포" pitchFamily="18" charset="-127"/>
              <a:ea typeface="휴먼엑스포" pitchFamily="18" charset="-127"/>
            </a:endParaRPr>
          </a:p>
          <a:p>
            <a:r>
              <a:rPr lang="ja-JP" altLang="ko-KR" sz="1400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kumimoji="1" lang="en-US" altLang="ja-JP" sz="1400" dirty="0" smtClean="0">
                <a:latin typeface="휴먼엑스포" pitchFamily="18" charset="-127"/>
                <a:ea typeface="휴먼엑스포" pitchFamily="18" charset="-127"/>
              </a:rPr>
              <a:t> Functionality of connecting Innovation City’s existing town areas.</a:t>
            </a:r>
          </a:p>
          <a:p>
            <a:r>
              <a:rPr lang="ja-JP" altLang="ko-KR" sz="1400" dirty="0" smtClean="0">
                <a:latin typeface="휴먼엑스포" pitchFamily="18" charset="-127"/>
                <a:ea typeface="휴먼엑스포" pitchFamily="18" charset="-127"/>
              </a:rPr>
              <a:t/>
            </a:r>
            <a:br>
              <a:rPr lang="ja-JP" altLang="ko-KR" sz="1400" dirty="0" smtClean="0">
                <a:latin typeface="휴먼엑스포" pitchFamily="18" charset="-127"/>
                <a:ea typeface="휴먼엑스포" pitchFamily="18" charset="-127"/>
              </a:rPr>
            </a:br>
            <a:r>
              <a:rPr lang="ja-JP" altLang="ko-KR" sz="1400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lang="en-US" altLang="ko-KR" sz="1400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1" lang="en-US" altLang="ja-JP" sz="1400" dirty="0" smtClean="0">
                <a:latin typeface="휴먼엑스포" pitchFamily="18" charset="-127"/>
                <a:ea typeface="휴먼엑스포" pitchFamily="18" charset="-127"/>
              </a:rPr>
              <a:t>Creation of synergy between Innovation </a:t>
            </a:r>
          </a:p>
          <a:p>
            <a:r>
              <a:rPr kumimoji="1" lang="en-US" altLang="ja-JP" sz="1400" dirty="0" smtClean="0">
                <a:latin typeface="휴먼엑스포" pitchFamily="18" charset="-127"/>
                <a:ea typeface="휴먼엑스포" pitchFamily="18" charset="-127"/>
              </a:rPr>
              <a:t>City and its outskirts.</a:t>
            </a:r>
          </a:p>
          <a:p>
            <a:r>
              <a:rPr lang="ja-JP" altLang="ko-KR" sz="1400" dirty="0" smtClean="0">
                <a:latin typeface="휴먼엑스포" pitchFamily="18" charset="-127"/>
                <a:ea typeface="휴먼엑스포" pitchFamily="18" charset="-127"/>
              </a:rPr>
              <a:t/>
            </a:r>
            <a:br>
              <a:rPr lang="ja-JP" altLang="ko-KR" sz="1400" dirty="0" smtClean="0">
                <a:latin typeface="휴먼엑스포" pitchFamily="18" charset="-127"/>
                <a:ea typeface="휴먼엑스포" pitchFamily="18" charset="-127"/>
              </a:rPr>
            </a:br>
            <a:r>
              <a:rPr lang="ja-JP" altLang="ko-KR" sz="1400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kumimoji="1" lang="en-US" altLang="ja-JP" sz="1400" dirty="0" smtClean="0">
                <a:latin typeface="휴먼엑스포" pitchFamily="18" charset="-127"/>
                <a:ea typeface="휴먼엑스포" pitchFamily="18" charset="-127"/>
              </a:rPr>
              <a:t> Formation of housing, education and manufacturing in Innovation City’s rear regions</a:t>
            </a:r>
            <a:endParaRPr kumimoji="0" lang="ko-KR" altLang="en-US" sz="1400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3318" name="TextBox 15"/>
          <p:cNvSpPr txBox="1">
            <a:spLocks noChangeArrowheads="1"/>
          </p:cNvSpPr>
          <p:nvPr/>
        </p:nvSpPr>
        <p:spPr bwMode="auto">
          <a:xfrm>
            <a:off x="5219700" y="6011863"/>
            <a:ext cx="36734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Innovation city and</a:t>
            </a:r>
            <a:r>
              <a:rPr kumimoji="0" lang="ko-KR" altLang="en-US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dirty="0" err="1" smtClean="0">
                <a:latin typeface="휴먼엑스포" pitchFamily="18" charset="-127"/>
                <a:ea typeface="휴먼엑스포" pitchFamily="18" charset="-127"/>
              </a:rPr>
              <a:t>Ansim</a:t>
            </a:r>
            <a:r>
              <a:rPr kumimoji="0" lang="en-US" altLang="ko-KR" dirty="0" smtClean="0">
                <a:latin typeface="휴먼엑스포" pitchFamily="18" charset="-127"/>
                <a:ea typeface="휴먼엑스포" pitchFamily="18" charset="-127"/>
              </a:rPr>
              <a:t> region</a:t>
            </a:r>
            <a:r>
              <a:rPr kumimoji="0" lang="ko-KR" altLang="en-US" dirty="0" smtClean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dirty="0" smtClean="0">
                <a:latin typeface="휴먼엑스포" pitchFamily="18" charset="-127"/>
                <a:ea typeface="휴먼엑스포" pitchFamily="18" charset="-127"/>
              </a:rPr>
              <a:t>The spatial structure</a:t>
            </a:r>
            <a:endParaRPr kumimoji="0" lang="ko-KR" altLang="en-US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3320" name="TextBox 17"/>
          <p:cNvSpPr txBox="1">
            <a:spLocks noChangeArrowheads="1"/>
          </p:cNvSpPr>
          <p:nvPr/>
        </p:nvSpPr>
        <p:spPr bwMode="auto">
          <a:xfrm>
            <a:off x="539750" y="5189538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kumimoji="0" lang="ko-KR" altLang="en-US" sz="2000" b="1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lang="en-US" altLang="ko-KR" sz="2000" b="1" dirty="0" smtClean="0">
                <a:latin typeface="휴먼엑스포" pitchFamily="18" charset="-127"/>
                <a:ea typeface="휴먼엑스포" pitchFamily="18" charset="-127"/>
              </a:rPr>
              <a:t>implication</a:t>
            </a:r>
            <a:endParaRPr kumimoji="0" lang="ko-KR" altLang="en-US" sz="2000" b="1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520" y="5602288"/>
            <a:ext cx="4679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ja-JP" altLang="ko-KR" dirty="0" smtClean="0">
                <a:latin typeface="휴먼엑스포" pitchFamily="18" charset="-127"/>
                <a:ea typeface="휴먼엑스포" pitchFamily="18" charset="-127"/>
              </a:rPr>
              <a:t>▌</a:t>
            </a:r>
            <a:r>
              <a:rPr kumimoji="1" lang="en-US" altLang="ja-JP" dirty="0" smtClean="0">
                <a:latin typeface="휴먼엑스포" pitchFamily="18" charset="-127"/>
                <a:ea typeface="휴먼엑스포" pitchFamily="18" charset="-127"/>
              </a:rPr>
              <a:t> Considered development of ANSIM urban </a:t>
            </a:r>
            <a:r>
              <a:rPr kumimoji="1" lang="en-US" altLang="ja-JP" dirty="0" err="1" smtClean="0">
                <a:latin typeface="휴먼엑스포" pitchFamily="18" charset="-127"/>
                <a:ea typeface="휴먼엑스포" pitchFamily="18" charset="-127"/>
              </a:rPr>
              <a:t>subcenter</a:t>
            </a:r>
            <a:r>
              <a:rPr kumimoji="1" lang="en-US" altLang="ja-JP" dirty="0" smtClean="0">
                <a:latin typeface="휴먼엑스포" pitchFamily="18" charset="-127"/>
                <a:ea typeface="휴먼엑스포" pitchFamily="18" charset="-127"/>
              </a:rPr>
              <a:t> cooperation in </a:t>
            </a:r>
          </a:p>
          <a:p>
            <a:pPr>
              <a:defRPr/>
            </a:pPr>
            <a:r>
              <a:rPr kumimoji="1" lang="en-US" altLang="ja-JP" dirty="0" smtClean="0">
                <a:latin typeface="휴먼엑스포" pitchFamily="18" charset="-127"/>
                <a:ea typeface="휴먼엑스포" pitchFamily="18" charset="-127"/>
              </a:rPr>
              <a:t>target areas.</a:t>
            </a:r>
            <a:endParaRPr kumimoji="1" lang="ja-JP" altLang="en-US" dirty="0" smtClean="0">
              <a:latin typeface="휴먼엑스포" pitchFamily="18" charset="-127"/>
              <a:ea typeface="휴먼엑스포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sp>
        <p:nvSpPr>
          <p:cNvPr id="13322" name="Freeform 17"/>
          <p:cNvSpPr>
            <a:spLocks/>
          </p:cNvSpPr>
          <p:nvPr/>
        </p:nvSpPr>
        <p:spPr bwMode="gray">
          <a:xfrm>
            <a:off x="212724" y="1628775"/>
            <a:ext cx="6375499" cy="288057"/>
          </a:xfrm>
          <a:custGeom>
            <a:avLst/>
            <a:gdLst>
              <a:gd name="T0" fmla="*/ 4725846 w 1120"/>
              <a:gd name="T1" fmla="*/ 215900 h 252"/>
              <a:gd name="T2" fmla="*/ 4708968 w 1120"/>
              <a:gd name="T3" fmla="*/ 214187 h 252"/>
              <a:gd name="T4" fmla="*/ 4641456 w 1120"/>
              <a:gd name="T5" fmla="*/ 210760 h 252"/>
              <a:gd name="T6" fmla="*/ 4531749 w 1120"/>
              <a:gd name="T7" fmla="*/ 205619 h 252"/>
              <a:gd name="T8" fmla="*/ 4379847 w 1120"/>
              <a:gd name="T9" fmla="*/ 198765 h 252"/>
              <a:gd name="T10" fmla="*/ 4185749 w 1120"/>
              <a:gd name="T11" fmla="*/ 190198 h 252"/>
              <a:gd name="T12" fmla="*/ 3957895 w 1120"/>
              <a:gd name="T13" fmla="*/ 181630 h 252"/>
              <a:gd name="T14" fmla="*/ 3696286 w 1120"/>
              <a:gd name="T15" fmla="*/ 174776 h 252"/>
              <a:gd name="T16" fmla="*/ 3400921 w 1120"/>
              <a:gd name="T17" fmla="*/ 167922 h 252"/>
              <a:gd name="T18" fmla="*/ 3080239 w 1120"/>
              <a:gd name="T19" fmla="*/ 162782 h 252"/>
              <a:gd name="T20" fmla="*/ 2725800 w 1120"/>
              <a:gd name="T21" fmla="*/ 157641 h 252"/>
              <a:gd name="T22" fmla="*/ 2346045 w 1120"/>
              <a:gd name="T23" fmla="*/ 157641 h 252"/>
              <a:gd name="T24" fmla="*/ 1966289 w 1120"/>
              <a:gd name="T25" fmla="*/ 157641 h 252"/>
              <a:gd name="T26" fmla="*/ 1620290 w 1120"/>
              <a:gd name="T27" fmla="*/ 162782 h 252"/>
              <a:gd name="T28" fmla="*/ 1299608 w 1120"/>
              <a:gd name="T29" fmla="*/ 167922 h 252"/>
              <a:gd name="T30" fmla="*/ 1004242 w 1120"/>
              <a:gd name="T31" fmla="*/ 174776 h 252"/>
              <a:gd name="T32" fmla="*/ 751072 w 1120"/>
              <a:gd name="T33" fmla="*/ 181630 h 252"/>
              <a:gd name="T34" fmla="*/ 531658 w 1120"/>
              <a:gd name="T35" fmla="*/ 190198 h 252"/>
              <a:gd name="T36" fmla="*/ 345999 w 1120"/>
              <a:gd name="T37" fmla="*/ 198765 h 252"/>
              <a:gd name="T38" fmla="*/ 194097 w 1120"/>
              <a:gd name="T39" fmla="*/ 205619 h 252"/>
              <a:gd name="T40" fmla="*/ 84390 w 1120"/>
              <a:gd name="T41" fmla="*/ 210760 h 252"/>
              <a:gd name="T42" fmla="*/ 25317 w 1120"/>
              <a:gd name="T43" fmla="*/ 214187 h 252"/>
              <a:gd name="T44" fmla="*/ 0 w 1120"/>
              <a:gd name="T45" fmla="*/ 215900 h 252"/>
              <a:gd name="T46" fmla="*/ 0 w 1120"/>
              <a:gd name="T47" fmla="*/ 53118 h 252"/>
              <a:gd name="T48" fmla="*/ 2362923 w 1120"/>
              <a:gd name="T49" fmla="*/ 0 h 252"/>
              <a:gd name="T50" fmla="*/ 4725846 w 1120"/>
              <a:gd name="T51" fmla="*/ 53118 h 252"/>
              <a:gd name="T52" fmla="*/ 4725846 w 1120"/>
              <a:gd name="T53" fmla="*/ 215900 h 252"/>
              <a:gd name="T54" fmla="*/ 4725846 w 1120"/>
              <a:gd name="T55" fmla="*/ 215900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20"/>
              <a:gd name="T85" fmla="*/ 0 h 252"/>
              <a:gd name="T86" fmla="*/ 1120 w 1120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close/>
              </a:path>
            </a:pathLst>
          </a:cu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251520" y="1268760"/>
            <a:ext cx="6264696" cy="44608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>
                <a:latin typeface="휴먼엑스포" pitchFamily="18" charset="-127"/>
                <a:ea typeface="휴먼엑스포" pitchFamily="18" charset="-127"/>
                <a:cs typeface="+mn-cs"/>
              </a:rPr>
              <a:t>2015 </a:t>
            </a:r>
            <a:r>
              <a:rPr lang="en-US" altLang="ko-KR" sz="2000" dirty="0" smtClean="0">
                <a:latin typeface="휴먼엑스포" pitchFamily="18" charset="-127"/>
                <a:ea typeface="휴먼엑스포" pitchFamily="18" charset="-127"/>
              </a:rPr>
              <a:t>Dong </a:t>
            </a:r>
            <a:r>
              <a:rPr lang="en-US" altLang="ko-KR" sz="2000" dirty="0" err="1">
                <a:latin typeface="휴먼엑스포" pitchFamily="18" charset="-127"/>
                <a:ea typeface="휴먼엑스포" pitchFamily="18" charset="-127"/>
              </a:rPr>
              <a:t>Gu</a:t>
            </a:r>
            <a:r>
              <a:rPr lang="en-US" altLang="ko-KR" sz="2000" dirty="0">
                <a:latin typeface="휴먼엑스포" pitchFamily="18" charset="-127"/>
                <a:ea typeface="휴먼엑스포" pitchFamily="18" charset="-127"/>
              </a:rPr>
              <a:t>  Long-term Development Plan</a:t>
            </a:r>
            <a:endParaRPr lang="en-US" altLang="ko-KR" sz="2000" dirty="0">
              <a:latin typeface="휴먼엑스포" pitchFamily="18" charset="-127"/>
              <a:ea typeface="휴먼엑스포" pitchFamily="18" charset="-127"/>
              <a:cs typeface="+mn-cs"/>
            </a:endParaRPr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467544" y="1988840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kumimoji="0" lang="ko-KR" altLang="en-US" sz="2000" b="1" dirty="0"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2000" b="1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Ansim</a:t>
            </a:r>
            <a:r>
              <a:rPr kumimoji="0" lang="ko-KR" altLang="en-US" sz="20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 </a:t>
            </a:r>
            <a:r>
              <a:rPr kumimoji="0" lang="en-US" altLang="ko-KR" sz="2000" b="1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suburban </a:t>
            </a:r>
            <a:r>
              <a:rPr kumimoji="0" lang="en-US" altLang="ko-KR" sz="2000" b="1" dirty="0" smtClean="0">
                <a:latin typeface="휴먼엑스포" pitchFamily="18" charset="-127"/>
                <a:ea typeface="휴먼엑스포" pitchFamily="18" charset="-127"/>
              </a:rPr>
              <a:t>plan</a:t>
            </a:r>
            <a:endParaRPr kumimoji="0" lang="ko-KR" altLang="en-US" sz="2000" b="1" dirty="0"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1295128" y="260648"/>
            <a:ext cx="78488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다음_SemiBold"/>
              </a:rPr>
              <a:t>2. High Plan and 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1270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다음_SemiBold"/>
              </a:rPr>
              <a:t>Associated plan</a:t>
            </a:r>
            <a:endParaRPr kumimoji="0" lang="en-US" sz="33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  <a:cs typeface="다음_Semi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테마">
  <a:themeElements>
    <a:clrScheme name="im's color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99CC00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사용자 지정 5">
      <a:majorFont>
        <a:latin typeface="나눔고딕 ExtraBold"/>
        <a:ea typeface="다음_SemiBold"/>
        <a:cs typeface=""/>
      </a:majorFont>
      <a:minorFont>
        <a:latin typeface="나눔고딕 ExtraBold"/>
        <a:ea typeface="다음_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3624</TotalTime>
  <Words>3194</Words>
  <Application>Microsoft Office PowerPoint</Application>
  <PresentationFormat>화면 슬라이드 쇼(4:3)</PresentationFormat>
  <Paragraphs>702</Paragraphs>
  <Slides>64</Slides>
  <Notes>10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64</vt:i4>
      </vt:variant>
    </vt:vector>
  </HeadingPairs>
  <TitlesOfParts>
    <vt:vector size="65" baseType="lpstr">
      <vt:lpstr>2_Office 테마</vt:lpstr>
      <vt:lpstr>금강 역세권          신도시 개발 </vt:lpstr>
      <vt:lpstr>  Contents   1. Summary   2. Plan and related plan  3. Site Analysis 4. Case Study 5. Goals and Objectives</vt:lpstr>
      <vt:lpstr>1. Summary</vt:lpstr>
      <vt:lpstr>1. Summary</vt:lpstr>
      <vt:lpstr>2. Plan and related plan</vt:lpstr>
      <vt:lpstr>2. 상위 계획 및 관련 계획</vt:lpstr>
      <vt:lpstr>2. High Plan and Associated plan</vt:lpstr>
      <vt:lpstr>슬라이드 8</vt:lpstr>
      <vt:lpstr>슬라이드 9</vt:lpstr>
      <vt:lpstr>슬라이드 10</vt:lpstr>
      <vt:lpstr>2. 상위 계획 및 관련 계획</vt:lpstr>
      <vt:lpstr>슬라이드 12</vt:lpstr>
      <vt:lpstr>슬라이드 13</vt:lpstr>
      <vt:lpstr>슬라이드 14</vt:lpstr>
      <vt:lpstr>슬라이드 15</vt:lpstr>
      <vt:lpstr>슬라이드 16</vt:lpstr>
      <vt:lpstr>3. Site Analysis</vt:lpstr>
      <vt:lpstr>3. Site Analysis </vt:lpstr>
      <vt:lpstr>3. Site Analysis </vt:lpstr>
      <vt:lpstr>3. Site Analysis </vt:lpstr>
      <vt:lpstr>3. Site Analysis </vt:lpstr>
      <vt:lpstr>3. Site Analysis </vt:lpstr>
      <vt:lpstr>3. Site Analysis </vt:lpstr>
      <vt:lpstr>3. Site Analysis </vt:lpstr>
      <vt:lpstr>3. Site Analysis </vt:lpstr>
      <vt:lpstr>3. Site Analysis </vt:lpstr>
      <vt:lpstr>3. Site Analysis </vt:lpstr>
      <vt:lpstr>3. Site Analysis </vt:lpstr>
      <vt:lpstr>3. Site Analysis </vt:lpstr>
      <vt:lpstr>3. Site Analysis </vt:lpstr>
      <vt:lpstr>슬라이드 31</vt:lpstr>
      <vt:lpstr>3. Site Analysis </vt:lpstr>
      <vt:lpstr>4. Case Study</vt:lpstr>
      <vt:lpstr>4. Case Study</vt:lpstr>
      <vt:lpstr>슬라이드 35</vt:lpstr>
      <vt:lpstr>4. Case Study</vt:lpstr>
      <vt:lpstr>4. Case study</vt:lpstr>
      <vt:lpstr>4. Case study</vt:lpstr>
      <vt:lpstr>4. Case study</vt:lpstr>
      <vt:lpstr>4. Case study</vt:lpstr>
      <vt:lpstr>4. Case study</vt:lpstr>
      <vt:lpstr>4. Case study</vt:lpstr>
      <vt:lpstr>4. Case study</vt:lpstr>
      <vt:lpstr>4. Case study</vt:lpstr>
      <vt:lpstr>4. Case Study</vt:lpstr>
      <vt:lpstr>4. Case Study</vt:lpstr>
      <vt:lpstr>4. Case Study</vt:lpstr>
      <vt:lpstr>4. Case Study</vt:lpstr>
      <vt:lpstr>4. Case Study</vt:lpstr>
      <vt:lpstr>4. Case Study</vt:lpstr>
      <vt:lpstr>4. Case Study</vt:lpstr>
      <vt:lpstr>4. Case Study</vt:lpstr>
      <vt:lpstr>슬라이드 53</vt:lpstr>
      <vt:lpstr>4. Case Study</vt:lpstr>
      <vt:lpstr>4. Case Study</vt:lpstr>
      <vt:lpstr>슬라이드 56</vt:lpstr>
      <vt:lpstr>4. Case Study</vt:lpstr>
      <vt:lpstr>4. Case Study</vt:lpstr>
      <vt:lpstr>4. Case Study</vt:lpstr>
      <vt:lpstr>5. Goals and Objectivs</vt:lpstr>
      <vt:lpstr>5. Goals and Objectivs</vt:lpstr>
      <vt:lpstr>5. Goals and Objectivs</vt:lpstr>
      <vt:lpstr>5. Goals and Objectivs</vt:lpstr>
      <vt:lpstr>5. Goals and Objectivs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제목을 입력하세요</dc:title>
  <dc:creator>Ju-im</dc:creator>
  <cp:lastModifiedBy>gjkai</cp:lastModifiedBy>
  <cp:revision>347</cp:revision>
  <dcterms:created xsi:type="dcterms:W3CDTF">2011-04-14T02:16:20Z</dcterms:created>
  <dcterms:modified xsi:type="dcterms:W3CDTF">2012-05-18T03:45:26Z</dcterms:modified>
</cp:coreProperties>
</file>