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922750" cy="50766663"/>
  <p:notesSz cx="9144000" cy="6858000"/>
  <p:defaultTextStyle>
    <a:defPPr>
      <a:defRPr lang="ko-KR"/>
    </a:defPPr>
    <a:lvl1pPr marL="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1pPr>
    <a:lvl2pPr marL="1933810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2pPr>
    <a:lvl3pPr marL="386761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3pPr>
    <a:lvl4pPr marL="580142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4pPr>
    <a:lvl5pPr marL="7735239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5pPr>
    <a:lvl6pPr marL="966904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6pPr>
    <a:lvl7pPr marL="1160285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7pPr>
    <a:lvl8pPr marL="1353666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8pPr>
    <a:lvl9pPr marL="15470478" algn="l" defTabSz="3867619" rtl="0" eaLnBrk="1" latinLnBrk="1" hangingPunct="1">
      <a:defRPr sz="7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32" y="12438"/>
      </p:cViewPr>
      <p:guideLst>
        <p:guide orient="horz" pos="15990"/>
        <p:guide pos="53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867619" rtl="0" eaLnBrk="1" latinLnBrk="1" hangingPunct="1">
        <a:spcBef>
          <a:spcPct val="0"/>
        </a:spcBef>
        <a:buNone/>
        <a:defRPr sz="9600" b="1" kern="1200" baseline="0">
          <a:solidFill>
            <a:schemeClr val="tx1"/>
          </a:solidFill>
          <a:effectLst/>
          <a:latin typeface="HY바다L" pitchFamily="18" charset="-127"/>
          <a:ea typeface="HY바다L" pitchFamily="18" charset="-127"/>
          <a:cs typeface="+mj-cs"/>
        </a:defRPr>
      </a:lvl1pPr>
    </p:titleStyle>
    <p:bodyStyle>
      <a:lvl1pPr marL="1450357" indent="-1450357" algn="l" defTabSz="3867619" rtl="0" eaLnBrk="1" latinLnBrk="1" hangingPunct="1">
        <a:spcBef>
          <a:spcPct val="20000"/>
        </a:spcBef>
        <a:buFont typeface="Arial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3142441" indent="-1208632" algn="l" defTabSz="3867619" rtl="0" eaLnBrk="1" latinLnBrk="1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524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6768334" indent="-966905" algn="l" defTabSz="3867619" rtl="0" eaLnBrk="1" latinLnBrk="1" hangingPunct="1">
        <a:spcBef>
          <a:spcPct val="20000"/>
        </a:spcBef>
        <a:buFont typeface="Arial" pitchFamily="34" charset="0"/>
        <a:buChar char="–"/>
        <a:defRPr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8702144" indent="-966905" algn="l" defTabSz="3867619" rtl="0" eaLnBrk="1" latinLnBrk="1" hangingPunct="1">
        <a:spcBef>
          <a:spcPct val="20000"/>
        </a:spcBef>
        <a:buFont typeface="Arial" pitchFamily="34" charset="0"/>
        <a:buChar char="»"/>
        <a:defRPr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1063595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56976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4503573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6437382" indent="-966905" algn="l" defTabSz="3867619" rtl="0" eaLnBrk="1" latinLnBrk="1" hangingPunct="1">
        <a:spcBef>
          <a:spcPct val="20000"/>
        </a:spcBef>
        <a:buFont typeface="Arial" pitchFamily="34" charset="0"/>
        <a:buChar char="•"/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933810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2pPr>
      <a:lvl3pPr marL="386761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80142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4pPr>
      <a:lvl5pPr marL="7735239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5pPr>
      <a:lvl6pPr marL="966904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6pPr>
      <a:lvl7pPr marL="1160285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7pPr>
      <a:lvl8pPr marL="1353666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8pPr>
      <a:lvl9pPr marL="15470478" algn="l" defTabSz="3867619" rtl="0" eaLnBrk="1" latinLnBrk="1" hangingPunct="1">
        <a:defRPr sz="7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각형 3"/>
          <p:cNvSpPr/>
          <p:nvPr/>
        </p:nvSpPr>
        <p:spPr>
          <a:xfrm>
            <a:off x="1080000" y="504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err="1" smtClean="0"/>
              <a:t>작품명</a:t>
            </a:r>
            <a:endParaRPr lang="ko-KR" altLang="en-US" sz="6000" dirty="0"/>
          </a:p>
        </p:txBody>
      </p:sp>
      <p:sp>
        <p:nvSpPr>
          <p:cNvPr id="5" name="오각형 4"/>
          <p:cNvSpPr/>
          <p:nvPr/>
        </p:nvSpPr>
        <p:spPr>
          <a:xfrm>
            <a:off x="1116559" y="972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목</a:t>
            </a:r>
            <a:r>
              <a:rPr lang="ko-KR" altLang="en-US" sz="6000" dirty="0"/>
              <a:t>적 </a:t>
            </a:r>
            <a:r>
              <a:rPr lang="ko-KR" altLang="en-US" sz="6000" dirty="0" smtClean="0"/>
              <a:t>및 필요성</a:t>
            </a:r>
            <a:endParaRPr lang="ko-KR" altLang="en-US" sz="6000" dirty="0"/>
          </a:p>
        </p:txBody>
      </p:sp>
      <p:sp>
        <p:nvSpPr>
          <p:cNvPr id="6" name="오각형 5"/>
          <p:cNvSpPr/>
          <p:nvPr/>
        </p:nvSpPr>
        <p:spPr>
          <a:xfrm>
            <a:off x="1116559" y="18689936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디자인 및 제작</a:t>
            </a:r>
            <a:endParaRPr lang="ko-KR" altLang="en-US" sz="6000" dirty="0"/>
          </a:p>
        </p:txBody>
      </p:sp>
      <p:sp>
        <p:nvSpPr>
          <p:cNvPr id="7" name="오각형 6"/>
          <p:cNvSpPr/>
          <p:nvPr/>
        </p:nvSpPr>
        <p:spPr>
          <a:xfrm>
            <a:off x="1116559" y="27819042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대상자</a:t>
            </a:r>
            <a:endParaRPr lang="ko-KR" altLang="en-US" sz="6000" dirty="0"/>
          </a:p>
        </p:txBody>
      </p:sp>
      <p:sp>
        <p:nvSpPr>
          <p:cNvPr id="8" name="오각형 7"/>
          <p:cNvSpPr/>
          <p:nvPr/>
        </p:nvSpPr>
        <p:spPr>
          <a:xfrm>
            <a:off x="1116558" y="32709727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사용 및 평가 방법</a:t>
            </a:r>
            <a:endParaRPr lang="ko-KR" altLang="en-US" sz="6000" dirty="0"/>
          </a:p>
        </p:txBody>
      </p:sp>
      <p:sp>
        <p:nvSpPr>
          <p:cNvPr id="9" name="오각형 8"/>
          <p:cNvSpPr/>
          <p:nvPr/>
        </p:nvSpPr>
        <p:spPr>
          <a:xfrm>
            <a:off x="1080000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적용 및 평가 결과 </a:t>
            </a:r>
            <a:endParaRPr lang="ko-KR" altLang="en-US" sz="6000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72543" y="684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Kinect </a:t>
            </a:r>
            <a:r>
              <a:rPr lang="ko-KR" altLang="en-US" sz="6600" dirty="0" smtClean="0">
                <a:solidFill>
                  <a:schemeClr val="tx1"/>
                </a:solidFill>
                <a:latin typeface="HY나무B" pitchFamily="18" charset="-127"/>
                <a:ea typeface="HY나무B" pitchFamily="18" charset="-127"/>
              </a:rPr>
              <a:t>마우스</a:t>
            </a:r>
            <a:endParaRPr lang="en-US" altLang="ko-KR" sz="6600" dirty="0" smtClean="0">
              <a:solidFill>
                <a:schemeClr val="tx1"/>
              </a:solidFill>
              <a:latin typeface="HY나무B" pitchFamily="18" charset="-127"/>
              <a:ea typeface="HY나무B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972543" y="11520000"/>
            <a:ext cx="14940000" cy="18000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r>
              <a:rPr lang="ko-KR" altLang="en-US" sz="3200" dirty="0" smtClean="0">
                <a:solidFill>
                  <a:schemeClr val="tx1"/>
                </a:solidFill>
              </a:rPr>
              <a:t>손목 관절 절단 환자들이 컴퓨터에 접근할 수 있도록 만든 마우스 입니다</a:t>
            </a:r>
            <a:r>
              <a:rPr lang="en-US" altLang="ko-KR" sz="3200" dirty="0" smtClean="0">
                <a:solidFill>
                  <a:schemeClr val="tx1"/>
                </a:solidFill>
              </a:rPr>
              <a:t>.</a:t>
            </a:r>
            <a:endParaRPr lang="en-US" altLang="ko-KR" sz="3200" dirty="0" smtClean="0">
              <a:solidFill>
                <a:schemeClr val="tx1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1116559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  <a:p>
            <a:pPr algn="ctr"/>
            <a:endParaRPr lang="en-US" altLang="ko-KR" sz="2800" dirty="0" smtClean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2543" y="30047099"/>
            <a:ext cx="14940000" cy="174075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solidFill>
                  <a:schemeClr val="tx1"/>
                </a:solidFill>
              </a:rPr>
              <a:t>손목 관절 절단환자</a:t>
            </a:r>
            <a:r>
              <a:rPr lang="en-US" altLang="ko-KR" sz="4800" dirty="0" smtClean="0">
                <a:solidFill>
                  <a:schemeClr val="tx1"/>
                </a:solidFill>
              </a:rPr>
              <a:t>, </a:t>
            </a:r>
            <a:r>
              <a:rPr lang="ko-KR" altLang="en-US" sz="4800" dirty="0" smtClean="0">
                <a:solidFill>
                  <a:schemeClr val="tx1"/>
                </a:solidFill>
              </a:rPr>
              <a:t>팔꿈치 관절 전단환자</a:t>
            </a:r>
            <a:endParaRPr lang="ko-KR" altLang="en-US" sz="4800" dirty="0" smtClean="0">
              <a:solidFill>
                <a:schemeClr val="tx1"/>
              </a:solidFill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972543" y="34709182"/>
            <a:ext cx="14940000" cy="54618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r>
              <a:rPr lang="en-US" altLang="ko-KR" sz="4000" b="1" dirty="0" smtClean="0">
                <a:solidFill>
                  <a:schemeClr val="tx1"/>
                </a:solidFill>
              </a:rPr>
              <a:t>Windows7 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OS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를 가진 컴퓨터와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키넥트를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연결하여 </a:t>
            </a:r>
            <a:r>
              <a:rPr lang="ko-KR" altLang="en-US" sz="4000" b="1" dirty="0" err="1" smtClean="0">
                <a:solidFill>
                  <a:schemeClr val="tx1"/>
                </a:solidFill>
              </a:rPr>
              <a:t>키넥트</a:t>
            </a:r>
            <a:r>
              <a:rPr lang="ko-KR" altLang="en-US" sz="4000" b="1" dirty="0" smtClean="0">
                <a:solidFill>
                  <a:schemeClr val="tx1"/>
                </a:solidFill>
              </a:rPr>
              <a:t> 관련 프로그램을 설치한다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endParaRPr lang="en-US" altLang="ko-KR" sz="4000" b="1" dirty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프로그램을 실행하여 손목 관절을 이용해서 마우스를 움직인다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</a:p>
          <a:p>
            <a:pPr marL="914400" indent="-914400">
              <a:buAutoNum type="arabicPeriod"/>
            </a:pPr>
            <a:endParaRPr lang="en-US" altLang="ko-KR" sz="4000" b="1" dirty="0">
              <a:solidFill>
                <a:schemeClr val="tx1"/>
              </a:solidFill>
            </a:endParaRPr>
          </a:p>
          <a:p>
            <a:pPr marL="914400" indent="-914400">
              <a:buAutoNum type="arabicPeriod"/>
            </a:pPr>
            <a:r>
              <a:rPr lang="ko-KR" altLang="en-US" sz="4000" b="1" dirty="0" smtClean="0">
                <a:solidFill>
                  <a:schemeClr val="tx1"/>
                </a:solidFill>
              </a:rPr>
              <a:t>좌 클릭은 왼쪽 팔을 들고 우 클릭은 팔을 내리면 된다</a:t>
            </a:r>
            <a:r>
              <a:rPr lang="en-US" altLang="ko-KR" sz="4000" b="1" dirty="0" smtClean="0">
                <a:solidFill>
                  <a:schemeClr val="tx1"/>
                </a:solidFill>
              </a:rPr>
              <a:t>.</a:t>
            </a:r>
            <a:endParaRPr lang="en-US" altLang="ko-KR" sz="4000" b="1" dirty="0" smtClean="0">
              <a:solidFill>
                <a:schemeClr val="tx1"/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8989433" y="20917992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dirty="0" smtClean="0">
                <a:solidFill>
                  <a:srgbClr val="FF0000"/>
                </a:solidFill>
                <a:latin typeface="HY바다L" pitchFamily="18" charset="-127"/>
                <a:ea typeface="HY바다L" pitchFamily="18" charset="-127"/>
              </a:rPr>
              <a:t>사진</a:t>
            </a:r>
            <a:endParaRPr lang="ko-KR" altLang="en-US" sz="2800" dirty="0">
              <a:solidFill>
                <a:srgbClr val="FF0000"/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7" name="제목 개체 틀 1"/>
          <p:cNvSpPr txBox="1">
            <a:spLocks/>
          </p:cNvSpPr>
          <p:nvPr/>
        </p:nvSpPr>
        <p:spPr>
          <a:xfrm>
            <a:off x="990960" y="434939"/>
            <a:ext cx="4470019" cy="2088232"/>
          </a:xfrm>
          <a:prstGeom prst="rect">
            <a:avLst/>
          </a:prstGeom>
        </p:spPr>
        <p:txBody>
          <a:bodyPr vert="horz" lIns="386762" tIns="193381" rIns="386762" bIns="193381" rtlCol="0" anchor="ctr">
            <a:noAutofit/>
          </a:bodyPr>
          <a:lstStyle/>
          <a:p>
            <a:pPr marL="0" marR="0" lvl="0" indent="0" defTabSz="3867619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바다L" pitchFamily="18" charset="-127"/>
                <a:ea typeface="HY바다L" pitchFamily="18" charset="-127"/>
                <a:cs typeface="+mj-cs"/>
              </a:rPr>
              <a:t>2013</a:t>
            </a:r>
            <a:endParaRPr kumimoji="0" lang="ko-KR" altLang="en-US" sz="9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바다L" pitchFamily="18" charset="-127"/>
              <a:ea typeface="HY바다L" pitchFamily="18" charset="-127"/>
              <a:cs typeface="+mj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" y="1951667"/>
            <a:ext cx="169227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제</a:t>
            </a:r>
            <a:r>
              <a:rPr lang="en-US" altLang="ko-KR" sz="10000" b="1" dirty="0" smtClean="0">
                <a:latin typeface="HY바다L" pitchFamily="18" charset="-127"/>
                <a:ea typeface="HY바다L" pitchFamily="18" charset="-127"/>
              </a:rPr>
              <a:t> 10</a:t>
            </a: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회 재활공학과</a:t>
            </a:r>
            <a:endParaRPr lang="en-US" altLang="ko-KR" sz="10000" b="1" dirty="0" smtClean="0">
              <a:latin typeface="HY바다L" pitchFamily="18" charset="-127"/>
              <a:ea typeface="HY바다L" pitchFamily="18" charset="-127"/>
            </a:endParaRPr>
          </a:p>
          <a:p>
            <a:pPr algn="ctr">
              <a:lnSpc>
                <a:spcPct val="80000"/>
              </a:lnSpc>
            </a:pPr>
            <a:r>
              <a:rPr lang="ko-KR" altLang="en-US" sz="10000" b="1" dirty="0" smtClean="0">
                <a:latin typeface="HY바다L" pitchFamily="18" charset="-127"/>
                <a:ea typeface="HY바다L" pitchFamily="18" charset="-127"/>
              </a:rPr>
              <a:t>                  학술콘테스트</a:t>
            </a:r>
            <a:endParaRPr lang="ko-KR" altLang="en-US" sz="100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1" name="오각형 20"/>
          <p:cNvSpPr/>
          <p:nvPr/>
        </p:nvSpPr>
        <p:spPr>
          <a:xfrm>
            <a:off x="1116559" y="14400000"/>
            <a:ext cx="900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팀 구성원 소개</a:t>
            </a:r>
            <a:endParaRPr lang="ko-KR" altLang="en-US" sz="6000" dirty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972543" y="16200000"/>
            <a:ext cx="14940000" cy="18696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0"/>
            <a:r>
              <a:rPr lang="en-US" altLang="ko-KR" sz="4000" dirty="0" smtClean="0">
                <a:solidFill>
                  <a:schemeClr val="tx1"/>
                </a:solidFill>
              </a:rPr>
              <a:t>07 </a:t>
            </a:r>
            <a:r>
              <a:rPr lang="ko-KR" altLang="en-US" sz="4000" dirty="0" smtClean="0">
                <a:solidFill>
                  <a:schemeClr val="tx1"/>
                </a:solidFill>
              </a:rPr>
              <a:t>송병근</a:t>
            </a:r>
            <a:r>
              <a:rPr lang="en-US" altLang="ko-KR" sz="4000" dirty="0" smtClean="0">
                <a:solidFill>
                  <a:schemeClr val="tx1"/>
                </a:solidFill>
              </a:rPr>
              <a:t>, 07 </a:t>
            </a:r>
            <a:r>
              <a:rPr lang="ko-KR" altLang="en-US" sz="4000" dirty="0" smtClean="0">
                <a:solidFill>
                  <a:schemeClr val="tx1"/>
                </a:solidFill>
              </a:rPr>
              <a:t>박강우</a:t>
            </a:r>
            <a:r>
              <a:rPr lang="en-US" altLang="ko-KR" sz="4000" dirty="0" smtClean="0">
                <a:solidFill>
                  <a:schemeClr val="tx1"/>
                </a:solidFill>
              </a:rPr>
              <a:t>, 08 </a:t>
            </a:r>
            <a:r>
              <a:rPr lang="ko-KR" altLang="en-US" sz="4000" dirty="0" smtClean="0">
                <a:solidFill>
                  <a:schemeClr val="tx1"/>
                </a:solidFill>
              </a:rPr>
              <a:t>박재용</a:t>
            </a:r>
            <a:r>
              <a:rPr lang="en-US" altLang="ko-KR" sz="4000" dirty="0" smtClean="0">
                <a:solidFill>
                  <a:schemeClr val="tx1"/>
                </a:solidFill>
              </a:rPr>
              <a:t>, 08 </a:t>
            </a:r>
            <a:r>
              <a:rPr lang="ko-KR" altLang="en-US" sz="4000" dirty="0" smtClean="0">
                <a:solidFill>
                  <a:schemeClr val="tx1"/>
                </a:solidFill>
              </a:rPr>
              <a:t>이영섭</a:t>
            </a:r>
            <a:r>
              <a:rPr lang="en-US" altLang="ko-KR" sz="4000" dirty="0" smtClean="0">
                <a:solidFill>
                  <a:schemeClr val="tx1"/>
                </a:solidFill>
              </a:rPr>
              <a:t>, 10</a:t>
            </a:r>
            <a:r>
              <a:rPr lang="ko-KR" altLang="en-US" sz="4000" dirty="0">
                <a:solidFill>
                  <a:schemeClr val="tx1"/>
                </a:solidFill>
              </a:rPr>
              <a:t> </a:t>
            </a:r>
            <a:r>
              <a:rPr lang="ko-KR" altLang="en-US" sz="4000" dirty="0" err="1" smtClean="0">
                <a:solidFill>
                  <a:schemeClr val="tx1"/>
                </a:solidFill>
              </a:rPr>
              <a:t>이수정</a:t>
            </a:r>
            <a:endParaRPr lang="ko-KR" altLang="en-US" sz="4000" dirty="0">
              <a:solidFill>
                <a:srgbClr val="FF000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" y="48816003"/>
            <a:ext cx="169227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9600" b="1" dirty="0" smtClean="0">
                <a:latin typeface="HY바다L" pitchFamily="18" charset="-127"/>
                <a:ea typeface="HY바다L" pitchFamily="18" charset="-127"/>
              </a:rPr>
              <a:t>대구대학교 재활공학과</a:t>
            </a:r>
            <a:endParaRPr lang="ko-KR" altLang="en-US" sz="9600" b="1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24" name="오각형 23"/>
          <p:cNvSpPr/>
          <p:nvPr/>
        </p:nvSpPr>
        <p:spPr>
          <a:xfrm>
            <a:off x="9181455" y="40505011"/>
            <a:ext cx="6840000" cy="1440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tlCol="0" anchor="ctr"/>
          <a:lstStyle/>
          <a:p>
            <a:r>
              <a:rPr lang="ko-KR" altLang="en-US" sz="6000" dirty="0" smtClean="0"/>
              <a:t>기대효과</a:t>
            </a:r>
            <a:endParaRPr lang="ko-KR" altLang="en-US" sz="6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89433" y="42380568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800" dirty="0" smtClean="0">
                <a:solidFill>
                  <a:schemeClr val="tx1"/>
                </a:solidFill>
              </a:rPr>
              <a:t>이 프로그램을 토대로 다른 관절을 이용한 마우스들을 개발할 수 있습니다</a:t>
            </a:r>
            <a:r>
              <a:rPr lang="en-US" altLang="ko-KR" sz="4800" smtClean="0">
                <a:solidFill>
                  <a:schemeClr val="tx1"/>
                </a:solidFill>
              </a:rPr>
              <a:t>.</a:t>
            </a:r>
            <a:endParaRPr lang="en-US" altLang="ko-KR" sz="48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246137" y="42385575"/>
            <a:ext cx="6672742" cy="618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14400" indent="-914400">
              <a:buAutoNum type="arabicPeriod"/>
            </a:pPr>
            <a:r>
              <a:rPr lang="ko-KR" altLang="en-US" sz="3600" b="1" dirty="0" smtClean="0">
                <a:solidFill>
                  <a:schemeClr val="tx1"/>
                </a:solidFill>
              </a:rPr>
              <a:t>급히 만들게 되어 실질적으로 적용하지는 못하였습니다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. 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아직 </a:t>
            </a:r>
            <a:r>
              <a:rPr lang="ko-KR" altLang="en-US" sz="3600" b="1" dirty="0" err="1" smtClean="0">
                <a:solidFill>
                  <a:schemeClr val="tx1"/>
                </a:solidFill>
              </a:rPr>
              <a:t>고칠점도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많고 미숙한 점도 많아 저희가 실행 하였을 때도 약간의 오류가 있습니다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.</a:t>
            </a:r>
            <a:endParaRPr lang="en-US" altLang="ko-KR" sz="36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626" y="21422891"/>
            <a:ext cx="5197938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130</Words>
  <Application>Microsoft Office PowerPoint</Application>
  <PresentationFormat>사용자 지정</PresentationFormat>
  <Paragraphs>24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대구대학교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Aroma</dc:creator>
  <cp:lastModifiedBy>CH</cp:lastModifiedBy>
  <cp:revision>86</cp:revision>
  <dcterms:created xsi:type="dcterms:W3CDTF">2010-11-24T05:11:25Z</dcterms:created>
  <dcterms:modified xsi:type="dcterms:W3CDTF">2013-11-27T14:27:04Z</dcterms:modified>
</cp:coreProperties>
</file>