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18" autoAdjust="0"/>
  </p:normalViewPr>
  <p:slideViewPr>
    <p:cSldViewPr>
      <p:cViewPr>
        <p:scale>
          <a:sx n="25" d="100"/>
          <a:sy n="25" d="100"/>
        </p:scale>
        <p:origin x="-1902" y="876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54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990960" y="17663769"/>
            <a:ext cx="2861903" cy="15146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/>
              <a:t>06 </a:t>
            </a:r>
            <a:r>
              <a:rPr lang="ko-KR" altLang="en-US" sz="3600" dirty="0" smtClean="0"/>
              <a:t>윤정근</a:t>
            </a:r>
            <a:endParaRPr lang="en-US" altLang="ko-KR" sz="3600" dirty="0" smtClean="0"/>
          </a:p>
        </p:txBody>
      </p:sp>
      <p:sp>
        <p:nvSpPr>
          <p:cNvPr id="4" name="오각형 3"/>
          <p:cNvSpPr/>
          <p:nvPr/>
        </p:nvSpPr>
        <p:spPr>
          <a:xfrm>
            <a:off x="1080000" y="3852939"/>
            <a:ext cx="9000000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작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품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명</a:t>
            </a:r>
            <a:endParaRPr lang="ko-KR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5113179"/>
            <a:ext cx="14940000" cy="1980120"/>
          </a:xfrm>
          <a:prstGeom prst="roundRect">
            <a:avLst/>
          </a:prstGeom>
          <a:noFill/>
          <a:ln>
            <a:solidFill>
              <a:schemeClr val="bg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   </a:t>
            </a:r>
            <a:r>
              <a:rPr lang="ko-KR" altLang="en-US" sz="40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자이로스코프</a:t>
            </a:r>
            <a:r>
              <a:rPr lang="ko-KR" altLang="en-US" sz="3600" b="1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3600" b="1" dirty="0" smtClean="0">
                <a:solidFill>
                  <a:schemeClr val="tx1"/>
                </a:solidFill>
                <a:latin typeface="Helvetica" pitchFamily="34" charset="0"/>
                <a:ea typeface="-윤고딕320" pitchFamily="18" charset="-127"/>
              </a:rPr>
              <a:t>REMOTE</a:t>
            </a:r>
            <a:r>
              <a:rPr lang="en-US" altLang="ko-KR" sz="36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ko-KR" altLang="en-US" sz="36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를 이용한 </a:t>
            </a:r>
            <a:endParaRPr lang="en-US" altLang="ko-KR" sz="3600" dirty="0" smtClean="0">
              <a:solidFill>
                <a:schemeClr val="tx1"/>
              </a:solidFill>
              <a:latin typeface="-윤고딕320" pitchFamily="18" charset="-127"/>
              <a:ea typeface="-윤고딕320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36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                                  </a:t>
            </a:r>
            <a:r>
              <a:rPr lang="en-US" altLang="ko-KR" sz="3600" b="1" dirty="0" smtClean="0">
                <a:solidFill>
                  <a:schemeClr val="tx1"/>
                </a:solidFill>
                <a:latin typeface="Helvetica" pitchFamily="34" charset="0"/>
                <a:ea typeface="-윤고딕320" pitchFamily="18" charset="-127"/>
              </a:rPr>
              <a:t>ADHD</a:t>
            </a:r>
            <a:r>
              <a:rPr lang="en-US" altLang="ko-KR" sz="36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ko-KR" altLang="en-US" sz="3600" b="1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아동</a:t>
            </a:r>
            <a:r>
              <a:rPr lang="ko-KR" altLang="en-US" sz="36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첨단인지 재활훈련 프로그램 개발</a:t>
            </a:r>
            <a:endParaRPr lang="en-US" altLang="ko-KR" sz="3600" dirty="0" smtClean="0">
              <a:solidFill>
                <a:schemeClr val="tx1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9037515"/>
            <a:ext cx="14940000" cy="3096343"/>
          </a:xfrm>
          <a:prstGeom prst="roundRect">
            <a:avLst/>
          </a:prstGeom>
          <a:noFill/>
          <a:ln>
            <a:solidFill>
              <a:schemeClr val="bg1"/>
            </a:solidFill>
            <a:beve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>
              <a:lnSpc>
                <a:spcPct val="150000"/>
              </a:lnSpc>
            </a:pP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왕성하게 운동 능력이 발달하는 시기의 </a:t>
            </a:r>
            <a:r>
              <a:rPr lang="en-US" altLang="ko-KR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ADHD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아동은 국내에 </a:t>
            </a:r>
            <a:r>
              <a:rPr lang="ko-KR" altLang="en-US" sz="2900" b="1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약물치료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와 함께 </a:t>
            </a:r>
            <a:r>
              <a:rPr lang="en-US" altLang="ko-KR" sz="2900" b="1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CAI</a:t>
            </a:r>
            <a:r>
              <a:rPr lang="en-US" altLang="ko-KR" sz="2900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2900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혹은 </a:t>
            </a:r>
            <a:r>
              <a:rPr lang="en-US" altLang="ko-KR" sz="2900" b="1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CBI</a:t>
            </a:r>
            <a:r>
              <a:rPr lang="en-US" altLang="ko-KR" sz="2900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endParaRPr lang="en-US" altLang="ko-KR" sz="2900" dirty="0" smtClean="0">
              <a:solidFill>
                <a:srgbClr val="FF0000"/>
              </a:solidFill>
              <a:latin typeface="윤고딕530" pitchFamily="18" charset="-127"/>
              <a:ea typeface="윤고딕530" pitchFamily="18" charset="-127"/>
            </a:endParaRPr>
          </a:p>
          <a:p>
            <a:pPr marL="360000">
              <a:lnSpc>
                <a:spcPct val="150000"/>
              </a:lnSpc>
            </a:pPr>
            <a:r>
              <a:rPr lang="ko-KR" altLang="en-US" sz="2900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기법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으로 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다양한 치료훈련 소프트웨어들이 사용되고 개발되어지고 있습니다</a:t>
            </a:r>
            <a:r>
              <a:rPr lang="en-US" altLang="ko-KR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. </a:t>
            </a:r>
            <a:endParaRPr lang="en-US" altLang="ko-KR" sz="2900" dirty="0" smtClean="0">
              <a:solidFill>
                <a:schemeClr val="tx1"/>
              </a:solidFill>
              <a:latin typeface="윤고딕530" pitchFamily="18" charset="-127"/>
              <a:ea typeface="윤고딕530" pitchFamily="18" charset="-127"/>
            </a:endParaRPr>
          </a:p>
          <a:p>
            <a:pPr marL="360000">
              <a:lnSpc>
                <a:spcPct val="150000"/>
              </a:lnSpc>
            </a:pPr>
            <a:r>
              <a:rPr lang="ko-KR" altLang="en-US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세대가  변할수록   활동  기회가  부족한  장애 아동에게  컴퓨터  앞에서만  훈련을  받는  것은  </a:t>
            </a:r>
            <a:endParaRPr lang="en-US" altLang="ko-KR" sz="2900" b="1" dirty="0" smtClean="0">
              <a:solidFill>
                <a:schemeClr val="tx1"/>
              </a:solidFill>
              <a:latin typeface="윤고딕530" pitchFamily="18" charset="-127"/>
              <a:ea typeface="윤고딕530" pitchFamily="18" charset="-127"/>
            </a:endParaRPr>
          </a:p>
          <a:p>
            <a:pPr marL="360000">
              <a:lnSpc>
                <a:spcPct val="150000"/>
              </a:lnSpc>
            </a:pPr>
            <a:r>
              <a:rPr lang="ko-KR" altLang="en-US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적잖은  문제점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으로 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지적되어 왔습니다</a:t>
            </a:r>
            <a:r>
              <a:rPr lang="en-US" altLang="ko-KR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.</a:t>
            </a: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-611557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612579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93045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8389366" y="46049627"/>
            <a:ext cx="8282885" cy="3456384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음운 루프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와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시연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을 통해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언어적인 단기기억 향상 효과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를 가질 수 있으며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수평안구운동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으로 불안을 가지는 사용자의 경우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불안감을 감소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시켜 작업기억을 쓰는 데 효과적</a:t>
            </a:r>
            <a:r>
              <a:rPr lang="en-US" altLang="ko-KR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.  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그로 인해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좌 </a:t>
            </a:r>
            <a:r>
              <a:rPr lang="en-US" altLang="ko-KR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/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우 대뇌의 전 </a:t>
            </a:r>
            <a:r>
              <a:rPr lang="ko-KR" altLang="en-US" sz="2800" b="1" dirty="0" err="1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전두엽을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활성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으로 </a:t>
            </a:r>
            <a:r>
              <a:rPr lang="ko-KR" altLang="en-US" sz="28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집중력 향상</a:t>
            </a:r>
            <a:r>
              <a:rPr lang="ko-KR" altLang="en-US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에 도움을 주게 될 것으로 효과 기대</a:t>
            </a:r>
            <a:r>
              <a:rPr lang="en-US" altLang="ko-KR" sz="28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.</a:t>
            </a:r>
            <a:endParaRPr lang="en-US" altLang="ko-KR" sz="2800" dirty="0">
              <a:solidFill>
                <a:schemeClr val="tx1"/>
              </a:solidFill>
              <a:latin typeface="윤고딕530" pitchFamily="18" charset="-127"/>
              <a:ea typeface="윤고딕530" pitchFamily="18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44450" y="46049269"/>
            <a:ext cx="7780349" cy="3462115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sp>
        <p:nvSpPr>
          <p:cNvPr id="25" name="오각형 24"/>
          <p:cNvSpPr/>
          <p:nvPr/>
        </p:nvSpPr>
        <p:spPr>
          <a:xfrm>
            <a:off x="1080000" y="7597355"/>
            <a:ext cx="9000000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목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적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  및  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필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요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성</a:t>
            </a:r>
            <a:endParaRPr lang="ko-KR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26" name="오각형 25"/>
          <p:cNvSpPr/>
          <p:nvPr/>
        </p:nvSpPr>
        <p:spPr>
          <a:xfrm>
            <a:off x="1080000" y="16164689"/>
            <a:ext cx="9000000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팀    구 성 원    소 개</a:t>
            </a:r>
            <a:endParaRPr lang="ko-KR" altLang="en-US" sz="4400" b="1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972543" y="12493900"/>
            <a:ext cx="14940000" cy="3096343"/>
          </a:xfrm>
          <a:prstGeom prst="roundRect">
            <a:avLst/>
          </a:prstGeom>
          <a:noFill/>
          <a:ln>
            <a:solidFill>
              <a:schemeClr val="bg1"/>
            </a:solidFill>
            <a:beve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>
              <a:lnSpc>
                <a:spcPct val="150000"/>
              </a:lnSpc>
            </a:pPr>
            <a:r>
              <a:rPr lang="ko-KR" altLang="en-US" sz="2900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이와 같은 문제점을 개선하고 활동성과 </a:t>
            </a:r>
            <a:r>
              <a:rPr lang="ko-KR" altLang="en-US" sz="2900" dirty="0" err="1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협동력</a:t>
            </a:r>
            <a:r>
              <a:rPr lang="en-US" altLang="ko-KR" sz="2900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, </a:t>
            </a:r>
            <a:r>
              <a:rPr lang="ko-KR" altLang="en-US" sz="2900" dirty="0" err="1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몰입력을</a:t>
            </a:r>
            <a:r>
              <a:rPr lang="ko-KR" altLang="en-US" sz="2900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강화시키는 </a:t>
            </a:r>
            <a:r>
              <a:rPr lang="ko-KR" altLang="en-US" sz="2900" b="1" dirty="0" err="1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콘텐츠를</a:t>
            </a:r>
            <a:r>
              <a:rPr lang="ko-KR" altLang="en-US" sz="2900" b="1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개발하기  위해서는  인간의  동작을  인식하여  자극에  반응하는  기술이  필요하여  본  연구에서는  기존의  </a:t>
            </a:r>
            <a:endParaRPr lang="en-US" altLang="ko-KR" sz="2900" b="1" dirty="0" smtClean="0">
              <a:solidFill>
                <a:schemeClr val="tx1"/>
              </a:solidFill>
              <a:latin typeface="윤고딕530" pitchFamily="18" charset="-127"/>
              <a:ea typeface="윤고딕530" pitchFamily="18" charset="-127"/>
            </a:endParaRPr>
          </a:p>
          <a:p>
            <a:pPr marL="360000">
              <a:lnSpc>
                <a:spcPct val="150000"/>
              </a:lnSpc>
            </a:pPr>
            <a:r>
              <a:rPr lang="ko-KR" altLang="en-US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컴퓨터 </a:t>
            </a:r>
            <a:r>
              <a:rPr lang="ko-KR" altLang="en-US" sz="2900" b="1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활용 </a:t>
            </a:r>
            <a:r>
              <a:rPr lang="en-US" altLang="ko-KR" sz="2900" b="1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en-US" altLang="ko-KR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2900" b="1" dirty="0" err="1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콘텐츠의</a:t>
            </a:r>
            <a:r>
              <a:rPr lang="ko-KR" altLang="en-US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 단점을  보완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하고</a:t>
            </a:r>
            <a:r>
              <a:rPr lang="en-US" altLang="ko-KR" sz="2900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, </a:t>
            </a:r>
            <a:r>
              <a:rPr lang="ko-KR" altLang="en-US" sz="2900" dirty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사용자의 활동성을 강화하기 위해 </a:t>
            </a:r>
            <a:r>
              <a:rPr lang="en-US" altLang="ko-KR" sz="2900" b="1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3D </a:t>
            </a:r>
            <a:r>
              <a:rPr lang="ko-KR" altLang="en-US" sz="2900" b="1" dirty="0" err="1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자이로스코프</a:t>
            </a:r>
            <a:r>
              <a:rPr lang="ko-KR" altLang="en-US" sz="2900" b="1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2900" b="1" dirty="0" err="1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리모트</a:t>
            </a:r>
            <a:r>
              <a:rPr lang="ko-KR" altLang="en-US" sz="2900" b="1" dirty="0" err="1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가</a:t>
            </a:r>
            <a:r>
              <a:rPr lang="ko-KR" altLang="en-US" sz="2900" b="1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  가지는  센서  기술을  활용</a:t>
            </a:r>
            <a:r>
              <a:rPr lang="ko-KR" altLang="en-US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하였습니다</a:t>
            </a:r>
            <a:r>
              <a:rPr lang="en-US" altLang="ko-KR" sz="2900" dirty="0" smtClean="0">
                <a:solidFill>
                  <a:schemeClr val="tx1"/>
                </a:solidFill>
                <a:latin typeface="윤고딕530" pitchFamily="18" charset="-127"/>
                <a:ea typeface="윤고딕530" pitchFamily="18" charset="-127"/>
              </a:rPr>
              <a:t>.</a:t>
            </a: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992862" y="17663769"/>
            <a:ext cx="2861903" cy="15146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/>
              <a:t>06 </a:t>
            </a:r>
            <a:r>
              <a:rPr lang="ko-KR" altLang="en-US" sz="3600" dirty="0" smtClean="0"/>
              <a:t>이영</a:t>
            </a:r>
            <a:r>
              <a:rPr lang="ko-KR" altLang="en-US" sz="3600" dirty="0"/>
              <a:t>식</a:t>
            </a:r>
          </a:p>
        </p:txBody>
      </p:sp>
      <p:sp>
        <p:nvSpPr>
          <p:cNvPr id="42" name="모서리가 둥근 직사각형 41"/>
          <p:cNvSpPr/>
          <p:nvPr/>
        </p:nvSpPr>
        <p:spPr>
          <a:xfrm>
            <a:off x="9024631" y="17663769"/>
            <a:ext cx="2861903" cy="15146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/>
              <a:t>08 </a:t>
            </a:r>
            <a:r>
              <a:rPr lang="ko-KR" altLang="en-US" sz="3600" dirty="0" smtClean="0"/>
              <a:t>진성환</a:t>
            </a:r>
            <a:endParaRPr lang="ko-KR" altLang="en-US" sz="3600" dirty="0"/>
          </a:p>
        </p:txBody>
      </p:sp>
      <p:sp>
        <p:nvSpPr>
          <p:cNvPr id="43" name="모서리가 둥근 직사각형 42"/>
          <p:cNvSpPr/>
          <p:nvPr/>
        </p:nvSpPr>
        <p:spPr>
          <a:xfrm>
            <a:off x="13050640" y="17663769"/>
            <a:ext cx="2861903" cy="15146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/>
              <a:t>10 </a:t>
            </a:r>
            <a:r>
              <a:rPr lang="ko-KR" altLang="en-US" sz="3600" dirty="0" smtClean="0"/>
              <a:t>최연욱</a:t>
            </a:r>
            <a:endParaRPr lang="ko-KR" alt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1867913" y="17318435"/>
            <a:ext cx="110799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3600" dirty="0" smtClean="0"/>
              <a:t>팀장</a:t>
            </a:r>
            <a:endParaRPr lang="ko-KR" altLang="en-US" sz="3600" dirty="0"/>
          </a:p>
        </p:txBody>
      </p:sp>
      <p:sp>
        <p:nvSpPr>
          <p:cNvPr id="19" name="직사각형 18"/>
          <p:cNvSpPr/>
          <p:nvPr/>
        </p:nvSpPr>
        <p:spPr>
          <a:xfrm>
            <a:off x="10144836" y="16473916"/>
            <a:ext cx="652741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500" dirty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ATSG(Assistive Technology Service Group)</a:t>
            </a:r>
            <a:endParaRPr lang="ko-KR" altLang="en-US" sz="2500" dirty="0"/>
          </a:p>
        </p:txBody>
      </p:sp>
      <p:sp>
        <p:nvSpPr>
          <p:cNvPr id="48" name="TextBox 47"/>
          <p:cNvSpPr txBox="1"/>
          <p:nvPr/>
        </p:nvSpPr>
        <p:spPr>
          <a:xfrm>
            <a:off x="9593807" y="17441545"/>
            <a:ext cx="172354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소프트웨어</a:t>
            </a:r>
            <a:endParaRPr lang="ko-KR" altLang="en-US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5408150" y="17441545"/>
            <a:ext cx="203132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이미지그래픽</a:t>
            </a:r>
            <a:endParaRPr lang="ko-KR" altLang="en-US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13719203" y="17441545"/>
            <a:ext cx="152477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2400" dirty="0" smtClean="0"/>
              <a:t>재정 담당</a:t>
            </a:r>
            <a:endParaRPr lang="ko-KR" altLang="en-US" sz="2400" dirty="0"/>
          </a:p>
        </p:txBody>
      </p:sp>
      <p:sp>
        <p:nvSpPr>
          <p:cNvPr id="53" name="오각형 52"/>
          <p:cNvSpPr/>
          <p:nvPr/>
        </p:nvSpPr>
        <p:spPr>
          <a:xfrm>
            <a:off x="1079999" y="19910723"/>
            <a:ext cx="9516295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   </a:t>
            </a:r>
            <a:r>
              <a:rPr lang="ko-KR" altLang="en-US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프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ko-KR" altLang="en-US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로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그 램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  및  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제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작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기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법</a:t>
            </a:r>
            <a:endParaRPr lang="ko-KR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122256" y="22471310"/>
            <a:ext cx="16669852" cy="7736557"/>
          </a:xfrm>
          <a:prstGeom prst="roundRect">
            <a:avLst>
              <a:gd name="adj" fmla="val 3410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2800" dirty="0" smtClean="0">
                <a:solidFill>
                  <a:srgbClr val="FF0000"/>
                </a:solidFill>
                <a:latin typeface="윤고딕530" pitchFamily="18" charset="-127"/>
                <a:ea typeface="윤고딕530" pitchFamily="18" charset="-127"/>
              </a:rPr>
              <a:t>제작 기법으로는 </a:t>
            </a:r>
            <a:r>
              <a:rPr lang="ko-KR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화살의 이동이 좌</a:t>
            </a:r>
            <a:r>
              <a:rPr lang="en-US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.</a:t>
            </a:r>
            <a:r>
              <a:rPr lang="ko-KR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우로 수평안구운동을 유도하여 화살을 따라 눈동자를 움직이는 데 있습니다</a:t>
            </a:r>
            <a:r>
              <a:rPr lang="en-US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기억방법에 따라 음운루프와 영상기억을 사용하도록 유도합니다</a:t>
            </a:r>
            <a:r>
              <a:rPr lang="en-US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3</a:t>
            </a:r>
            <a:r>
              <a:rPr lang="ko-KR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단계마다 화살이 지나간 반대방향으로 대답하게 하여 작업기억을 사용하도록 유도합니다</a:t>
            </a:r>
            <a:r>
              <a:rPr lang="en-US" altLang="ko-K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.</a:t>
            </a:r>
            <a:endParaRPr lang="en-US" altLang="ko-KR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</p:txBody>
      </p:sp>
      <p:sp>
        <p:nvSpPr>
          <p:cNvPr id="66" name="오각형 65"/>
          <p:cNvSpPr/>
          <p:nvPr/>
        </p:nvSpPr>
        <p:spPr>
          <a:xfrm>
            <a:off x="1080000" y="30783932"/>
            <a:ext cx="9000000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주  사 용   대 상 자</a:t>
            </a:r>
            <a:endParaRPr lang="ko-KR" altLang="en-US" sz="4400" b="1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972543" y="32224092"/>
            <a:ext cx="14940000" cy="1800199"/>
          </a:xfrm>
          <a:prstGeom prst="roundRect">
            <a:avLst/>
          </a:prstGeom>
          <a:noFill/>
          <a:ln>
            <a:solidFill>
              <a:schemeClr val="bg1"/>
            </a:solidFill>
            <a:beve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3200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현재 </a:t>
            </a:r>
            <a:r>
              <a:rPr lang="ko-KR" altLang="en-US" sz="3200" b="1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치료</a:t>
            </a: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ko-KR" altLang="en-US" sz="3200" b="1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중</a:t>
            </a: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에 </a:t>
            </a:r>
            <a:r>
              <a:rPr lang="ko-KR" altLang="en-US" sz="3200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있는 </a:t>
            </a:r>
            <a:r>
              <a:rPr lang="en-US" altLang="ko-KR" sz="3200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ADHD</a:t>
            </a:r>
            <a:r>
              <a:rPr lang="ko-KR" altLang="en-US" sz="3200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아동 </a:t>
            </a: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혹은 </a:t>
            </a:r>
            <a:endParaRPr lang="en-US" altLang="ko-KR" sz="3200" dirty="0" smtClean="0">
              <a:solidFill>
                <a:schemeClr val="tx1"/>
              </a:solidFill>
              <a:latin typeface="-윤고딕320" pitchFamily="18" charset="-127"/>
              <a:ea typeface="-윤고딕32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                         </a:t>
            </a: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          집중 </a:t>
            </a:r>
            <a:r>
              <a:rPr lang="ko-KR" altLang="en-US" sz="3200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훈련 프로그램 사용에 있어 </a:t>
            </a:r>
            <a:r>
              <a:rPr lang="ko-KR" altLang="en-US" sz="3200" b="1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문제가 없는</a:t>
            </a:r>
            <a:r>
              <a:rPr lang="ko-KR" altLang="en-US" sz="3200" dirty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ko-KR" altLang="en-US" sz="3200" dirty="0" smtClean="0">
                <a:solidFill>
                  <a:schemeClr val="tx1"/>
                </a:solidFill>
                <a:latin typeface="-윤고딕320" pitchFamily="18" charset="-127"/>
                <a:ea typeface="-윤고딕320" pitchFamily="18" charset="-127"/>
              </a:rPr>
              <a:t>문제아동</a:t>
            </a:r>
            <a:endParaRPr lang="ko-KR" altLang="en-US" sz="3200" dirty="0">
              <a:solidFill>
                <a:schemeClr val="tx1"/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3" name="오각형 72"/>
          <p:cNvSpPr/>
          <p:nvPr/>
        </p:nvSpPr>
        <p:spPr>
          <a:xfrm>
            <a:off x="1080000" y="34744371"/>
            <a:ext cx="9000000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   사 용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  및  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훈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련</a:t>
            </a:r>
            <a:r>
              <a:rPr lang="ko-KR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방</a:t>
            </a:r>
            <a:r>
              <a:rPr lang="ko-KR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</a:t>
            </a:r>
            <a:r>
              <a:rPr lang="en-US" altLang="ko-KR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.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법</a:t>
            </a:r>
            <a:endParaRPr lang="ko-KR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7" name="오각형 76"/>
          <p:cNvSpPr/>
          <p:nvPr/>
        </p:nvSpPr>
        <p:spPr>
          <a:xfrm>
            <a:off x="575944" y="44681475"/>
            <a:ext cx="7309367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    치 </a:t>
            </a:r>
            <a:r>
              <a:rPr lang="ko-KR" altLang="en-US" sz="4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료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 소  전 문 가  소 견</a:t>
            </a:r>
            <a:endParaRPr lang="ko-KR" altLang="en-US" sz="4400" b="1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sp>
        <p:nvSpPr>
          <p:cNvPr id="78" name="오각형 77"/>
          <p:cNvSpPr/>
          <p:nvPr/>
        </p:nvSpPr>
        <p:spPr>
          <a:xfrm>
            <a:off x="8934593" y="44664786"/>
            <a:ext cx="6372840" cy="1080120"/>
          </a:xfrm>
          <a:prstGeom prst="homePlat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pPr algn="ctr"/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기 </a:t>
            </a:r>
            <a:r>
              <a:rPr lang="ko-KR" alt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-윤고딕320" pitchFamily="18" charset="-127"/>
                <a:ea typeface="-윤고딕320" pitchFamily="18" charset="-127"/>
              </a:rPr>
              <a:t>대 효 과</a:t>
            </a:r>
            <a:endParaRPr lang="ko-KR" altLang="en-US" sz="4400" b="1" dirty="0">
              <a:solidFill>
                <a:schemeClr val="tx1">
                  <a:lumMod val="95000"/>
                  <a:lumOff val="5000"/>
                </a:schemeClr>
              </a:solidFill>
              <a:latin typeface="-윤고딕320" pitchFamily="18" charset="-127"/>
              <a:ea typeface="-윤고딕320" pitchFamily="18" charset="-127"/>
            </a:endParaRPr>
          </a:p>
        </p:txBody>
      </p:sp>
      <p:pic>
        <p:nvPicPr>
          <p:cNvPr id="1037" name="Picture 13" descr="C:\Users\samsung\Desktop\3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51" y="36190056"/>
            <a:ext cx="8244916" cy="5726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samsung\Desktop\점수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3" t="25788" r="29674" b="26161"/>
          <a:stretch/>
        </p:blipFill>
        <p:spPr bwMode="auto">
          <a:xfrm>
            <a:off x="8451701" y="36976619"/>
            <a:ext cx="8220551" cy="4901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samsung\Desktop\코딩.bm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" t="12026" r="16360" b="2842"/>
          <a:stretch/>
        </p:blipFill>
        <p:spPr bwMode="auto">
          <a:xfrm>
            <a:off x="8749407" y="22791043"/>
            <a:ext cx="7922844" cy="539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모서리가 둥근 직사각형 88"/>
          <p:cNvSpPr/>
          <p:nvPr/>
        </p:nvSpPr>
        <p:spPr>
          <a:xfrm>
            <a:off x="106351" y="36190056"/>
            <a:ext cx="16669852" cy="7739244"/>
          </a:xfrm>
          <a:prstGeom prst="roundRect">
            <a:avLst>
              <a:gd name="adj" fmla="val 9520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endParaRPr lang="en-US" altLang="ko-KR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ko-KR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 (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가</a:t>
            </a:r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)  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좌</a:t>
            </a:r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/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우측 바탕에서 나타나는 화살의 방향을 기억</a:t>
            </a:r>
            <a:endParaRPr lang="en-US" altLang="ko-KR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  <a:p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 (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나</a:t>
            </a:r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)  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제시되는 문제를 순서대로 답을 방향대로 </a:t>
            </a:r>
            <a:r>
              <a:rPr lang="ko-KR" alt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리모트를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조작하여 답을 선택</a:t>
            </a:r>
            <a:endParaRPr lang="en-US" altLang="ko-KR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  <a:p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 (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다</a:t>
            </a:r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)  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난이도에 따라 제시되는 문제 수와 지연시간이 증가</a:t>
            </a:r>
            <a:endParaRPr lang="en-US" altLang="ko-KR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  <a:p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  (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라</a:t>
            </a:r>
            <a:r>
              <a:rPr lang="en-US" altLang="ko-KR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)  </a:t>
            </a:r>
            <a:r>
              <a:rPr lang="ko-KR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윤고딕530" pitchFamily="18" charset="-127"/>
                <a:ea typeface="윤고딕530" pitchFamily="18" charset="-127"/>
              </a:rPr>
              <a:t>답을 선택 후 사용자의 점수를 저장하여 그 결과를 바로 알 수 있도록 작용</a:t>
            </a:r>
            <a:endParaRPr lang="ko-KR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828168" y="22603756"/>
            <a:ext cx="3467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 smtClean="0">
                <a:latin typeface="Helvetica" pitchFamily="34" charset="0"/>
              </a:rPr>
              <a:t>Director Ling-go</a:t>
            </a:r>
            <a:endParaRPr lang="ko-KR" altLang="en-US" sz="3600" dirty="0">
              <a:latin typeface="Helvetica" pitchFamily="34" charset="0"/>
            </a:endParaRPr>
          </a:p>
        </p:txBody>
      </p:sp>
      <p:pic>
        <p:nvPicPr>
          <p:cNvPr id="67" name="그림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295" y="3852939"/>
            <a:ext cx="3139473" cy="2557482"/>
          </a:xfrm>
          <a:prstGeom prst="rect">
            <a:avLst/>
          </a:prstGeom>
        </p:spPr>
      </p:pic>
      <p:pic>
        <p:nvPicPr>
          <p:cNvPr id="74" name="그림 7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59" y="16231335"/>
            <a:ext cx="1038804" cy="946827"/>
          </a:xfrm>
          <a:prstGeom prst="rect">
            <a:avLst/>
          </a:prstGeom>
        </p:spPr>
      </p:pic>
      <p:pic>
        <p:nvPicPr>
          <p:cNvPr id="81" name="그림 8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836" y="34821838"/>
            <a:ext cx="946827" cy="925185"/>
          </a:xfrm>
          <a:prstGeom prst="rect">
            <a:avLst/>
          </a:prstGeom>
        </p:spPr>
      </p:pic>
      <p:pic>
        <p:nvPicPr>
          <p:cNvPr id="82" name="그림 8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59" y="19999011"/>
            <a:ext cx="968469" cy="903544"/>
          </a:xfrm>
          <a:prstGeom prst="rect">
            <a:avLst/>
          </a:prstGeom>
        </p:spPr>
      </p:pic>
      <p:pic>
        <p:nvPicPr>
          <p:cNvPr id="83" name="그림 8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05" y="30847873"/>
            <a:ext cx="963058" cy="952237"/>
          </a:xfrm>
          <a:prstGeom prst="rect">
            <a:avLst/>
          </a:prstGeom>
        </p:spPr>
      </p:pic>
      <p:pic>
        <p:nvPicPr>
          <p:cNvPr id="84" name="그림 8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59" y="7659927"/>
            <a:ext cx="936006" cy="946827"/>
          </a:xfrm>
          <a:prstGeom prst="rect">
            <a:avLst/>
          </a:prstGeom>
        </p:spPr>
      </p:pic>
      <p:pic>
        <p:nvPicPr>
          <p:cNvPr id="85" name="그림 8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45" y="44731890"/>
            <a:ext cx="1000932" cy="979290"/>
          </a:xfrm>
          <a:prstGeom prst="rect">
            <a:avLst/>
          </a:prstGeom>
        </p:spPr>
      </p:pic>
      <p:pic>
        <p:nvPicPr>
          <p:cNvPr id="86" name="그림 8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431" y="44726022"/>
            <a:ext cx="990111" cy="957648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67" y="3927513"/>
            <a:ext cx="910167" cy="930971"/>
          </a:xfrm>
          <a:prstGeom prst="rect">
            <a:avLst/>
          </a:prstGeom>
        </p:spPr>
      </p:pic>
      <p:pic>
        <p:nvPicPr>
          <p:cNvPr id="1027" name="Picture 3" descr="C:\Users\samsung\Desktop\이미지작업 - 복사본\도움말-인터페이스.pn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7" t="12679" r="3299"/>
          <a:stretch/>
        </p:blipFill>
        <p:spPr bwMode="auto">
          <a:xfrm>
            <a:off x="300900" y="22791043"/>
            <a:ext cx="8328171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300900" y="20918835"/>
            <a:ext cx="165134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‘</a:t>
            </a:r>
            <a:r>
              <a:rPr lang="ko-KR" altLang="en-US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디렉터</a:t>
            </a:r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’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라는 멀티미디어 소프트웨어 저작프로그램과 </a:t>
            </a:r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‘</a:t>
            </a:r>
            <a:r>
              <a:rPr lang="ko-KR" altLang="en-US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링고</a:t>
            </a:r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’</a:t>
            </a: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라는 스크립트언어를 </a:t>
            </a:r>
            <a:r>
              <a:rPr lang="ko-KR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이용</a:t>
            </a:r>
            <a:endParaRPr lang="en-US" altLang="ko-KR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 </a:t>
            </a:r>
            <a:r>
              <a:rPr lang="en-US" altLang="ko-KR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  </a:t>
            </a:r>
            <a:r>
              <a:rPr lang="ko-KR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하여 애니메이션프로그램을 </a:t>
            </a:r>
            <a:r>
              <a:rPr lang="ko-KR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제작하고 외부기기를 제어합니다</a:t>
            </a: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윤고딕530" pitchFamily="18" charset="-127"/>
                <a:ea typeface="윤고딕530" pitchFamily="18" charset="-127"/>
              </a:rPr>
              <a:t>.</a:t>
            </a:r>
            <a:endParaRPr lang="ko-KR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윤고딕530" pitchFamily="18" charset="-127"/>
              <a:ea typeface="윤고딕530" pitchFamily="18" charset="-127"/>
            </a:endParaRPr>
          </a:p>
        </p:txBody>
      </p:sp>
      <p:grpSp>
        <p:nvGrpSpPr>
          <p:cNvPr id="58" name="그룹 57"/>
          <p:cNvGrpSpPr/>
          <p:nvPr/>
        </p:nvGrpSpPr>
        <p:grpSpPr>
          <a:xfrm>
            <a:off x="513350" y="22384867"/>
            <a:ext cx="4830534" cy="1054248"/>
            <a:chOff x="1348761" y="28405932"/>
            <a:chExt cx="4830534" cy="1054248"/>
          </a:xfrm>
        </p:grpSpPr>
        <p:pic>
          <p:nvPicPr>
            <p:cNvPr id="1032" name="Picture 8" descr="C:\Users\samsung\Desktop\이미지작업\화살표-10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8727" y="28405932"/>
              <a:ext cx="1054100" cy="100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Users\samsung\Desktop\이미지작업\화살표-1.png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5563" y="28420367"/>
              <a:ext cx="1066800" cy="1017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Users\samsung\Desktop\이미지작업\화살표-5.png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8761" y="28454275"/>
              <a:ext cx="1073150" cy="987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C:\Users\samsung\Desktop\이미지작업\화살표-8.png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707" y="28417192"/>
              <a:ext cx="1017588" cy="1042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350</Words>
  <Application>Microsoft Office PowerPoint</Application>
  <PresentationFormat>사용자 지정</PresentationFormat>
  <Paragraphs>54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대구대학교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samsung</cp:lastModifiedBy>
  <cp:revision>123</cp:revision>
  <dcterms:created xsi:type="dcterms:W3CDTF">2010-11-24T05:11:25Z</dcterms:created>
  <dcterms:modified xsi:type="dcterms:W3CDTF">2013-12-02T05:39:35Z</dcterms:modified>
</cp:coreProperties>
</file>