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9802475" cy="51206400"/>
  <p:notesSz cx="9144000" cy="6858000"/>
  <p:defaultTextStyle>
    <a:defPPr>
      <a:defRPr lang="ko-KR"/>
    </a:defPPr>
    <a:lvl1pPr marL="0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1pPr>
    <a:lvl2pPr marL="2028567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2pPr>
    <a:lvl3pPr marL="4057132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3pPr>
    <a:lvl4pPr marL="6085699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4pPr>
    <a:lvl5pPr marL="8114266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5pPr>
    <a:lvl6pPr marL="101428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6pPr>
    <a:lvl7pPr marL="12171398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7pPr>
    <a:lvl8pPr marL="14199965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8pPr>
    <a:lvl9pPr marL="162285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7" d="100"/>
          <a:sy n="17" d="100"/>
        </p:scale>
        <p:origin x="-3804" y="-210"/>
      </p:cViewPr>
      <p:guideLst>
        <p:guide orient="horz" pos="16129"/>
        <p:guide pos="62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057132" rtl="0" eaLnBrk="1" latinLnBrk="1" hangingPunct="1">
        <a:spcBef>
          <a:spcPct val="0"/>
        </a:spcBef>
        <a:buNone/>
        <a:defRPr sz="101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521424" indent="-1521424" algn="l" defTabSz="4057132" rtl="0" eaLnBrk="1" latinLnBrk="1" hangingPunct="1">
        <a:spcBef>
          <a:spcPct val="20000"/>
        </a:spcBef>
        <a:buFont typeface="Arial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3296421" indent="-1267855" algn="l" defTabSz="4057132" rtl="0" eaLnBrk="1" latinLnBrk="1" hangingPunct="1">
        <a:spcBef>
          <a:spcPct val="20000"/>
        </a:spcBef>
        <a:buFont typeface="Arial" pitchFamily="34" charset="0"/>
        <a:buChar char="–"/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5071416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7099982" indent="-1014283" algn="l" defTabSz="4057132" rtl="0" eaLnBrk="1" latinLnBrk="1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9128549" indent="-1014283" algn="l" defTabSz="4057132" rtl="0" eaLnBrk="1" latinLnBrk="1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11157115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185681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214248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7242814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28567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57132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085699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14266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428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171398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199965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2285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471360" y="6032872"/>
            <a:ext cx="10116364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err="1" smtClean="0"/>
              <a:t>작품명</a:t>
            </a:r>
            <a:endParaRPr lang="ko-KR" altLang="en-US" sz="6300" dirty="0"/>
          </a:p>
        </p:txBody>
      </p:sp>
      <p:sp>
        <p:nvSpPr>
          <p:cNvPr id="5" name="오각형 4"/>
          <p:cNvSpPr/>
          <p:nvPr/>
        </p:nvSpPr>
        <p:spPr>
          <a:xfrm>
            <a:off x="1498580" y="10051411"/>
            <a:ext cx="10116364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목</a:t>
            </a:r>
            <a:r>
              <a:rPr lang="ko-KR" altLang="en-US" sz="6300" dirty="0"/>
              <a:t>적 </a:t>
            </a:r>
            <a:r>
              <a:rPr lang="ko-KR" altLang="en-US" sz="6300" dirty="0" smtClean="0"/>
              <a:t>및 필요성</a:t>
            </a:r>
            <a:endParaRPr lang="ko-KR" altLang="en-US" sz="6300" dirty="0"/>
          </a:p>
        </p:txBody>
      </p:sp>
      <p:sp>
        <p:nvSpPr>
          <p:cNvPr id="6" name="오각형 5"/>
          <p:cNvSpPr/>
          <p:nvPr/>
        </p:nvSpPr>
        <p:spPr>
          <a:xfrm>
            <a:off x="1498580" y="20837376"/>
            <a:ext cx="10116364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디자인 및 제작</a:t>
            </a:r>
            <a:endParaRPr lang="ko-KR" altLang="en-US" sz="6300" dirty="0"/>
          </a:p>
        </p:txBody>
      </p:sp>
      <p:sp>
        <p:nvSpPr>
          <p:cNvPr id="7" name="오각형 6"/>
          <p:cNvSpPr/>
          <p:nvPr/>
        </p:nvSpPr>
        <p:spPr>
          <a:xfrm>
            <a:off x="1506121" y="29338498"/>
            <a:ext cx="10116364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대상자</a:t>
            </a:r>
            <a:endParaRPr lang="ko-KR" altLang="en-US" sz="6300" dirty="0"/>
          </a:p>
        </p:txBody>
      </p:sp>
      <p:sp>
        <p:nvSpPr>
          <p:cNvPr id="8" name="오각형 7"/>
          <p:cNvSpPr/>
          <p:nvPr/>
        </p:nvSpPr>
        <p:spPr>
          <a:xfrm>
            <a:off x="1498580" y="33339026"/>
            <a:ext cx="10116364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및 평가 방법</a:t>
            </a:r>
            <a:endParaRPr lang="ko-KR" altLang="en-US" sz="6300" dirty="0"/>
          </a:p>
        </p:txBody>
      </p:sp>
      <p:sp>
        <p:nvSpPr>
          <p:cNvPr id="9" name="오각형 8"/>
          <p:cNvSpPr/>
          <p:nvPr/>
        </p:nvSpPr>
        <p:spPr>
          <a:xfrm>
            <a:off x="1421542" y="40737498"/>
            <a:ext cx="768843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적용 및 평가 결과 </a:t>
            </a:r>
            <a:endParaRPr lang="ko-KR" altLang="en-US" sz="63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1482619" y="7848464"/>
            <a:ext cx="16793164" cy="18155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“</a:t>
            </a:r>
            <a:r>
              <a:rPr lang="ko-KR" altLang="en-US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수동휠체어 우산 지지대와 다리덮개</a:t>
            </a:r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”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1482619" y="11852830"/>
            <a:ext cx="16793164" cy="461163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>
              <a:lnSpc>
                <a:spcPts val="5245"/>
              </a:lnSpc>
              <a:buFontTx/>
              <a:buChar char="-"/>
            </a:pPr>
            <a:r>
              <a:rPr lang="ko-KR" altLang="en-US" sz="3700" dirty="0" smtClean="0">
                <a:solidFill>
                  <a:schemeClr val="tx1"/>
                </a:solidFill>
              </a:rPr>
              <a:t> </a:t>
            </a:r>
            <a:r>
              <a:rPr lang="ko-KR" altLang="en-US" sz="3600" dirty="0" smtClean="0">
                <a:solidFill>
                  <a:schemeClr val="tx1"/>
                </a:solidFill>
              </a:rPr>
              <a:t>휠체어를 사용 하는 많은 장애인</a:t>
            </a:r>
            <a:r>
              <a:rPr lang="en-US" altLang="ko-KR" sz="3600" dirty="0" smtClean="0">
                <a:solidFill>
                  <a:schemeClr val="tx1"/>
                </a:solidFill>
              </a:rPr>
              <a:t>•</a:t>
            </a:r>
            <a:r>
              <a:rPr lang="ko-KR" altLang="en-US" sz="3600" dirty="0" smtClean="0">
                <a:solidFill>
                  <a:schemeClr val="tx1"/>
                </a:solidFill>
              </a:rPr>
              <a:t>노약자들이 비 오는 날 이동 시 우비를</a:t>
            </a:r>
            <a:endParaRPr lang="en-US" altLang="ko-KR" sz="3600" dirty="0" smtClean="0">
              <a:solidFill>
                <a:schemeClr val="tx1"/>
              </a:solidFill>
            </a:endParaRPr>
          </a:p>
          <a:p>
            <a:pPr>
              <a:lnSpc>
                <a:spcPts val="5245"/>
              </a:lnSpc>
            </a:pPr>
            <a:r>
              <a:rPr lang="ko-KR" altLang="en-US" sz="3600" dirty="0" smtClean="0">
                <a:solidFill>
                  <a:schemeClr val="tx1"/>
                </a:solidFill>
              </a:rPr>
              <a:t>  입거나</a:t>
            </a:r>
            <a:r>
              <a:rPr lang="en-US" altLang="ko-KR" sz="3600" dirty="0" smtClean="0">
                <a:solidFill>
                  <a:schemeClr val="tx1"/>
                </a:solidFill>
              </a:rPr>
              <a:t>, </a:t>
            </a:r>
            <a:r>
              <a:rPr lang="ko-KR" altLang="en-US" sz="3600" dirty="0" smtClean="0">
                <a:solidFill>
                  <a:schemeClr val="tx1"/>
                </a:solidFill>
              </a:rPr>
              <a:t>한 손으로 우산을 잡고 이동하거나</a:t>
            </a:r>
            <a:r>
              <a:rPr lang="en-US" altLang="ko-KR" sz="3600" dirty="0" smtClean="0">
                <a:solidFill>
                  <a:schemeClr val="tx1"/>
                </a:solidFill>
              </a:rPr>
              <a:t>, </a:t>
            </a:r>
            <a:r>
              <a:rPr lang="ko-KR" altLang="en-US" sz="3600" dirty="0" smtClean="0">
                <a:solidFill>
                  <a:schemeClr val="tx1"/>
                </a:solidFill>
              </a:rPr>
              <a:t>비를 맞고 이동하는 </a:t>
            </a:r>
            <a:endParaRPr lang="en-US" altLang="ko-KR" sz="3600" dirty="0" smtClean="0">
              <a:solidFill>
                <a:schemeClr val="tx1"/>
              </a:solidFill>
            </a:endParaRPr>
          </a:p>
          <a:p>
            <a:pPr>
              <a:lnSpc>
                <a:spcPts val="5245"/>
              </a:lnSpc>
            </a:pPr>
            <a:r>
              <a:rPr lang="ko-KR" altLang="en-US" sz="3600" dirty="0" smtClean="0">
                <a:solidFill>
                  <a:schemeClr val="tx1"/>
                </a:solidFill>
              </a:rPr>
              <a:t>  불편함을</a:t>
            </a:r>
            <a:r>
              <a:rPr lang="en-US" altLang="ko-KR" sz="3600" dirty="0" smtClean="0">
                <a:solidFill>
                  <a:schemeClr val="tx1"/>
                </a:solidFill>
              </a:rPr>
              <a:t>  </a:t>
            </a:r>
            <a:r>
              <a:rPr lang="ko-KR" altLang="en-US" sz="3600" dirty="0" smtClean="0">
                <a:solidFill>
                  <a:schemeClr val="tx1"/>
                </a:solidFill>
              </a:rPr>
              <a:t>겪고 있음</a:t>
            </a:r>
            <a:r>
              <a:rPr lang="en-US" altLang="ko-KR" sz="3600" dirty="0" smtClean="0">
                <a:solidFill>
                  <a:schemeClr val="tx1"/>
                </a:solidFill>
              </a:rPr>
              <a:t>.</a:t>
            </a:r>
            <a:r>
              <a:rPr lang="ko-KR" altLang="en-US" sz="3600" dirty="0" smtClean="0">
                <a:solidFill>
                  <a:schemeClr val="tx1"/>
                </a:solidFill>
              </a:rPr>
              <a:t> </a:t>
            </a:r>
            <a:endParaRPr lang="en-US" altLang="ko-KR" sz="3600" dirty="0" smtClean="0">
              <a:solidFill>
                <a:schemeClr val="tx1"/>
              </a:solidFill>
            </a:endParaRPr>
          </a:p>
          <a:p>
            <a:pPr>
              <a:lnSpc>
                <a:spcPts val="5245"/>
              </a:lnSpc>
              <a:buFontTx/>
              <a:buChar char="-"/>
            </a:pPr>
            <a:r>
              <a:rPr lang="ko-KR" altLang="en-US" sz="3600" dirty="0" smtClean="0">
                <a:solidFill>
                  <a:schemeClr val="tx1"/>
                </a:solidFill>
              </a:rPr>
              <a:t> 대상자는 수동 휠체어를 자가 추진하는 학생으로써 비가 오는 날은 비를 </a:t>
            </a:r>
            <a:endParaRPr lang="en-US" altLang="ko-KR" sz="3600" dirty="0" smtClean="0">
              <a:solidFill>
                <a:schemeClr val="tx1"/>
              </a:solidFill>
            </a:endParaRPr>
          </a:p>
          <a:p>
            <a:pPr>
              <a:lnSpc>
                <a:spcPts val="5245"/>
              </a:lnSpc>
            </a:pPr>
            <a:r>
              <a:rPr lang="en-US" altLang="ko-KR" sz="3600" dirty="0" smtClean="0">
                <a:solidFill>
                  <a:schemeClr val="tx1"/>
                </a:solidFill>
              </a:rPr>
              <a:t>  </a:t>
            </a:r>
            <a:r>
              <a:rPr lang="ko-KR" altLang="en-US" sz="3600" dirty="0" smtClean="0">
                <a:solidFill>
                  <a:schemeClr val="tx1"/>
                </a:solidFill>
              </a:rPr>
              <a:t>온전히 다 맞으며 외부활동을 하고 있음</a:t>
            </a:r>
            <a:r>
              <a:rPr lang="en-US" altLang="ko-KR" sz="3600" dirty="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ts val="5245"/>
              </a:lnSpc>
              <a:buFontTx/>
              <a:buChar char="-"/>
            </a:pPr>
            <a:r>
              <a:rPr lang="en-US" altLang="ko-KR" sz="3600" dirty="0" smtClean="0">
                <a:solidFill>
                  <a:schemeClr val="tx1"/>
                </a:solidFill>
              </a:rPr>
              <a:t> </a:t>
            </a:r>
            <a:r>
              <a:rPr lang="ko-KR" altLang="en-US" sz="3600" dirty="0" smtClean="0">
                <a:solidFill>
                  <a:schemeClr val="tx1"/>
                </a:solidFill>
              </a:rPr>
              <a:t>비 오는 날 휠체어를 사용시 다리에 튀는 빗물을 우산으로 모두 막기에 </a:t>
            </a:r>
            <a:endParaRPr lang="en-US" altLang="ko-KR" sz="3600" dirty="0" smtClean="0">
              <a:solidFill>
                <a:schemeClr val="tx1"/>
              </a:solidFill>
            </a:endParaRPr>
          </a:p>
          <a:p>
            <a:pPr>
              <a:lnSpc>
                <a:spcPts val="5245"/>
              </a:lnSpc>
            </a:pPr>
            <a:r>
              <a:rPr lang="en-US" altLang="ko-KR" sz="3600" dirty="0" smtClean="0">
                <a:solidFill>
                  <a:schemeClr val="tx1"/>
                </a:solidFill>
              </a:rPr>
              <a:t> </a:t>
            </a:r>
            <a:r>
              <a:rPr lang="ko-KR" altLang="en-US" sz="3600" dirty="0" smtClean="0">
                <a:solidFill>
                  <a:schemeClr val="tx1"/>
                </a:solidFill>
              </a:rPr>
              <a:t> 는 힘든 점에 있어 다리에 튀는 빗물을 막아줄 수 있는 것이 필요함</a:t>
            </a:r>
            <a:r>
              <a:rPr lang="en-US" altLang="ko-KR" sz="36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1444904" y="22694764"/>
            <a:ext cx="7500432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en-US" altLang="ko-KR" sz="29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  <a:p>
            <a:pPr algn="ctr"/>
            <a:r>
              <a:rPr lang="ko-KR" altLang="en-US" sz="2900" dirty="0" smtClean="0">
                <a:solidFill>
                  <a:srgbClr val="FF0000"/>
                </a:solidFill>
                <a:latin typeface="HY바다L" pitchFamily="18" charset="-127"/>
                <a:ea typeface="HY바다L" pitchFamily="18" charset="-127"/>
              </a:rPr>
              <a:t>사진</a:t>
            </a:r>
            <a:endParaRPr lang="en-US" altLang="ko-KR" sz="29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1468392" y="31195886"/>
            <a:ext cx="16793164" cy="175583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en-US" altLang="ko-KR" sz="5000" dirty="0" smtClean="0">
                <a:solidFill>
                  <a:schemeClr val="tx1"/>
                </a:solidFill>
              </a:rPr>
              <a:t>21</a:t>
            </a:r>
            <a:r>
              <a:rPr lang="ko-KR" altLang="en-US" sz="5000" dirty="0" smtClean="0">
                <a:solidFill>
                  <a:schemeClr val="tx1"/>
                </a:solidFill>
              </a:rPr>
              <a:t>세</a:t>
            </a:r>
            <a:r>
              <a:rPr lang="en-US" altLang="ko-KR" sz="5000" dirty="0" smtClean="0">
                <a:solidFill>
                  <a:schemeClr val="tx1"/>
                </a:solidFill>
              </a:rPr>
              <a:t>(</a:t>
            </a:r>
            <a:r>
              <a:rPr lang="ko-KR" altLang="en-US" sz="5000" dirty="0" smtClean="0">
                <a:solidFill>
                  <a:schemeClr val="tx1"/>
                </a:solidFill>
              </a:rPr>
              <a:t>남</a:t>
            </a:r>
            <a:r>
              <a:rPr lang="en-US" altLang="ko-KR" sz="5000" dirty="0" smtClean="0">
                <a:solidFill>
                  <a:schemeClr val="tx1"/>
                </a:solidFill>
              </a:rPr>
              <a:t>), </a:t>
            </a:r>
            <a:r>
              <a:rPr lang="ko-KR" altLang="en-US" sz="5000" dirty="0" smtClean="0">
                <a:solidFill>
                  <a:schemeClr val="tx1"/>
                </a:solidFill>
              </a:rPr>
              <a:t>뇌성마비 </a:t>
            </a:r>
            <a:r>
              <a:rPr lang="en-US" altLang="ko-KR" sz="5000" dirty="0" smtClean="0">
                <a:solidFill>
                  <a:schemeClr val="tx1"/>
                </a:solidFill>
              </a:rPr>
              <a:t>1</a:t>
            </a:r>
            <a:r>
              <a:rPr lang="ko-KR" altLang="en-US" sz="5000" dirty="0" smtClean="0">
                <a:solidFill>
                  <a:schemeClr val="tx1"/>
                </a:solidFill>
              </a:rPr>
              <a:t>급</a:t>
            </a:r>
            <a:r>
              <a:rPr lang="en-US" altLang="ko-KR" sz="50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altLang="ko-KR" sz="5000" dirty="0" smtClean="0">
                <a:solidFill>
                  <a:schemeClr val="tx1"/>
                </a:solidFill>
              </a:rPr>
              <a:t>  </a:t>
            </a:r>
            <a:r>
              <a:rPr lang="ko-KR" altLang="en-US" sz="5000" dirty="0" smtClean="0">
                <a:solidFill>
                  <a:schemeClr val="tx1"/>
                </a:solidFill>
              </a:rPr>
              <a:t>수동휠체어를 사용하는 장애인</a:t>
            </a:r>
          </a:p>
        </p:txBody>
      </p:sp>
      <p:sp>
        <p:nvSpPr>
          <p:cNvPr id="16" name="모서리가 둥근 직사각형 15"/>
          <p:cNvSpPr/>
          <p:nvPr/>
        </p:nvSpPr>
        <p:spPr>
          <a:xfrm>
            <a:off x="10556707" y="22694764"/>
            <a:ext cx="7500432" cy="619688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2900" dirty="0" smtClean="0">
                <a:solidFill>
                  <a:srgbClr val="FF0000"/>
                </a:solidFill>
                <a:latin typeface="HY바다L" pitchFamily="18" charset="-127"/>
                <a:ea typeface="HY바다L" pitchFamily="18" charset="-127"/>
              </a:rPr>
              <a:t>사진</a:t>
            </a:r>
            <a:endParaRPr lang="ko-KR" altLang="en-US" sz="2900" dirty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1262689" y="1387922"/>
            <a:ext cx="5024482" cy="2106320"/>
          </a:xfrm>
          <a:prstGeom prst="rect">
            <a:avLst/>
          </a:prstGeom>
        </p:spPr>
        <p:txBody>
          <a:bodyPr vert="horz" lIns="405713" tIns="202857" rIns="405713" bIns="202857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sz="10100" b="1" dirty="0" smtClean="0">
                <a:latin typeface="HY바다L" pitchFamily="18" charset="-127"/>
                <a:ea typeface="HY바다L" pitchFamily="18" charset="-127"/>
                <a:cs typeface="+mj-cs"/>
              </a:rPr>
              <a:t>2012</a:t>
            </a:r>
            <a:endParaRPr lang="ko-KR" altLang="en-US" sz="10100" b="1" dirty="0" smtClean="0"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90313" y="2917788"/>
            <a:ext cx="19021852" cy="3005345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500" b="1" dirty="0" smtClean="0">
                <a:latin typeface="HY바다L" pitchFamily="18" charset="-127"/>
                <a:ea typeface="HY바다L" pitchFamily="18" charset="-127"/>
              </a:rPr>
              <a:t> 9</a:t>
            </a: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5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5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498580" y="16896806"/>
            <a:ext cx="10116364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팀 구성원 소개</a:t>
            </a:r>
            <a:endParaRPr lang="ko-KR" altLang="en-US" sz="63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1551987" y="18842339"/>
            <a:ext cx="16793164" cy="151319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1888200"/>
            <a:r>
              <a:rPr lang="en-US" altLang="ko-KR" sz="4200" dirty="0" smtClean="0">
                <a:solidFill>
                  <a:schemeClr val="tx1"/>
                </a:solidFill>
                <a:sym typeface="Wingdings" pitchFamily="2" charset="2"/>
              </a:rPr>
              <a:t>06’</a:t>
            </a:r>
            <a:r>
              <a:rPr lang="ko-KR" altLang="en-US" sz="4200" dirty="0" smtClean="0">
                <a:solidFill>
                  <a:schemeClr val="tx1"/>
                </a:solidFill>
                <a:sym typeface="Wingdings" pitchFamily="2" charset="2"/>
              </a:rPr>
              <a:t>학번 조창민</a:t>
            </a:r>
            <a:r>
              <a:rPr lang="en-US" altLang="ko-KR" sz="4200" dirty="0" smtClean="0">
                <a:solidFill>
                  <a:schemeClr val="tx1"/>
                </a:solidFill>
                <a:sym typeface="Wingdings" pitchFamily="2" charset="2"/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  <a:sym typeface="Wingdings" pitchFamily="2" charset="2"/>
              </a:rPr>
              <a:t>조장</a:t>
            </a:r>
            <a:r>
              <a:rPr lang="en-US" altLang="ko-KR" sz="4200" dirty="0" smtClean="0">
                <a:solidFill>
                  <a:schemeClr val="tx1"/>
                </a:solidFill>
                <a:sym typeface="Wingdings" pitchFamily="2" charset="2"/>
              </a:rPr>
              <a:t>)   04’</a:t>
            </a:r>
            <a:r>
              <a:rPr lang="ko-KR" altLang="en-US" sz="4200" dirty="0" smtClean="0">
                <a:solidFill>
                  <a:schemeClr val="tx1"/>
                </a:solidFill>
                <a:sym typeface="Wingdings" pitchFamily="2" charset="2"/>
              </a:rPr>
              <a:t>학번 박혜영</a:t>
            </a:r>
            <a:r>
              <a:rPr lang="en-US" altLang="ko-KR" sz="4200" dirty="0" smtClean="0">
                <a:solidFill>
                  <a:schemeClr val="tx1"/>
                </a:solidFill>
                <a:sym typeface="Wingdings" pitchFamily="2" charset="2"/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  <a:sym typeface="Wingdings" pitchFamily="2" charset="2"/>
              </a:rPr>
              <a:t>팀원</a:t>
            </a:r>
            <a:r>
              <a:rPr lang="en-US" altLang="ko-KR" sz="4200" dirty="0" smtClean="0">
                <a:solidFill>
                  <a:schemeClr val="tx1"/>
                </a:solidFill>
                <a:sym typeface="Wingdings" pitchFamily="2" charset="2"/>
              </a:rPr>
              <a:t>) </a:t>
            </a:r>
          </a:p>
          <a:p>
            <a:pPr marL="1888200"/>
            <a:r>
              <a:rPr lang="en-US" altLang="ko-KR" sz="4200" dirty="0" smtClean="0">
                <a:solidFill>
                  <a:schemeClr val="tx1"/>
                </a:solidFill>
                <a:sym typeface="Wingdings" pitchFamily="2" charset="2"/>
              </a:rPr>
              <a:t>08’</a:t>
            </a:r>
            <a:r>
              <a:rPr lang="ko-KR" altLang="en-US" sz="4200" dirty="0" smtClean="0">
                <a:solidFill>
                  <a:schemeClr val="tx1"/>
                </a:solidFill>
                <a:sym typeface="Wingdings" pitchFamily="2" charset="2"/>
              </a:rPr>
              <a:t>학번 전영하</a:t>
            </a:r>
            <a:r>
              <a:rPr lang="en-US" altLang="ko-KR" sz="4200" dirty="0" smtClean="0">
                <a:solidFill>
                  <a:schemeClr val="tx1"/>
                </a:solidFill>
                <a:sym typeface="Wingdings" pitchFamily="2" charset="2"/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  <a:sym typeface="Wingdings" pitchFamily="2" charset="2"/>
              </a:rPr>
              <a:t>팀원</a:t>
            </a:r>
            <a:r>
              <a:rPr lang="en-US" altLang="ko-KR" sz="4200" dirty="0" smtClean="0">
                <a:solidFill>
                  <a:schemeClr val="tx1"/>
                </a:solidFill>
                <a:sym typeface="Wingdings" pitchFamily="2" charset="2"/>
              </a:rPr>
              <a:t>)   08’</a:t>
            </a:r>
            <a:r>
              <a:rPr lang="ko-KR" altLang="en-US" sz="4200" dirty="0" smtClean="0">
                <a:solidFill>
                  <a:schemeClr val="tx1"/>
                </a:solidFill>
                <a:sym typeface="Wingdings" pitchFamily="2" charset="2"/>
              </a:rPr>
              <a:t>학번 한가람</a:t>
            </a:r>
            <a:r>
              <a:rPr lang="en-US" altLang="ko-KR" sz="4200" dirty="0" smtClean="0">
                <a:solidFill>
                  <a:schemeClr val="tx1"/>
                </a:solidFill>
                <a:sym typeface="Wingdings" pitchFamily="2" charset="2"/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  <a:sym typeface="Wingdings" pitchFamily="2" charset="2"/>
              </a:rPr>
              <a:t>팀원</a:t>
            </a:r>
            <a:r>
              <a:rPr lang="en-US" altLang="ko-KR" sz="4200" dirty="0" smtClean="0">
                <a:solidFill>
                  <a:schemeClr val="tx1"/>
                </a:solidFill>
                <a:sym typeface="Wingdings" pitchFamily="2" charset="2"/>
              </a:rPr>
              <a:t>)</a:t>
            </a:r>
            <a:endParaRPr lang="ko-KR" altLang="en-US" sz="4200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90312" y="48126692"/>
            <a:ext cx="19021854" cy="1651128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pPr algn="ctr"/>
            <a:r>
              <a:rPr lang="ko-KR" altLang="en-US" sz="101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101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10901613" y="40737498"/>
            <a:ext cx="768843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기대효과</a:t>
            </a:r>
            <a:endParaRPr lang="ko-KR" altLang="en-US" sz="63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10673056" y="42629303"/>
            <a:ext cx="7500432" cy="5492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5000" b="1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우천 시 비를 맞지</a:t>
            </a:r>
            <a:endParaRPr lang="en-US" altLang="ko-KR" sz="5000" b="1" dirty="0" smtClean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r>
              <a:rPr lang="ko-KR" altLang="en-US" sz="5000" b="1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않고 외부활동을</a:t>
            </a:r>
            <a:endParaRPr lang="en-US" altLang="ko-KR" sz="5000" b="1" dirty="0" smtClean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r>
              <a:rPr lang="ko-KR" altLang="en-US" sz="5000" b="1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할 수 있다</a:t>
            </a:r>
            <a:r>
              <a:rPr lang="en-US" altLang="ko-KR" sz="5000" b="1" dirty="0" smtClean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.</a:t>
            </a:r>
            <a:endParaRPr lang="en-US" altLang="ko-KR" sz="5000" b="1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5" name="타원 24"/>
          <p:cNvSpPr/>
          <p:nvPr/>
        </p:nvSpPr>
        <p:spPr bwMode="auto">
          <a:xfrm>
            <a:off x="13943433" y="23271218"/>
            <a:ext cx="1445376" cy="1867368"/>
          </a:xfrm>
          <a:prstGeom prst="ellipse">
            <a:avLst/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95921" tIns="47960" rIns="95921" bIns="47960">
            <a:spAutoFit/>
          </a:bodyPr>
          <a:lstStyle/>
          <a:p>
            <a:pPr>
              <a:defRPr/>
            </a:pPr>
            <a:endParaRPr lang="ko-KR" altLang="en-US" dirty="0">
              <a:solidFill>
                <a:srgbClr val="000000"/>
              </a:solidFill>
              <a:latin typeface="Arial" pitchFamily="34" charset="0"/>
              <a:ea typeface="굴림" pitchFamily="50" charset="-127"/>
            </a:endParaRPr>
          </a:p>
        </p:txBody>
      </p:sp>
      <p:pic>
        <p:nvPicPr>
          <p:cNvPr id="26" name="_x86228104" descr="EMB0000052c33e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287" y="22982991"/>
            <a:ext cx="6905732" cy="58013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" name="_x86097312" descr="EMB0000052c33ed"/>
          <p:cNvPicPr preferRelativeResize="0">
            <a:picLocks noChangeArrowheads="1"/>
          </p:cNvPicPr>
          <p:nvPr/>
        </p:nvPicPr>
        <p:blipFill>
          <a:blip r:embed="rId3"/>
          <a:srcRect l="53192"/>
          <a:stretch>
            <a:fillRect/>
          </a:stretch>
        </p:blipFill>
        <p:spPr bwMode="auto">
          <a:xfrm>
            <a:off x="2085913" y="22947431"/>
            <a:ext cx="2832582" cy="2904946"/>
          </a:xfrm>
          <a:prstGeom prst="rect">
            <a:avLst/>
          </a:prstGeom>
          <a:noFill/>
        </p:spPr>
      </p:pic>
      <p:pic>
        <p:nvPicPr>
          <p:cNvPr id="30" name="_x86232840" descr="EMB0000052c33ee"/>
          <p:cNvPicPr preferRelativeResize="0">
            <a:picLocks noChangeArrowheads="1"/>
          </p:cNvPicPr>
          <p:nvPr/>
        </p:nvPicPr>
        <p:blipFill>
          <a:blip r:embed="rId4"/>
          <a:srcRect l="60550" b="5858"/>
          <a:stretch>
            <a:fillRect/>
          </a:stretch>
        </p:blipFill>
        <p:spPr bwMode="auto">
          <a:xfrm>
            <a:off x="5429694" y="22947431"/>
            <a:ext cx="2832582" cy="2904946"/>
          </a:xfrm>
          <a:prstGeom prst="rect">
            <a:avLst/>
          </a:prstGeom>
          <a:noFill/>
        </p:spPr>
      </p:pic>
      <p:pic>
        <p:nvPicPr>
          <p:cNvPr id="31" name="_x86299816" descr="EMB0000052c33ef"/>
          <p:cNvPicPr preferRelativeResize="0">
            <a:picLocks noChangeArrowheads="1"/>
          </p:cNvPicPr>
          <p:nvPr/>
        </p:nvPicPr>
        <p:blipFill>
          <a:blip r:embed="rId5"/>
          <a:srcRect r="62230"/>
          <a:stretch>
            <a:fillRect/>
          </a:stretch>
        </p:blipFill>
        <p:spPr bwMode="auto">
          <a:xfrm>
            <a:off x="2085913" y="25829702"/>
            <a:ext cx="2832582" cy="2904946"/>
          </a:xfrm>
          <a:prstGeom prst="rect">
            <a:avLst/>
          </a:prstGeom>
          <a:noFill/>
        </p:spPr>
      </p:pic>
      <p:pic>
        <p:nvPicPr>
          <p:cNvPr id="32" name="_x86299816" descr="EMB0000052c33ef"/>
          <p:cNvPicPr preferRelativeResize="0">
            <a:picLocks noChangeArrowheads="1"/>
          </p:cNvPicPr>
          <p:nvPr/>
        </p:nvPicPr>
        <p:blipFill>
          <a:blip r:embed="rId5"/>
          <a:srcRect l="51259"/>
          <a:stretch>
            <a:fillRect/>
          </a:stretch>
        </p:blipFill>
        <p:spPr bwMode="auto">
          <a:xfrm>
            <a:off x="5429694" y="25829702"/>
            <a:ext cx="2832582" cy="2904946"/>
          </a:xfrm>
          <a:prstGeom prst="rect">
            <a:avLst/>
          </a:prstGeom>
          <a:noFill/>
        </p:spPr>
      </p:pic>
      <p:sp>
        <p:nvSpPr>
          <p:cNvPr id="33" name="타원 32"/>
          <p:cNvSpPr/>
          <p:nvPr/>
        </p:nvSpPr>
        <p:spPr bwMode="auto">
          <a:xfrm>
            <a:off x="13859839" y="24496184"/>
            <a:ext cx="1445376" cy="1867368"/>
          </a:xfrm>
          <a:prstGeom prst="ellipse">
            <a:avLst/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95921" tIns="47960" rIns="95921" bIns="47960">
            <a:spAutoFit/>
          </a:bodyPr>
          <a:lstStyle/>
          <a:p>
            <a:pPr>
              <a:defRPr/>
            </a:pPr>
            <a:endParaRPr lang="ko-KR" altLang="en-US" dirty="0">
              <a:solidFill>
                <a:srgbClr val="000000"/>
              </a:solidFill>
              <a:latin typeface="Arial" pitchFamily="34" charset="0"/>
              <a:ea typeface="굴림" pitchFamily="50" charset="-127"/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1551987" y="35284560"/>
            <a:ext cx="16793164" cy="500472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>
              <a:lnSpc>
                <a:spcPts val="5245"/>
              </a:lnSpc>
              <a:buAutoNum type="arabicPeriod"/>
            </a:pPr>
            <a:r>
              <a:rPr lang="ko-KR" altLang="en-US" sz="4200" dirty="0" smtClean="0">
                <a:solidFill>
                  <a:schemeClr val="tx1"/>
                </a:solidFill>
              </a:rPr>
              <a:t>다리덮개를 발목에 끼운 후 </a:t>
            </a:r>
            <a:r>
              <a:rPr lang="ko-KR" altLang="en-US" sz="4200" dirty="0" err="1" smtClean="0">
                <a:solidFill>
                  <a:schemeClr val="tx1"/>
                </a:solidFill>
              </a:rPr>
              <a:t>벨크로를</a:t>
            </a:r>
            <a:r>
              <a:rPr lang="ko-KR" altLang="en-US" sz="4200" dirty="0" smtClean="0">
                <a:solidFill>
                  <a:schemeClr val="tx1"/>
                </a:solidFill>
              </a:rPr>
              <a:t> 이용하여 다리 앞</a:t>
            </a:r>
            <a:r>
              <a:rPr lang="en-US" altLang="ko-KR" sz="4200" dirty="0" smtClean="0">
                <a:solidFill>
                  <a:schemeClr val="tx1"/>
                </a:solidFill>
              </a:rPr>
              <a:t>,</a:t>
            </a:r>
            <a:r>
              <a:rPr lang="ko-KR" altLang="en-US" sz="4200" dirty="0" smtClean="0">
                <a:solidFill>
                  <a:schemeClr val="tx1"/>
                </a:solidFill>
              </a:rPr>
              <a:t>뒤를 감싼다</a:t>
            </a:r>
            <a:r>
              <a:rPr lang="en-US" altLang="ko-KR" sz="4200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lnSpc>
                <a:spcPts val="5245"/>
              </a:lnSpc>
              <a:buAutoNum type="arabicPeriod"/>
            </a:pPr>
            <a:r>
              <a:rPr lang="ko-KR" altLang="en-US" sz="4200" dirty="0" smtClean="0">
                <a:solidFill>
                  <a:schemeClr val="tx1"/>
                </a:solidFill>
              </a:rPr>
              <a:t>원형조인트를 휠체어에 고정 후 </a:t>
            </a:r>
            <a:r>
              <a:rPr lang="ko-KR" altLang="en-US" sz="4200" dirty="0" err="1" smtClean="0">
                <a:solidFill>
                  <a:schemeClr val="tx1"/>
                </a:solidFill>
              </a:rPr>
              <a:t>크롬봉을</a:t>
            </a:r>
            <a:r>
              <a:rPr lang="ko-KR" altLang="en-US" sz="4200" dirty="0" smtClean="0">
                <a:solidFill>
                  <a:schemeClr val="tx1"/>
                </a:solidFill>
              </a:rPr>
              <a:t> 위 사진과 같이 조립하여 끼운다</a:t>
            </a:r>
            <a:r>
              <a:rPr lang="en-US" altLang="ko-KR" sz="4200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lnSpc>
                <a:spcPts val="5245"/>
              </a:lnSpc>
              <a:buAutoNum type="arabicPeriod"/>
            </a:pPr>
            <a:r>
              <a:rPr lang="ko-KR" altLang="en-US" sz="4200" dirty="0" err="1" smtClean="0">
                <a:solidFill>
                  <a:schemeClr val="tx1"/>
                </a:solidFill>
              </a:rPr>
              <a:t>우산거치대를</a:t>
            </a:r>
            <a:r>
              <a:rPr lang="ko-KR" altLang="en-US" sz="4200" dirty="0" smtClean="0">
                <a:solidFill>
                  <a:schemeClr val="tx1"/>
                </a:solidFill>
              </a:rPr>
              <a:t> 조립한 </a:t>
            </a:r>
            <a:r>
              <a:rPr lang="ko-KR" altLang="en-US" sz="4200" dirty="0" err="1" smtClean="0">
                <a:solidFill>
                  <a:schemeClr val="tx1"/>
                </a:solidFill>
              </a:rPr>
              <a:t>크롬봉에</a:t>
            </a:r>
            <a:r>
              <a:rPr lang="ko-KR" altLang="en-US" sz="4200" dirty="0" smtClean="0">
                <a:solidFill>
                  <a:schemeClr val="tx1"/>
                </a:solidFill>
              </a:rPr>
              <a:t> 장착한 후 우산을 끼운다</a:t>
            </a:r>
            <a:r>
              <a:rPr lang="en-US" altLang="ko-KR" sz="4200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lnSpc>
                <a:spcPts val="5245"/>
              </a:lnSpc>
              <a:buAutoNum type="arabicPeriod"/>
            </a:pPr>
            <a:r>
              <a:rPr lang="ko-KR" altLang="en-US" sz="4200" dirty="0" smtClean="0">
                <a:solidFill>
                  <a:schemeClr val="tx1"/>
                </a:solidFill>
              </a:rPr>
              <a:t>사용 후 다시 역순으로 분해하여 가방에 보관한다</a:t>
            </a:r>
            <a:r>
              <a:rPr lang="en-US" altLang="ko-KR" sz="42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5" name="모서리가 둥근 직사각형 34"/>
          <p:cNvSpPr/>
          <p:nvPr/>
        </p:nvSpPr>
        <p:spPr>
          <a:xfrm>
            <a:off x="1612093" y="42634353"/>
            <a:ext cx="7500432" cy="5492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우산지지대와 거치대를 조립하고 분해하는데 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     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다소 불편한 점이 있음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endParaRPr lang="en-US" altLang="ko-KR" sz="3800" b="1" dirty="0" smtClean="0">
              <a:solidFill>
                <a:schemeClr val="tx1"/>
              </a:solidFill>
            </a:endParaRPr>
          </a:p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우산지지대의 흔들림을 보완하기 위한 벨크로를 휠체어에 고정하는데 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      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불편함이 있음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9" name="모서리가 둥근 직사각형 28"/>
          <p:cNvSpPr/>
          <p:nvPr/>
        </p:nvSpPr>
        <p:spPr>
          <a:xfrm>
            <a:off x="514351" y="571500"/>
            <a:ext cx="18773774" cy="50063400"/>
          </a:xfrm>
          <a:prstGeom prst="roundRect">
            <a:avLst>
              <a:gd name="adj" fmla="val 3968"/>
            </a:avLst>
          </a:prstGeom>
          <a:noFill/>
          <a:ln w="7620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933810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86761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80142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73523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966904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160285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53666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547047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225</Words>
  <Application>Microsoft Office PowerPoint</Application>
  <PresentationFormat>사용자 지정</PresentationFormat>
  <Paragraphs>37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대구대학교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Com</cp:lastModifiedBy>
  <cp:revision>90</cp:revision>
  <dcterms:created xsi:type="dcterms:W3CDTF">2010-11-24T05:11:25Z</dcterms:created>
  <dcterms:modified xsi:type="dcterms:W3CDTF">2012-11-27T03:18:58Z</dcterms:modified>
</cp:coreProperties>
</file>