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5" d="100"/>
          <a:sy n="25" d="100"/>
        </p:scale>
        <p:origin x="-3234" y="-78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451728" y="5255106"/>
            <a:ext cx="1015562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494508" y="9975644"/>
            <a:ext cx="1015562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494508" y="19023277"/>
            <a:ext cx="1015562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494508" y="27751201"/>
            <a:ext cx="1015562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494507" y="31918318"/>
            <a:ext cx="1015562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406623" y="39781124"/>
            <a:ext cx="771827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450030" y="7070698"/>
            <a:ext cx="1685834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48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탈 부착 식 보호자 </a:t>
            </a:r>
            <a:r>
              <a:rPr lang="ko-KR" altLang="en-US" sz="48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조향</a:t>
            </a:r>
            <a:r>
              <a:rPr lang="ko-KR" altLang="en-US" sz="48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 바를 이용한 재활자전거</a:t>
            </a:r>
            <a:r>
              <a:rPr lang="en-US" altLang="ko-KR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450030" y="11791237"/>
            <a:ext cx="16858342" cy="252638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ko-KR" altLang="en-US" sz="3200" b="1" dirty="0" smtClean="0">
                <a:solidFill>
                  <a:srgbClr val="4C4C4C"/>
                </a:solidFill>
                <a:latin typeface="Arial" charset="0"/>
              </a:rPr>
              <a:t>현재 보호자용 손잡이와 자세유지 세트가 장착된 자전거가 있지만 이는 거의 하지 기능 장애 아동의 다리가 움직이게 해주지는 못한다</a:t>
            </a:r>
            <a:r>
              <a:rPr lang="en-US" altLang="ko-KR" sz="3200" b="1" dirty="0" smtClean="0">
                <a:solidFill>
                  <a:srgbClr val="4C4C4C"/>
                </a:solidFill>
                <a:latin typeface="Arial" charset="0"/>
              </a:rPr>
              <a:t>. </a:t>
            </a:r>
            <a:r>
              <a:rPr lang="ko-KR" altLang="en-US" sz="3200" b="1" dirty="0" smtClean="0">
                <a:solidFill>
                  <a:srgbClr val="4C4C4C"/>
                </a:solidFill>
                <a:latin typeface="Arial" charset="0"/>
              </a:rPr>
              <a:t>되는 제품이 있지만 가격이 </a:t>
            </a:r>
            <a:r>
              <a:rPr lang="en-US" altLang="ko-KR" sz="3200" b="1" dirty="0" smtClean="0">
                <a:solidFill>
                  <a:srgbClr val="4C4C4C"/>
                </a:solidFill>
                <a:latin typeface="Arial" charset="0"/>
              </a:rPr>
              <a:t>200</a:t>
            </a:r>
            <a:r>
              <a:rPr lang="ko-KR" altLang="en-US" sz="3200" b="1" dirty="0" smtClean="0">
                <a:solidFill>
                  <a:srgbClr val="4C4C4C"/>
                </a:solidFill>
                <a:latin typeface="Arial" charset="0"/>
              </a:rPr>
              <a:t>만원 대를 넘어서서 상용화되기에는 어려운 점이 있다</a:t>
            </a:r>
            <a:r>
              <a:rPr lang="en-US" altLang="ko-KR" sz="3200" b="1" dirty="0" smtClean="0">
                <a:solidFill>
                  <a:srgbClr val="4C4C4C"/>
                </a:solidFill>
                <a:latin typeface="Arial" charset="0"/>
              </a:rPr>
              <a:t>. </a:t>
            </a:r>
            <a:r>
              <a:rPr lang="ko-KR" altLang="en-US" sz="3200" b="1" dirty="0" smtClean="0">
                <a:solidFill>
                  <a:srgbClr val="4C4C4C"/>
                </a:solidFill>
                <a:latin typeface="Arial" charset="0"/>
              </a:rPr>
              <a:t>이를 보완하여 보호자용 손잡이와 자세유지 세트가 상용 자전거에도 탈부착이 가능하도록 제작 되었다</a:t>
            </a:r>
            <a:r>
              <a:rPr lang="en-US" altLang="ko-KR" sz="3200" b="1" dirty="0" smtClean="0">
                <a:solidFill>
                  <a:srgbClr val="4C4C4C"/>
                </a:solidFill>
                <a:latin typeface="Arial" charset="0"/>
              </a:rPr>
              <a:t>. </a:t>
            </a:r>
            <a:r>
              <a:rPr lang="ko-KR" altLang="en-US" sz="3200" b="1" dirty="0" smtClean="0">
                <a:solidFill>
                  <a:srgbClr val="4C4C4C"/>
                </a:solidFill>
                <a:latin typeface="Arial" charset="0"/>
              </a:rPr>
              <a:t> </a:t>
            </a:r>
            <a:endParaRPr lang="en-US" altLang="ko-KR" sz="3200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445910" y="20988304"/>
            <a:ext cx="7529544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450030" y="29662422"/>
            <a:ext cx="16858342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800" b="1" dirty="0" smtClean="0">
                <a:solidFill>
                  <a:schemeClr val="tx1"/>
                </a:solidFill>
                <a:latin typeface="Arial" charset="0"/>
              </a:rPr>
              <a:t>CP</a:t>
            </a:r>
            <a:r>
              <a:rPr lang="ko-KR" altLang="en-US" sz="4800" b="1" dirty="0" smtClean="0">
                <a:solidFill>
                  <a:schemeClr val="tx1"/>
                </a:solidFill>
                <a:latin typeface="Arial" charset="0"/>
              </a:rPr>
              <a:t>아동</a:t>
            </a:r>
            <a:r>
              <a:rPr lang="en-US" altLang="ko-KR" sz="4800" b="1" smtClean="0">
                <a:solidFill>
                  <a:schemeClr val="tx1"/>
                </a:solidFill>
                <a:latin typeface="Arial" charset="0"/>
              </a:rPr>
              <a:t>(GMFCS,1~3</a:t>
            </a:r>
            <a:r>
              <a:rPr lang="ko-KR" altLang="en-US" sz="4800" b="1" dirty="0" smtClean="0">
                <a:solidFill>
                  <a:schemeClr val="tx1"/>
                </a:solidFill>
                <a:latin typeface="Arial" charset="0"/>
              </a:rPr>
              <a:t>단계</a:t>
            </a:r>
            <a:r>
              <a:rPr lang="en-US" altLang="ko-KR" sz="4800" b="1" dirty="0" smtClean="0">
                <a:solidFill>
                  <a:schemeClr val="tx1"/>
                </a:solidFill>
                <a:latin typeface="Arial" charset="0"/>
              </a:rPr>
              <a:t>), </a:t>
            </a:r>
            <a:r>
              <a:rPr lang="ko-KR" altLang="en-US" sz="4800" b="1" dirty="0" smtClean="0">
                <a:solidFill>
                  <a:schemeClr val="tx1"/>
                </a:solidFill>
                <a:latin typeface="Arial" charset="0"/>
              </a:rPr>
              <a:t>하지 근력이 약한 아동</a:t>
            </a:r>
            <a:endParaRPr lang="ko-KR" altLang="en-US" sz="4800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450030" y="33935095"/>
            <a:ext cx="16858342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사용자를 앉혀 벨트로 허리를 고정시킨다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사용자의 손과 발을 손잡이와 페달에 올린다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보호자가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조향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바를 좌우로 끝까지 돌린다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사용자의 페달 움직임 없이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조향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바 만으로도 이동 되는지 확인한다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658502" y="20988304"/>
            <a:ext cx="7529544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252940" y="854963"/>
            <a:ext cx="5043984" cy="2106320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53399" y="2384829"/>
            <a:ext cx="19095682" cy="2887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494508" y="14696182"/>
            <a:ext cx="1015562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435804" y="16335210"/>
            <a:ext cx="16858342" cy="25219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04’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배준형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팀장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endParaRPr lang="en-US" altLang="ko-KR" sz="4000" dirty="0" smtClean="0">
              <a:solidFill>
                <a:srgbClr val="FF0000"/>
              </a:solidFill>
            </a:endParaRP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05’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도종원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06’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남재용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09’</a:t>
            </a:r>
            <a:r>
              <a:rPr lang="ko-KR" altLang="en-US" sz="4000" dirty="0" smtClean="0">
                <a:solidFill>
                  <a:schemeClr val="tx1"/>
                </a:solidFill>
              </a:rPr>
              <a:t>학번 하보영</a:t>
            </a:r>
            <a:r>
              <a:rPr lang="en-US" altLang="ko-KR" sz="4000" dirty="0" smtClean="0">
                <a:solidFill>
                  <a:schemeClr val="tx1"/>
                </a:solidFill>
              </a:rPr>
              <a:t>(</a:t>
            </a:r>
            <a:r>
              <a:rPr lang="ko-KR" altLang="en-US" sz="4000" dirty="0" smtClean="0">
                <a:solidFill>
                  <a:schemeClr val="tx1"/>
                </a:solidFill>
              </a:rPr>
              <a:t>팀원</a:t>
            </a:r>
            <a:r>
              <a:rPr lang="en-US" altLang="ko-KR" sz="4000" dirty="0" smtClean="0">
                <a:solidFill>
                  <a:schemeClr val="tx1"/>
                </a:solidFill>
              </a:rPr>
              <a:t>)</a:t>
            </a:r>
            <a:endParaRPr lang="ko-KR" altLang="en-US" sz="40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53398" y="48164106"/>
            <a:ext cx="19095684" cy="1583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886693" y="39781124"/>
            <a:ext cx="771827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658502" y="41672930"/>
            <a:ext cx="7529544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spcBef>
                <a:spcPct val="50000"/>
              </a:spcBef>
              <a:buFontTx/>
              <a:buAutoNum type="arabicPeriod"/>
            </a:pPr>
            <a:endParaRPr lang="en-US" altLang="ko-KR" sz="3600" dirty="0" smtClean="0">
              <a:solidFill>
                <a:srgbClr val="4C4C4C"/>
              </a:solidFill>
              <a:latin typeface="Arial" charset="0"/>
            </a:endParaRPr>
          </a:p>
          <a:p>
            <a:pPr marL="228600" indent="-228600">
              <a:spcBef>
                <a:spcPct val="50000"/>
              </a:spcBef>
              <a:buFontTx/>
              <a:buAutoNum type="arabicPeriod"/>
            </a:pPr>
            <a:r>
              <a:rPr lang="ko-KR" altLang="en-US" sz="3600" b="1" dirty="0" smtClean="0">
                <a:solidFill>
                  <a:srgbClr val="4C4C4C"/>
                </a:solidFill>
                <a:latin typeface="Arial" charset="0"/>
              </a:rPr>
              <a:t>관절의 사용으로 인한 구축예방 및 근력강화</a:t>
            </a:r>
            <a:endParaRPr lang="en-US" altLang="ko-KR" sz="3600" b="1" dirty="0" smtClean="0">
              <a:solidFill>
                <a:srgbClr val="4C4C4C"/>
              </a:solidFill>
              <a:latin typeface="Arial" charset="0"/>
            </a:endParaRPr>
          </a:p>
          <a:p>
            <a:pPr marL="228600" indent="-228600">
              <a:spcBef>
                <a:spcPct val="50000"/>
              </a:spcBef>
              <a:buFontTx/>
              <a:buAutoNum type="arabicPeriod"/>
            </a:pPr>
            <a:r>
              <a:rPr lang="ko-KR" altLang="en-US" sz="3600" b="1" dirty="0" smtClean="0">
                <a:solidFill>
                  <a:srgbClr val="4C4C4C"/>
                </a:solidFill>
                <a:latin typeface="Arial" charset="0"/>
              </a:rPr>
              <a:t>하지 조건반사 유지</a:t>
            </a:r>
            <a:r>
              <a:rPr lang="en-US" altLang="ko-KR" sz="3600" b="1" dirty="0" smtClean="0">
                <a:solidFill>
                  <a:srgbClr val="4C4C4C"/>
                </a:solidFill>
                <a:latin typeface="Arial" charset="0"/>
              </a:rPr>
              <a:t>(</a:t>
            </a:r>
            <a:r>
              <a:rPr lang="ko-KR" altLang="en-US" sz="3600" b="1" dirty="0" smtClean="0">
                <a:solidFill>
                  <a:srgbClr val="4C4C4C"/>
                </a:solidFill>
                <a:latin typeface="Arial" charset="0"/>
              </a:rPr>
              <a:t>쇠퇴예방</a:t>
            </a:r>
            <a:r>
              <a:rPr lang="en-US" altLang="ko-KR" sz="3600" b="1" dirty="0" smtClean="0">
                <a:solidFill>
                  <a:srgbClr val="4C4C4C"/>
                </a:solidFill>
                <a:latin typeface="Arial" charset="0"/>
              </a:rPr>
              <a:t>)</a:t>
            </a:r>
          </a:p>
          <a:p>
            <a:pPr marL="228600" indent="-228600">
              <a:spcBef>
                <a:spcPct val="50000"/>
              </a:spcBef>
              <a:buFontTx/>
              <a:buAutoNum type="arabicPeriod"/>
            </a:pPr>
            <a:r>
              <a:rPr lang="ko-KR" altLang="en-US" sz="3600" b="1" dirty="0" smtClean="0">
                <a:solidFill>
                  <a:srgbClr val="4C4C4C"/>
                </a:solidFill>
                <a:latin typeface="Arial" charset="0"/>
              </a:rPr>
              <a:t>아동 가족과 아동간의 친밀감 상승</a:t>
            </a:r>
            <a:endParaRPr lang="en-US" altLang="ko-KR" sz="3600" b="1" dirty="0" smtClean="0">
              <a:solidFill>
                <a:srgbClr val="4C4C4C"/>
              </a:solidFill>
              <a:latin typeface="Arial" charset="0"/>
            </a:endParaRPr>
          </a:p>
          <a:p>
            <a:pPr marL="228600" indent="-228600">
              <a:spcBef>
                <a:spcPct val="50000"/>
              </a:spcBef>
              <a:buFontTx/>
              <a:buAutoNum type="arabicPeriod"/>
            </a:pPr>
            <a:r>
              <a:rPr lang="ko-KR" altLang="en-US" sz="3600" b="1" dirty="0" smtClean="0">
                <a:solidFill>
                  <a:srgbClr val="4C4C4C"/>
                </a:solidFill>
                <a:latin typeface="Arial" charset="0"/>
              </a:rPr>
              <a:t>저렴한 가격대로 보호자들의 접근 용이</a:t>
            </a:r>
            <a:endParaRPr lang="en-US" altLang="ko-KR" sz="3600" b="1" dirty="0" smtClean="0">
              <a:solidFill>
                <a:srgbClr val="4C4C4C"/>
              </a:solidFill>
              <a:latin typeface="Arial" charset="0"/>
            </a:endParaRPr>
          </a:p>
          <a:p>
            <a:pPr algn="ctr"/>
            <a:r>
              <a:rPr lang="en-US" altLang="ko-KR" sz="4800" b="1" dirty="0" smtClean="0">
                <a:solidFill>
                  <a:schemeClr val="tx1"/>
                </a:solidFill>
              </a:rPr>
              <a:t>.</a:t>
            </a:r>
            <a:endParaRPr lang="en-US" altLang="ko-KR" sz="48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597539" y="41677980"/>
            <a:ext cx="7529544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endParaRPr lang="en-US" altLang="ko-KR" sz="32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endParaRPr lang="en-US" altLang="ko-KR" sz="32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사용자를 앉혀 벨트로 허리를 고정시킨다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사용자의 손과 발을 손잡이와 페달에 올린다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보호자가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조향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바를 좌우로 끝까지 돌린다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사용자의 페달 움직임 없이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조향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바 만으로도 이동 되는지 확인한다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/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pic>
        <p:nvPicPr>
          <p:cNvPr id="26" name="그림 25" descr="13539212819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241" y="21240969"/>
            <a:ext cx="6045816" cy="5605963"/>
          </a:xfrm>
          <a:prstGeom prst="rect">
            <a:avLst/>
          </a:prstGeom>
        </p:spPr>
      </p:pic>
      <p:pic>
        <p:nvPicPr>
          <p:cNvPr id="28" name="그림 27" descr="13539212749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5724" y="21601253"/>
            <a:ext cx="6126426" cy="4971919"/>
          </a:xfrm>
          <a:prstGeom prst="rect">
            <a:avLst/>
          </a:prstGeom>
        </p:spPr>
      </p:pic>
      <p:sp>
        <p:nvSpPr>
          <p:cNvPr id="25" name="모서리가 둥근 직사각형 24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211</Words>
  <Application>Microsoft Office PowerPoint</Application>
  <PresentationFormat>사용자 지정</PresentationFormat>
  <Paragraphs>38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89</cp:revision>
  <dcterms:created xsi:type="dcterms:W3CDTF">2010-11-24T05:11:25Z</dcterms:created>
  <dcterms:modified xsi:type="dcterms:W3CDTF">2012-11-27T02:38:52Z</dcterms:modified>
</cp:coreProperties>
</file>