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326289" y="6118944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369069" y="10119472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369069" y="18410942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369069" y="27121716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369068" y="31370580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11287" y="39376262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241801" y="7934536"/>
            <a:ext cx="17274800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무릎서기 자세유지기구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41801" y="11935064"/>
            <a:ext cx="17274800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대상자의 기립을 목적으로 보행 전 하지의 기립운동을 시켜 하지 근력을 향</a:t>
            </a:r>
            <a:r>
              <a:rPr lang="ko-KR" altLang="en-US" sz="3400" dirty="0">
                <a:solidFill>
                  <a:schemeClr val="tx1"/>
                </a:solidFill>
              </a:rPr>
              <a:t>상</a:t>
            </a:r>
            <a:r>
              <a:rPr lang="en-US" altLang="ko-KR" sz="3400" dirty="0" smtClean="0">
                <a:solidFill>
                  <a:schemeClr val="tx1"/>
                </a:solidFill>
              </a:rPr>
              <a:t>.</a:t>
            </a:r>
          </a:p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근</a:t>
            </a:r>
            <a:r>
              <a:rPr lang="en-US" altLang="ko-KR" sz="3400" dirty="0" smtClean="0">
                <a:solidFill>
                  <a:schemeClr val="tx1"/>
                </a:solidFill>
              </a:rPr>
              <a:t>*</a:t>
            </a:r>
            <a:r>
              <a:rPr lang="ko-KR" altLang="en-US" sz="3400" dirty="0" smtClean="0">
                <a:solidFill>
                  <a:schemeClr val="tx1"/>
                </a:solidFill>
              </a:rPr>
              <a:t>골격 계의 변형을 예방 또는 지연</a:t>
            </a:r>
            <a:r>
              <a:rPr lang="en-US" altLang="ko-KR" sz="3400" dirty="0" smtClean="0">
                <a:solidFill>
                  <a:schemeClr val="tx1"/>
                </a:solidFill>
              </a:rPr>
              <a:t>, </a:t>
            </a:r>
            <a:r>
              <a:rPr lang="ko-KR" altLang="en-US" sz="3400" dirty="0" smtClean="0">
                <a:solidFill>
                  <a:schemeClr val="tx1"/>
                </a:solidFill>
              </a:rPr>
              <a:t>자세변화의 따른 일상생활활동 도모</a:t>
            </a:r>
            <a:endParaRPr lang="en-US" altLang="ko-KR" sz="34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352907" y="20335106"/>
            <a:ext cx="7715548" cy="6242951"/>
          </a:xfrm>
          <a:prstGeom prst="round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41801" y="29050542"/>
            <a:ext cx="17274800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뇌성마비 </a:t>
            </a:r>
            <a:r>
              <a:rPr lang="en-US" altLang="ko-KR" sz="5000" dirty="0" smtClean="0">
                <a:solidFill>
                  <a:schemeClr val="tx1"/>
                </a:solidFill>
              </a:rPr>
              <a:t>1</a:t>
            </a:r>
            <a:r>
              <a:rPr lang="ko-KR" altLang="en-US" sz="5000" dirty="0" smtClean="0">
                <a:solidFill>
                  <a:schemeClr val="tx1"/>
                </a:solidFill>
              </a:rPr>
              <a:t>급</a:t>
            </a:r>
            <a:r>
              <a:rPr lang="en-US" altLang="ko-KR" sz="5000" dirty="0" smtClean="0">
                <a:solidFill>
                  <a:schemeClr val="tx1"/>
                </a:solidFill>
              </a:rPr>
              <a:t>( </a:t>
            </a:r>
            <a:r>
              <a:rPr lang="ko-KR" altLang="en-US" sz="5000" dirty="0" err="1" smtClean="0">
                <a:solidFill>
                  <a:schemeClr val="tx1"/>
                </a:solidFill>
              </a:rPr>
              <a:t>강직형</a:t>
            </a:r>
            <a:r>
              <a:rPr lang="ko-KR" altLang="en-US" sz="5000" dirty="0" smtClean="0">
                <a:solidFill>
                  <a:schemeClr val="tx1"/>
                </a:solidFill>
              </a:rPr>
              <a:t> 사지마비</a:t>
            </a:r>
            <a:r>
              <a:rPr lang="en-US" altLang="ko-KR" sz="5000" dirty="0" smtClean="0">
                <a:solidFill>
                  <a:schemeClr val="tx1"/>
                </a:solidFill>
              </a:rPr>
              <a:t>, </a:t>
            </a:r>
            <a:r>
              <a:rPr lang="ko-KR" altLang="en-US" sz="5000" dirty="0" smtClean="0">
                <a:solidFill>
                  <a:schemeClr val="tx1"/>
                </a:solidFill>
              </a:rPr>
              <a:t>당김 반사 있음</a:t>
            </a:r>
            <a:r>
              <a:rPr lang="en-US" altLang="ko-KR" sz="5000" dirty="0" smtClean="0">
                <a:solidFill>
                  <a:schemeClr val="tx1"/>
                </a:solidFill>
              </a:rPr>
              <a:t>)</a:t>
            </a:r>
            <a:endParaRPr lang="ko-KR" altLang="en-US" sz="50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41801" y="33387355"/>
            <a:ext cx="17274800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대상자를 무릎서기 보조기구에 무릎으로 서게 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대상자의 위치에 맞게 엉덩이 패드 및 가슴벨트 조절한다 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대상자의 위치가 바로잡히면 무릎벨트와 가슴벨트를 채운다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대상자가 흥미를 가질 수 있는 물건이나 요소를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랩보드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위에 두어 대상자가 학습 및 놀이 치료시간을 가지게 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565498" y="20335106"/>
            <a:ext cx="7715548" cy="6242951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9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190636" y="1600032"/>
            <a:ext cx="5168588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7535" y="3129898"/>
            <a:ext cx="19567408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369069" y="14191438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241801" y="16007029"/>
            <a:ext cx="17274800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07’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배성민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), 09’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임경화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</a:p>
          <a:p>
            <a:pPr marL="1888200"/>
            <a:r>
              <a:rPr lang="en-US" altLang="ko-KR" sz="4200" dirty="0">
                <a:solidFill>
                  <a:schemeClr val="tx1"/>
                </a:solidFill>
              </a:rPr>
              <a:t>07’</a:t>
            </a:r>
            <a:r>
              <a:rPr lang="ko-KR" altLang="en-US" sz="4200" dirty="0">
                <a:solidFill>
                  <a:schemeClr val="tx1"/>
                </a:solidFill>
              </a:rPr>
              <a:t>학번 </a:t>
            </a:r>
            <a:r>
              <a:rPr lang="ko-KR" altLang="en-US" sz="4200" dirty="0" smtClean="0">
                <a:solidFill>
                  <a:schemeClr val="tx1"/>
                </a:solidFill>
              </a:rPr>
              <a:t>이흥수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),</a:t>
            </a:r>
            <a:r>
              <a:rPr lang="en-US" altLang="ko-KR" sz="4200" dirty="0" smtClean="0">
                <a:solidFill>
                  <a:srgbClr val="FF0000"/>
                </a:solidFill>
              </a:rPr>
              <a:t> </a:t>
            </a:r>
            <a:r>
              <a:rPr lang="en-US" altLang="ko-KR" sz="4200" dirty="0">
                <a:solidFill>
                  <a:schemeClr val="tx1"/>
                </a:solidFill>
              </a:rPr>
              <a:t>07’</a:t>
            </a:r>
            <a:r>
              <a:rPr lang="ko-KR" altLang="en-US" sz="4200" dirty="0">
                <a:solidFill>
                  <a:schemeClr val="tx1"/>
                </a:solidFill>
              </a:rPr>
              <a:t>학번 </a:t>
            </a:r>
            <a:r>
              <a:rPr lang="ko-KR" altLang="en-US" sz="4200" dirty="0" err="1" smtClean="0">
                <a:solidFill>
                  <a:schemeClr val="tx1"/>
                </a:solidFill>
              </a:rPr>
              <a:t>진세운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7534" y="47830682"/>
            <a:ext cx="19567410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791358" y="39376262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65498" y="41339503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3700" b="1" dirty="0">
                <a:solidFill>
                  <a:schemeClr val="tx1"/>
                </a:solidFill>
              </a:rPr>
              <a:t>자세 변화에 따른 일상 생활활동 도모를 도우며</a:t>
            </a:r>
            <a:r>
              <a:rPr lang="en-US" altLang="ko-KR" sz="3700" b="1" dirty="0">
                <a:solidFill>
                  <a:schemeClr val="tx1"/>
                </a:solidFill>
              </a:rPr>
              <a:t>, </a:t>
            </a:r>
            <a:r>
              <a:rPr lang="ko-KR" altLang="en-US" sz="3700" b="1" dirty="0">
                <a:solidFill>
                  <a:schemeClr val="tx1"/>
                </a:solidFill>
              </a:rPr>
              <a:t>랩 보드에 개인이 흥미를 느낄 수 있는 물건을 놓아 개인 스스로 목 근육을 사용함으로 근 </a:t>
            </a:r>
            <a:r>
              <a:rPr lang="ko-KR" altLang="en-US" sz="3700" b="1" dirty="0" err="1">
                <a:solidFill>
                  <a:schemeClr val="tx1"/>
                </a:solidFill>
              </a:rPr>
              <a:t>골격계의</a:t>
            </a:r>
            <a:r>
              <a:rPr lang="ko-KR" altLang="en-US" sz="3700" b="1" dirty="0">
                <a:solidFill>
                  <a:schemeClr val="tx1"/>
                </a:solidFill>
              </a:rPr>
              <a:t> 자세 변형을 예방하거나 </a:t>
            </a:r>
            <a:r>
              <a:rPr lang="ko-KR" altLang="en-US" sz="3700" b="1" dirty="0" smtClean="0">
                <a:solidFill>
                  <a:schemeClr val="tx1"/>
                </a:solidFill>
              </a:rPr>
              <a:t>지연한다</a:t>
            </a:r>
            <a:r>
              <a:rPr lang="en-US" altLang="ko-KR" sz="3700" b="1" dirty="0" smtClean="0">
                <a:solidFill>
                  <a:schemeClr val="tx1"/>
                </a:solidFill>
              </a:rPr>
              <a:t>.</a:t>
            </a:r>
            <a:endParaRPr lang="en-US" altLang="ko-KR" sz="37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04535" y="41344554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평상시 누워 있는 자세보단 서 있는 자세로 조금 더 향상된 학습자세를 가질 수 있다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err="1" smtClean="0">
                <a:solidFill>
                  <a:schemeClr val="tx1"/>
                </a:solidFill>
              </a:rPr>
              <a:t>랩보드에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스마트폰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및 개인이 흥미를 느끼는 물건을 보이면 스스로 목을 가누거나 손을 움직이는 향상된 움직임을 보인다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  <a:endParaRPr lang="en-US" altLang="ko-KR" sz="3800" b="1" dirty="0" smtClean="0">
              <a:solidFill>
                <a:schemeClr val="tx1"/>
              </a:solidFill>
            </a:endParaRPr>
          </a:p>
        </p:txBody>
      </p:sp>
      <p:sp>
        <p:nvSpPr>
          <p:cNvPr id="2" name="웃는 얼굴 1"/>
          <p:cNvSpPr/>
          <p:nvPr/>
        </p:nvSpPr>
        <p:spPr>
          <a:xfrm>
            <a:off x="14205577" y="21207537"/>
            <a:ext cx="1165658" cy="116210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933810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86761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80142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735239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966904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160285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53666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5470478" algn="l" defTabSz="3867619" rtl="0" eaLnBrk="1" latinLnBrk="1" hangingPunct="1">
              <a:defRPr sz="7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203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87</cp:revision>
  <dcterms:created xsi:type="dcterms:W3CDTF">2010-11-24T05:11:25Z</dcterms:created>
  <dcterms:modified xsi:type="dcterms:W3CDTF">2012-11-27T02:45:10Z</dcterms:modified>
</cp:coreProperties>
</file>