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316909" y="5932858"/>
            <a:ext cx="1042526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359689" y="9950224"/>
            <a:ext cx="1042526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359689" y="19308602"/>
            <a:ext cx="1042526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359689" y="27881162"/>
            <a:ext cx="1042526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359688" y="32058588"/>
            <a:ext cx="1042526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304158" y="39921394"/>
            <a:ext cx="792320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226229" y="7748450"/>
            <a:ext cx="17305944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접이식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휠체어 책상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226453" y="11693386"/>
            <a:ext cx="17349570" cy="308865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fontAlgn="base"/>
            <a:r>
              <a:rPr lang="ko-KR" altLang="en-US" sz="3400" dirty="0" smtClean="0">
                <a:solidFill>
                  <a:schemeClr val="tx1"/>
                </a:solidFill>
              </a:rPr>
              <a:t> 휠체어를 타는 </a:t>
            </a:r>
            <a:r>
              <a:rPr lang="ko-KR" altLang="en-US" sz="3400" dirty="0" err="1" smtClean="0">
                <a:solidFill>
                  <a:schemeClr val="tx1"/>
                </a:solidFill>
              </a:rPr>
              <a:t>학령기의</a:t>
            </a:r>
            <a:r>
              <a:rPr lang="ko-KR" altLang="en-US" sz="3400" dirty="0" smtClean="0">
                <a:solidFill>
                  <a:schemeClr val="tx1"/>
                </a:solidFill>
              </a:rPr>
              <a:t> 장애인의 경우</a:t>
            </a:r>
            <a:r>
              <a:rPr lang="en-US" altLang="ko-KR" sz="3400" dirty="0" smtClean="0">
                <a:solidFill>
                  <a:schemeClr val="tx1"/>
                </a:solidFill>
              </a:rPr>
              <a:t>, </a:t>
            </a:r>
            <a:r>
              <a:rPr lang="ko-KR" altLang="en-US" sz="3400" dirty="0" smtClean="0">
                <a:solidFill>
                  <a:schemeClr val="tx1"/>
                </a:solidFill>
              </a:rPr>
              <a:t>학교를 다니게 되면 일반적인 책상에 휠체어가 잘 맞지 않아 불편함을 느낀다</a:t>
            </a:r>
            <a:r>
              <a:rPr lang="en-US" altLang="ko-KR" sz="3400" dirty="0" smtClean="0">
                <a:solidFill>
                  <a:schemeClr val="tx1"/>
                </a:solidFill>
              </a:rPr>
              <a:t>. </a:t>
            </a:r>
            <a:r>
              <a:rPr lang="ko-KR" altLang="en-US" sz="3400" dirty="0" smtClean="0">
                <a:solidFill>
                  <a:schemeClr val="tx1"/>
                </a:solidFill>
              </a:rPr>
              <a:t>이를 보완하기 위해서 휴대하며 편하게 쓸 수 있도록 </a:t>
            </a:r>
            <a:r>
              <a:rPr lang="en-US" altLang="ko-KR" sz="3400" dirty="0" smtClean="0">
                <a:solidFill>
                  <a:schemeClr val="tx1"/>
                </a:solidFill>
              </a:rPr>
              <a:t>Lap board</a:t>
            </a:r>
            <a:r>
              <a:rPr lang="ko-KR" altLang="en-US" sz="3400" dirty="0" smtClean="0">
                <a:solidFill>
                  <a:schemeClr val="tx1"/>
                </a:solidFill>
              </a:rPr>
              <a:t>가 발명되었지만 사춘기를 겪는 장애인들에게는 또래의 아이들과는 다르다는 차이점에서 더욱 심한 방황을 맞는 심리적인 갈등을 야기하기도 한다</a:t>
            </a:r>
            <a:r>
              <a:rPr lang="en-US" altLang="ko-KR" sz="3400" dirty="0" smtClean="0">
                <a:solidFill>
                  <a:schemeClr val="tx1"/>
                </a:solidFill>
              </a:rPr>
              <a:t>. </a:t>
            </a:r>
            <a:r>
              <a:rPr lang="ko-KR" altLang="en-US" sz="3400" dirty="0" smtClean="0">
                <a:solidFill>
                  <a:schemeClr val="tx1"/>
                </a:solidFill>
              </a:rPr>
              <a:t>이러한 점들을 위해서 우리는 책상이지만 접을 수 있는 </a:t>
            </a:r>
            <a:r>
              <a:rPr lang="ko-KR" altLang="en-US" sz="3400" dirty="0" err="1" smtClean="0">
                <a:solidFill>
                  <a:schemeClr val="tx1"/>
                </a:solidFill>
              </a:rPr>
              <a:t>접이식</a:t>
            </a:r>
            <a:r>
              <a:rPr lang="ko-KR" altLang="en-US" sz="3400" dirty="0" smtClean="0">
                <a:solidFill>
                  <a:schemeClr val="tx1"/>
                </a:solidFill>
              </a:rPr>
              <a:t> 책상을 만들려고 한다</a:t>
            </a:r>
            <a:r>
              <a:rPr lang="en-US" altLang="ko-KR" sz="3400" dirty="0" smtClean="0">
                <a:solidFill>
                  <a:schemeClr val="tx1"/>
                </a:solidFill>
              </a:rPr>
              <a:t>. </a:t>
            </a:r>
            <a:endParaRPr lang="ko-KR" altLang="en-US" sz="3400" dirty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345952" y="21165990"/>
            <a:ext cx="772945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226229" y="29809988"/>
            <a:ext cx="17305944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smtClean="0">
                <a:solidFill>
                  <a:schemeClr val="tx1"/>
                </a:solidFill>
              </a:rPr>
              <a:t>휠체어를 탄 </a:t>
            </a:r>
            <a:r>
              <a:rPr lang="ko-KR" altLang="en-US" sz="5000" dirty="0" err="1" smtClean="0">
                <a:solidFill>
                  <a:schemeClr val="tx1"/>
                </a:solidFill>
              </a:rPr>
              <a:t>학령기</a:t>
            </a:r>
            <a:r>
              <a:rPr lang="ko-KR" altLang="en-US" sz="5000" dirty="0" smtClean="0">
                <a:solidFill>
                  <a:schemeClr val="tx1"/>
                </a:solidFill>
              </a:rPr>
              <a:t> 아동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226229" y="33953392"/>
            <a:ext cx="17305944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접혀져 있는 책상을 편다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err="1" smtClean="0">
                <a:solidFill>
                  <a:schemeClr val="tx1"/>
                </a:solidFill>
              </a:rPr>
              <a:t>접이식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책상 밑부분에 장착된 문고리로 고정시킨다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책상을 편하게 사용한다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접는 방법은 책상을 펴는 방법을 반대로 하면 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558543" y="21165990"/>
            <a:ext cx="772945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185977" y="1287908"/>
            <a:ext cx="5177906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99896" y="2817774"/>
            <a:ext cx="19602686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359689" y="15213895"/>
            <a:ext cx="1042526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226229" y="17029486"/>
            <a:ext cx="17305944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20948316 </a:t>
            </a:r>
            <a:r>
              <a:rPr lang="ko-KR" altLang="en-US" sz="4200" dirty="0" smtClean="0">
                <a:solidFill>
                  <a:schemeClr val="tx1"/>
                </a:solidFill>
              </a:rPr>
              <a:t>허태훈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팀장</a:t>
            </a:r>
            <a:r>
              <a:rPr lang="en-US" altLang="ko-KR" sz="4200" dirty="0" smtClean="0">
                <a:solidFill>
                  <a:schemeClr val="tx1"/>
                </a:solidFill>
              </a:rPr>
              <a:t>), 20748778 </a:t>
            </a:r>
            <a:r>
              <a:rPr lang="ko-KR" altLang="en-US" sz="4200" dirty="0" smtClean="0">
                <a:solidFill>
                  <a:schemeClr val="tx1"/>
                </a:solidFill>
              </a:rPr>
              <a:t>정민수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), 20948400 </a:t>
            </a:r>
            <a:r>
              <a:rPr lang="ko-KR" altLang="en-US" sz="4200" dirty="0" smtClean="0">
                <a:solidFill>
                  <a:schemeClr val="tx1"/>
                </a:solidFill>
              </a:rPr>
              <a:t>박상현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), 20948510 </a:t>
            </a:r>
            <a:r>
              <a:rPr lang="ko-KR" altLang="en-US" sz="4200" dirty="0" smtClean="0">
                <a:solidFill>
                  <a:schemeClr val="tx1"/>
                </a:solidFill>
              </a:rPr>
              <a:t>박혜진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ko-KR" altLang="en-US" sz="4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9895" y="48240992"/>
            <a:ext cx="19602688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784229" y="39921394"/>
            <a:ext cx="792320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530457" y="41881258"/>
            <a:ext cx="772945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/>
            <a:r>
              <a:rPr lang="en-US" altLang="ko-KR" sz="5000" dirty="0" smtClean="0">
                <a:solidFill>
                  <a:schemeClr val="tx1"/>
                </a:solidFill>
              </a:rPr>
              <a:t>1. </a:t>
            </a:r>
            <a:r>
              <a:rPr lang="ko-KR" altLang="en-US" sz="5000" dirty="0" err="1" smtClean="0">
                <a:solidFill>
                  <a:schemeClr val="tx1"/>
                </a:solidFill>
              </a:rPr>
              <a:t>스티그마</a:t>
            </a:r>
            <a:r>
              <a:rPr lang="ko-KR" altLang="en-US" sz="5000" dirty="0" smtClean="0">
                <a:solidFill>
                  <a:schemeClr val="tx1"/>
                </a:solidFill>
              </a:rPr>
              <a:t> 해소</a:t>
            </a:r>
            <a:endParaRPr lang="en-US" altLang="ko-KR" sz="5000" dirty="0" smtClean="0">
              <a:solidFill>
                <a:schemeClr val="tx1"/>
              </a:solidFill>
            </a:endParaRPr>
          </a:p>
          <a:p>
            <a:pPr marL="959206" indent="-959206"/>
            <a:r>
              <a:rPr lang="en-US" altLang="ko-KR" sz="5000" dirty="0" smtClean="0">
                <a:solidFill>
                  <a:schemeClr val="tx1"/>
                </a:solidFill>
              </a:rPr>
              <a:t>2. </a:t>
            </a:r>
            <a:r>
              <a:rPr lang="ko-KR" altLang="en-US" sz="5000" dirty="0" smtClean="0">
                <a:solidFill>
                  <a:schemeClr val="tx1"/>
                </a:solidFill>
              </a:rPr>
              <a:t>보관 및 교실 내</a:t>
            </a:r>
            <a:endParaRPr lang="en-US" altLang="ko-KR" sz="5000" dirty="0" smtClean="0">
              <a:solidFill>
                <a:schemeClr val="tx1"/>
              </a:solidFill>
            </a:endParaRPr>
          </a:p>
          <a:p>
            <a:pPr marL="959206" indent="-959206"/>
            <a:r>
              <a:rPr lang="en-US" altLang="ko-KR" sz="5000" dirty="0" smtClean="0">
                <a:solidFill>
                  <a:schemeClr val="tx1"/>
                </a:solidFill>
              </a:rPr>
              <a:t>   </a:t>
            </a:r>
            <a:r>
              <a:rPr lang="ko-KR" altLang="en-US" sz="5000" dirty="0" smtClean="0">
                <a:solidFill>
                  <a:schemeClr val="tx1"/>
                </a:solidFill>
              </a:rPr>
              <a:t>공간확보 용이</a:t>
            </a:r>
            <a:endParaRPr lang="en-US" altLang="ko-KR" sz="5000" dirty="0" smtClean="0">
              <a:solidFill>
                <a:schemeClr val="tx1"/>
              </a:solidFill>
            </a:endParaRPr>
          </a:p>
          <a:p>
            <a:pPr marL="959206" indent="-959206"/>
            <a:r>
              <a:rPr lang="en-US" altLang="ko-KR" sz="5000" dirty="0" smtClean="0">
                <a:solidFill>
                  <a:schemeClr val="tx1"/>
                </a:solidFill>
              </a:rPr>
              <a:t>3.</a:t>
            </a:r>
            <a:r>
              <a:rPr lang="en-US" altLang="ko-KR" sz="5000" dirty="0">
                <a:solidFill>
                  <a:schemeClr val="tx1"/>
                </a:solidFill>
              </a:rPr>
              <a:t> </a:t>
            </a:r>
            <a:r>
              <a:rPr lang="ko-KR" altLang="en-US" sz="5000" dirty="0" smtClean="0">
                <a:solidFill>
                  <a:schemeClr val="tx1"/>
                </a:solidFill>
              </a:rPr>
              <a:t>삶의 질 향상</a:t>
            </a:r>
            <a:endParaRPr lang="en-US" altLang="ko-KR" sz="5000" dirty="0" smtClean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497580" y="41889686"/>
            <a:ext cx="772945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접혀져 있는 책상을 편다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err="1" smtClean="0">
                <a:solidFill>
                  <a:schemeClr val="tx1"/>
                </a:solidFill>
              </a:rPr>
              <a:t>접이식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책상 밑부분에 장착된 문고리로 고정시킨다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책상을 편하게 사용한다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접는 방법은 책상을 펴는 방법을 반대로 하면 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6" name="그림 25" descr="13538868893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2633" y="22401580"/>
            <a:ext cx="7368008" cy="3849482"/>
          </a:xfrm>
          <a:prstGeom prst="rect">
            <a:avLst/>
          </a:prstGeom>
        </p:spPr>
      </p:pic>
      <p:pic>
        <p:nvPicPr>
          <p:cNvPr id="28" name="그림 27" descr="13538868766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48467" y="21529999"/>
            <a:ext cx="3803560" cy="5520011"/>
          </a:xfrm>
          <a:prstGeom prst="rect">
            <a:avLst/>
          </a:prstGeom>
        </p:spPr>
      </p:pic>
      <p:sp>
        <p:nvSpPr>
          <p:cNvPr id="25" name="모서리가 둥근 직사각형 24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93381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86761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80142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73523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66904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60285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53666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547047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188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90</cp:revision>
  <dcterms:created xsi:type="dcterms:W3CDTF">2010-11-24T05:11:25Z</dcterms:created>
  <dcterms:modified xsi:type="dcterms:W3CDTF">2012-11-27T03:01:15Z</dcterms:modified>
</cp:coreProperties>
</file>