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61" autoAdjust="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EDDAE-742F-4FC8-9E40-1FAEC423556D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72B6F-DEAC-4282-9C14-2C5DCF7E12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72B6F-DEAC-4282-9C14-2C5DCF7E12F1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F3138-2BFE-4BE5-B7BD-E998021B8BB3}" type="datetimeFigureOut">
              <a:rPr lang="ko-KR" altLang="en-US" smtClean="0"/>
              <a:pPr/>
              <a:t>2011-10-13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D7B4F-C93F-4D23-822A-57A02E55FB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■ 조경 재료학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ko-KR" smtClean="0"/>
              <a:t>1. </a:t>
            </a:r>
            <a:r>
              <a:rPr lang="ko-KR" altLang="en-US" smtClean="0"/>
              <a:t>건설재료의 분류 및 성질</a:t>
            </a:r>
            <a:endParaRPr lang="en-US" altLang="ko-KR" smtClean="0"/>
          </a:p>
          <a:p>
            <a:r>
              <a:rPr lang="en-US" altLang="ko-KR" smtClean="0"/>
              <a:t>2. </a:t>
            </a:r>
            <a:r>
              <a:rPr lang="ko-KR" altLang="en-US" smtClean="0"/>
              <a:t>목재</a:t>
            </a:r>
            <a:endParaRPr lang="en-US" altLang="ko-KR" smtClean="0"/>
          </a:p>
          <a:p>
            <a:r>
              <a:rPr lang="en-US" altLang="ko-KR" smtClean="0"/>
              <a:t>3. </a:t>
            </a:r>
            <a:r>
              <a:rPr lang="ko-KR" altLang="en-US" smtClean="0"/>
              <a:t>물</a:t>
            </a:r>
            <a:endParaRPr lang="en-US" altLang="ko-KR" smtClean="0"/>
          </a:p>
          <a:p>
            <a:r>
              <a:rPr lang="en-US" altLang="ko-KR" smtClean="0"/>
              <a:t>4. </a:t>
            </a:r>
            <a:r>
              <a:rPr lang="ko-KR" altLang="en-US" smtClean="0"/>
              <a:t>흙</a:t>
            </a:r>
            <a:endParaRPr lang="en-US" altLang="ko-KR" smtClean="0"/>
          </a:p>
          <a:p>
            <a:r>
              <a:rPr lang="en-US" altLang="ko-KR" smtClean="0"/>
              <a:t>5. </a:t>
            </a:r>
            <a:r>
              <a:rPr lang="ko-KR" altLang="en-US" smtClean="0"/>
              <a:t>점토</a:t>
            </a:r>
            <a:endParaRPr lang="en-US" altLang="ko-KR" smtClean="0"/>
          </a:p>
          <a:p>
            <a:r>
              <a:rPr lang="en-US" altLang="ko-KR" smtClean="0"/>
              <a:t>6. </a:t>
            </a:r>
            <a:r>
              <a:rPr lang="ko-KR" altLang="en-US" smtClean="0"/>
              <a:t>콘크리트</a:t>
            </a:r>
            <a:endParaRPr lang="en-US" altLang="ko-KR" smtClean="0"/>
          </a:p>
          <a:p>
            <a:r>
              <a:rPr lang="en-US" altLang="ko-KR" smtClean="0"/>
              <a:t>7. </a:t>
            </a:r>
            <a:r>
              <a:rPr lang="ko-KR" altLang="en-US" smtClean="0"/>
              <a:t>미장재료</a:t>
            </a:r>
            <a:endParaRPr lang="en-US" altLang="ko-KR" smtClean="0"/>
          </a:p>
          <a:p>
            <a:r>
              <a:rPr lang="en-US" altLang="ko-KR" smtClean="0"/>
              <a:t>8. </a:t>
            </a:r>
            <a:r>
              <a:rPr lang="ko-KR" altLang="en-US" smtClean="0"/>
              <a:t>금속</a:t>
            </a:r>
            <a:endParaRPr lang="en-US" altLang="ko-KR" smtClean="0"/>
          </a:p>
          <a:p>
            <a:r>
              <a:rPr lang="en-US" altLang="ko-KR" smtClean="0"/>
              <a:t>9. </a:t>
            </a:r>
            <a:r>
              <a:rPr lang="ko-KR" altLang="en-US" smtClean="0"/>
              <a:t>석재</a:t>
            </a:r>
            <a:endParaRPr lang="en-US" altLang="ko-KR" smtClean="0"/>
          </a:p>
          <a:p>
            <a:r>
              <a:rPr lang="en-US" altLang="ko-KR" smtClean="0"/>
              <a:t>10. </a:t>
            </a:r>
            <a:r>
              <a:rPr lang="ko-KR" altLang="en-US" smtClean="0"/>
              <a:t>골재</a:t>
            </a:r>
            <a:endParaRPr lang="en-US" altLang="ko-KR" smtClean="0"/>
          </a:p>
          <a:p>
            <a:r>
              <a:rPr lang="en-US" altLang="ko-KR" smtClean="0"/>
              <a:t>11. </a:t>
            </a:r>
            <a:r>
              <a:rPr lang="ko-KR" altLang="en-US" smtClean="0"/>
              <a:t>시멘트</a:t>
            </a:r>
            <a:endParaRPr lang="en-US" altLang="ko-KR" smtClean="0"/>
          </a:p>
          <a:p>
            <a:r>
              <a:rPr lang="en-US" altLang="ko-KR" smtClean="0"/>
              <a:t>12. </a:t>
            </a:r>
            <a:r>
              <a:rPr lang="ko-KR" altLang="en-US" smtClean="0"/>
              <a:t>플라스틱</a:t>
            </a:r>
            <a:endParaRPr lang="en-US" altLang="ko-KR" smtClean="0"/>
          </a:p>
          <a:p>
            <a:r>
              <a:rPr lang="en-US" altLang="ko-KR" smtClean="0"/>
              <a:t>13. </a:t>
            </a:r>
            <a:r>
              <a:rPr lang="ko-KR" altLang="en-US" smtClean="0"/>
              <a:t>도장재료</a:t>
            </a:r>
            <a:endParaRPr lang="en-US" altLang="ko-KR" smtClean="0"/>
          </a:p>
          <a:p>
            <a:r>
              <a:rPr lang="en-US" altLang="ko-KR" smtClean="0"/>
              <a:t>14. </a:t>
            </a:r>
            <a:r>
              <a:rPr lang="ko-KR" altLang="en-US" smtClean="0"/>
              <a:t>역청재료</a:t>
            </a:r>
            <a:endParaRPr lang="en-US" altLang="ko-KR" smtClean="0"/>
          </a:p>
          <a:p>
            <a:r>
              <a:rPr lang="en-US" altLang="ko-KR" smtClean="0"/>
              <a:t>15. </a:t>
            </a:r>
            <a:r>
              <a:rPr lang="ko-KR" altLang="en-US" smtClean="0"/>
              <a:t>기타</a:t>
            </a:r>
            <a:r>
              <a:rPr lang="en-US" altLang="ko-KR" smtClean="0"/>
              <a:t>(</a:t>
            </a:r>
            <a:r>
              <a:rPr lang="ko-KR" altLang="en-US" smtClean="0"/>
              <a:t>전기재료</a:t>
            </a:r>
            <a:r>
              <a:rPr lang="en-US" altLang="ko-KR" smtClean="0"/>
              <a:t>, </a:t>
            </a:r>
            <a:r>
              <a:rPr lang="ko-KR" altLang="en-US" smtClean="0"/>
              <a:t>유리</a:t>
            </a:r>
            <a:r>
              <a:rPr lang="en-US" altLang="ko-KR" smtClean="0"/>
              <a:t>, </a:t>
            </a:r>
            <a:r>
              <a:rPr lang="ko-KR" altLang="en-US" smtClean="0"/>
              <a:t>특수소재</a:t>
            </a:r>
            <a:r>
              <a:rPr lang="en-US" altLang="ko-KR" smtClean="0"/>
              <a:t>)</a:t>
            </a:r>
          </a:p>
          <a:p>
            <a:endParaRPr lang="en-US" altLang="ko-KR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/>
              <a:t>6. </a:t>
            </a:r>
            <a:r>
              <a:rPr lang="ko-KR" altLang="en-US" sz="2000" dirty="0" smtClean="0"/>
              <a:t>목재의 방부제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유성방부제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크레오소트</a:t>
            </a:r>
            <a:r>
              <a:rPr lang="ko-KR" altLang="en-US" sz="2000" dirty="0" smtClean="0"/>
              <a:t> 오일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콜타르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아스팔트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페인트 등</a:t>
            </a:r>
            <a:endParaRPr lang="en-US" altLang="ko-KR" sz="2000" dirty="0" smtClean="0"/>
          </a:p>
          <a:p>
            <a:r>
              <a:rPr lang="ko-KR" altLang="en-US" sz="2000" dirty="0" smtClean="0"/>
              <a:t>수용성 방부제 </a:t>
            </a:r>
            <a:r>
              <a:rPr lang="en-US" altLang="ko-KR" sz="2000" dirty="0" smtClean="0"/>
              <a:t>:</a:t>
            </a:r>
          </a:p>
          <a:p>
            <a:pPr>
              <a:buNone/>
            </a:pPr>
            <a:r>
              <a:rPr lang="en-US" altLang="ko-KR" sz="2000" dirty="0" smtClean="0"/>
              <a:t>    CCA</a:t>
            </a:r>
            <a:r>
              <a:rPr lang="ko-KR" altLang="en-US" sz="2000" dirty="0" smtClean="0"/>
              <a:t>방부제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크롬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구리 비소 화합물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가장 많이 쓰임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엷은 녹색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   ACC</a:t>
            </a:r>
            <a:r>
              <a:rPr lang="ko-KR" altLang="en-US" sz="2000" dirty="0" smtClean="0"/>
              <a:t>방부제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크롬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구리의 화합물 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7. </a:t>
            </a:r>
            <a:r>
              <a:rPr lang="ko-KR" altLang="en-US" sz="2000" dirty="0" smtClean="0"/>
              <a:t>목재의 방부제 처리법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r>
              <a:rPr lang="ko-KR" altLang="en-US" sz="2000" dirty="0" err="1" smtClean="0"/>
              <a:t>도포법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작업이 쉽고 비용이 적게 </a:t>
            </a:r>
            <a:r>
              <a:rPr lang="ko-KR" altLang="en-US" sz="2000" dirty="0" err="1" smtClean="0"/>
              <a:t>듬</a:t>
            </a:r>
            <a:endParaRPr lang="en-US" altLang="ko-KR" sz="2000" dirty="0" smtClean="0"/>
          </a:p>
          <a:p>
            <a:r>
              <a:rPr lang="ko-KR" altLang="en-US" sz="2000" dirty="0" smtClean="0"/>
              <a:t>표면 탄화법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표면을 태워 탄화시키는 것으로 흡수성 증가</a:t>
            </a:r>
            <a:endParaRPr lang="en-US" altLang="ko-KR" sz="2000" dirty="0" smtClean="0"/>
          </a:p>
          <a:p>
            <a:r>
              <a:rPr lang="ko-KR" altLang="en-US" sz="2000" dirty="0" err="1" smtClean="0"/>
              <a:t>침투법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상온에서 </a:t>
            </a:r>
            <a:r>
              <a:rPr lang="en-US" altLang="ko-KR" sz="2000" dirty="0" smtClean="0"/>
              <a:t>CCA, </a:t>
            </a:r>
            <a:r>
              <a:rPr lang="ko-KR" altLang="en-US" sz="2000" dirty="0" err="1" smtClean="0"/>
              <a:t>크레오소트</a:t>
            </a:r>
            <a:r>
              <a:rPr lang="ko-KR" altLang="en-US" sz="2000" dirty="0" smtClean="0"/>
              <a:t> 등에 담가서 침투</a:t>
            </a:r>
            <a:endParaRPr lang="en-US" altLang="ko-KR" sz="2000" dirty="0" smtClean="0"/>
          </a:p>
          <a:p>
            <a:r>
              <a:rPr lang="ko-KR" altLang="en-US" sz="2000" dirty="0" err="1" smtClean="0"/>
              <a:t>주입법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– </a:t>
            </a:r>
            <a:r>
              <a:rPr lang="ko-KR" altLang="en-US" sz="2000" dirty="0" err="1" smtClean="0"/>
              <a:t>밀관내에서</a:t>
            </a:r>
            <a:r>
              <a:rPr lang="ko-KR" altLang="en-US" sz="2000" dirty="0" smtClean="0"/>
              <a:t> 건조된 목재에 방부제를 주입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가장 효과적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/>
              <a:t> 8. </a:t>
            </a:r>
            <a:r>
              <a:rPr lang="ko-KR" altLang="en-US" sz="2000" dirty="0" smtClean="0"/>
              <a:t>목재의 규격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원목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거친 질감</a:t>
            </a:r>
            <a:endParaRPr lang="en-US" altLang="ko-KR" sz="2000" dirty="0" smtClean="0"/>
          </a:p>
          <a:p>
            <a:r>
              <a:rPr lang="ko-KR" altLang="en-US" sz="2000" dirty="0" err="1" smtClean="0"/>
              <a:t>제재목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원목을 가공한 제품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각재류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두께가 </a:t>
            </a:r>
            <a:r>
              <a:rPr lang="en-US" altLang="ko-KR" sz="2000" dirty="0" smtClean="0"/>
              <a:t>7.5cm </a:t>
            </a:r>
            <a:r>
              <a:rPr lang="ko-KR" altLang="en-US" sz="2000" dirty="0" smtClean="0"/>
              <a:t>미만이고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폭이 두께의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배 미만인 것</a:t>
            </a:r>
          </a:p>
          <a:p>
            <a:pPr>
              <a:buNone/>
            </a:pPr>
            <a:r>
              <a:rPr lang="ko-KR" altLang="en-US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판재류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두께가 </a:t>
            </a:r>
            <a:r>
              <a:rPr lang="en-US" altLang="ko-KR" sz="2000" dirty="0" smtClean="0"/>
              <a:t>7.5cm </a:t>
            </a:r>
            <a:r>
              <a:rPr lang="ko-KR" altLang="en-US" sz="2000" dirty="0" smtClean="0"/>
              <a:t>미만이고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폭이 두께의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배 이상인 것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합판 </a:t>
            </a:r>
            <a:r>
              <a:rPr lang="en-US" altLang="ko-KR" sz="2000" dirty="0" smtClean="0"/>
              <a:t>– </a:t>
            </a:r>
            <a:r>
              <a:rPr lang="ko-KR" altLang="en-US" sz="2000" dirty="0" err="1" smtClean="0"/>
              <a:t>가공재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나무결이</a:t>
            </a:r>
            <a:r>
              <a:rPr lang="ko-KR" altLang="en-US" sz="2000" dirty="0" smtClean="0"/>
              <a:t> 아름답다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수축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변형이 거의 없다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내구성</a:t>
            </a:r>
            <a:r>
              <a:rPr lang="en-US" altLang="ko-KR" sz="2000" dirty="0" smtClean="0"/>
              <a:t>,                          </a:t>
            </a:r>
            <a:r>
              <a:rPr lang="ko-KR" altLang="en-US" sz="2000" dirty="0" smtClean="0"/>
              <a:t>내습성이 크다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홀수판을</a:t>
            </a:r>
            <a:r>
              <a:rPr lang="ko-KR" altLang="en-US" sz="2000" dirty="0" smtClean="0"/>
              <a:t> 압축하여 만든다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9. </a:t>
            </a:r>
            <a:r>
              <a:rPr lang="ko-KR" altLang="en-US" sz="2000" dirty="0" smtClean="0"/>
              <a:t>목재의 단위 및 재적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 1</a:t>
            </a:r>
            <a:r>
              <a:rPr lang="ko-KR" altLang="en-US" sz="2000" dirty="0" smtClean="0"/>
              <a:t>재</a:t>
            </a:r>
            <a:r>
              <a:rPr lang="en-US" altLang="ko-KR" sz="2000" dirty="0" smtClean="0"/>
              <a:t>=1</a:t>
            </a:r>
            <a:r>
              <a:rPr lang="ko-KR" altLang="en-US" sz="2000" dirty="0" smtClean="0"/>
              <a:t>치</a:t>
            </a:r>
            <a:r>
              <a:rPr lang="en-US" altLang="ko-KR" sz="2000" dirty="0" smtClean="0"/>
              <a:t>x1</a:t>
            </a:r>
            <a:r>
              <a:rPr lang="ko-KR" altLang="en-US" sz="2000" dirty="0" smtClean="0"/>
              <a:t>치</a:t>
            </a:r>
            <a:r>
              <a:rPr lang="en-US" altLang="ko-KR" sz="2000" dirty="0" smtClean="0"/>
              <a:t>x12</a:t>
            </a:r>
            <a:r>
              <a:rPr lang="ko-KR" altLang="en-US" sz="2000" dirty="0" smtClean="0"/>
              <a:t>자</a:t>
            </a:r>
            <a:r>
              <a:rPr lang="en-US" altLang="ko-KR" sz="2000" dirty="0" smtClean="0"/>
              <a:t>(1</a:t>
            </a:r>
            <a:r>
              <a:rPr lang="ko-KR" altLang="en-US" sz="2000" dirty="0" smtClean="0"/>
              <a:t>치</a:t>
            </a:r>
            <a:r>
              <a:rPr lang="en-US" altLang="ko-KR" sz="2000" dirty="0" smtClean="0"/>
              <a:t>=3cm, 1</a:t>
            </a:r>
            <a:r>
              <a:rPr lang="ko-KR" altLang="en-US" sz="2000" dirty="0" smtClean="0"/>
              <a:t>자</a:t>
            </a:r>
            <a:r>
              <a:rPr lang="en-US" altLang="ko-KR" sz="2000" dirty="0" smtClean="0"/>
              <a:t>=30cm)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3. </a:t>
            </a:r>
            <a:r>
              <a:rPr lang="ko-KR" altLang="en-US" sz="3200" dirty="0" smtClean="0"/>
              <a:t>석재</a:t>
            </a:r>
            <a:r>
              <a:rPr lang="en-US" altLang="ko-KR" sz="3200" dirty="0" smtClean="0"/>
              <a:t>(</a:t>
            </a:r>
            <a:r>
              <a:rPr lang="ko-KR" altLang="en-US" sz="3200" dirty="0" err="1" smtClean="0"/>
              <a:t>가공석과</a:t>
            </a:r>
            <a:r>
              <a:rPr lang="ko-KR" altLang="en-US" sz="3200" dirty="0" smtClean="0"/>
              <a:t> 조경석</a:t>
            </a:r>
            <a:r>
              <a:rPr lang="en-US" altLang="ko-KR" sz="3200" dirty="0" smtClean="0"/>
              <a:t>)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석재의 특성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장점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불연성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압축강도가 크다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내구성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내화학성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내마모성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종류가 다양하고 외관과 색조가 풍부하다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단점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중량이 커 다루기 어렵고 가공이 곤란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열이 닿으면 화강암은 튀고 대리석을 분해하여 강도가 약해진다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석재의 강도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비중이 큰 것이 강도도 크다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압축강도가 크다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ko-KR" sz="6200" dirty="0" smtClean="0"/>
              <a:t>3. </a:t>
            </a:r>
            <a:r>
              <a:rPr lang="ko-KR" altLang="en-US" sz="6200" dirty="0" smtClean="0"/>
              <a:t>석재의 종류</a:t>
            </a:r>
            <a:endParaRPr lang="en-US" altLang="ko-KR" sz="6200" dirty="0" smtClean="0"/>
          </a:p>
          <a:p>
            <a:pPr>
              <a:buNone/>
            </a:pPr>
            <a:endParaRPr lang="en-US" altLang="ko-KR" sz="6200" dirty="0" smtClean="0"/>
          </a:p>
          <a:p>
            <a:pPr>
              <a:buFontTx/>
              <a:buChar char="-"/>
            </a:pPr>
            <a:r>
              <a:rPr lang="ko-KR" altLang="en-US" sz="6200" dirty="0" smtClean="0"/>
              <a:t>화성암 </a:t>
            </a:r>
            <a:r>
              <a:rPr lang="en-US" altLang="ko-KR" sz="6200" dirty="0" smtClean="0"/>
              <a:t>: </a:t>
            </a:r>
          </a:p>
          <a:p>
            <a:pPr>
              <a:buFontTx/>
              <a:buChar char="-"/>
            </a:pPr>
            <a:endParaRPr lang="en-US" altLang="ko-KR" sz="6200" dirty="0" smtClean="0"/>
          </a:p>
          <a:p>
            <a:r>
              <a:rPr lang="ko-KR" altLang="en-US" sz="6200" dirty="0" smtClean="0"/>
              <a:t>지구내부에서 유래하는 마그마가 고결하여 형성된 암석</a:t>
            </a:r>
            <a:endParaRPr lang="en-US" altLang="ko-KR" sz="6200" dirty="0" smtClean="0"/>
          </a:p>
          <a:p>
            <a:r>
              <a:rPr lang="ko-KR" altLang="en-US" sz="6200" dirty="0" smtClean="0"/>
              <a:t>화강암</a:t>
            </a:r>
            <a:r>
              <a:rPr lang="en-US" altLang="ko-KR" sz="6200" dirty="0" smtClean="0"/>
              <a:t>, </a:t>
            </a:r>
            <a:r>
              <a:rPr lang="ko-KR" altLang="en-US" sz="6200" dirty="0" err="1" smtClean="0"/>
              <a:t>안삼암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현무암</a:t>
            </a:r>
            <a:r>
              <a:rPr lang="en-US" altLang="ko-KR" sz="6200" dirty="0" smtClean="0"/>
              <a:t>, </a:t>
            </a:r>
            <a:r>
              <a:rPr lang="ko-KR" altLang="en-US" sz="6200" dirty="0" err="1" smtClean="0"/>
              <a:t>설록암</a:t>
            </a:r>
            <a:r>
              <a:rPr lang="ko-KR" altLang="en-US" sz="6200" dirty="0" smtClean="0"/>
              <a:t> 등</a:t>
            </a:r>
            <a:endParaRPr lang="en-US" altLang="ko-KR" sz="6200" dirty="0" smtClean="0"/>
          </a:p>
          <a:p>
            <a:endParaRPr lang="en-US" altLang="ko-KR" sz="6200" dirty="0" smtClean="0"/>
          </a:p>
          <a:p>
            <a:pPr>
              <a:buNone/>
            </a:pPr>
            <a:r>
              <a:rPr lang="ko-KR" altLang="en-US" sz="6200" dirty="0" smtClean="0"/>
              <a:t> </a:t>
            </a:r>
            <a:r>
              <a:rPr lang="en-US" altLang="ko-KR" sz="6200" dirty="0" smtClean="0"/>
              <a:t>1) </a:t>
            </a:r>
            <a:r>
              <a:rPr lang="ko-KR" altLang="en-US" sz="6200" dirty="0" smtClean="0"/>
              <a:t>화강암 </a:t>
            </a:r>
            <a:r>
              <a:rPr lang="en-US" altLang="ko-KR" sz="6200" dirty="0" smtClean="0"/>
              <a:t>: </a:t>
            </a:r>
            <a:r>
              <a:rPr lang="ko-KR" altLang="en-US" sz="6200" dirty="0" err="1" smtClean="0"/>
              <a:t>한국돌의</a:t>
            </a:r>
            <a:r>
              <a:rPr lang="ko-KR" altLang="en-US" sz="6200" dirty="0" smtClean="0"/>
              <a:t> 주종을 이루며 조경에서 가장 많이 사용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압축강도가 크다</a:t>
            </a:r>
            <a:r>
              <a:rPr lang="en-US" altLang="ko-KR" sz="6200" dirty="0" smtClean="0"/>
              <a:t>. </a:t>
            </a:r>
            <a:r>
              <a:rPr lang="ko-KR" altLang="en-US" sz="6200" dirty="0" smtClean="0"/>
              <a:t>흰색 또는 </a:t>
            </a:r>
            <a:r>
              <a:rPr lang="ko-KR" altLang="en-US" sz="6200" dirty="0" err="1" smtClean="0"/>
              <a:t>담회색으로</a:t>
            </a:r>
            <a:r>
              <a:rPr lang="ko-KR" altLang="en-US" sz="6200" dirty="0" smtClean="0"/>
              <a:t> 단단하며 내구성이 크다</a:t>
            </a:r>
            <a:r>
              <a:rPr lang="en-US" altLang="ko-KR" sz="6200" dirty="0" smtClean="0"/>
              <a:t>. </a:t>
            </a:r>
            <a:r>
              <a:rPr lang="ko-KR" altLang="en-US" sz="6200" dirty="0" smtClean="0"/>
              <a:t>외관이 아름답고 조직에 방향성이 없으며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균열이 적어 큰 석재를 얻을 수 있다</a:t>
            </a:r>
            <a:r>
              <a:rPr lang="en-US" altLang="ko-KR" sz="6200" dirty="0" smtClean="0"/>
              <a:t>. </a:t>
            </a:r>
            <a:r>
              <a:rPr lang="ko-KR" altLang="en-US" sz="6200" dirty="0" smtClean="0"/>
              <a:t>내구성</a:t>
            </a:r>
            <a:r>
              <a:rPr lang="en-US" altLang="ko-KR" sz="6200" dirty="0" smtClean="0"/>
              <a:t>, </a:t>
            </a:r>
            <a:r>
              <a:rPr lang="ko-KR" altLang="en-US" sz="6200" dirty="0" err="1" smtClean="0"/>
              <a:t>내화학성이</a:t>
            </a:r>
            <a:r>
              <a:rPr lang="ko-KR" altLang="en-US" sz="6200" dirty="0" smtClean="0"/>
              <a:t> 좋으며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바닥포장용 석재로 우수하다</a:t>
            </a:r>
            <a:r>
              <a:rPr lang="en-US" altLang="ko-KR" sz="6200" dirty="0" smtClean="0"/>
              <a:t>.</a:t>
            </a:r>
          </a:p>
          <a:p>
            <a:pPr>
              <a:buNone/>
            </a:pPr>
            <a:endParaRPr lang="en-US" altLang="ko-KR" sz="6200" dirty="0" smtClean="0"/>
          </a:p>
          <a:p>
            <a:pPr>
              <a:buNone/>
            </a:pPr>
            <a:r>
              <a:rPr lang="en-US" altLang="ko-KR" sz="6200" dirty="0" smtClean="0"/>
              <a:t>2) </a:t>
            </a:r>
            <a:r>
              <a:rPr lang="ko-KR" altLang="en-US" sz="6200" dirty="0" smtClean="0"/>
              <a:t>안산암 </a:t>
            </a:r>
            <a:r>
              <a:rPr lang="en-US" altLang="ko-KR" sz="6200" dirty="0" smtClean="0"/>
              <a:t>: </a:t>
            </a:r>
            <a:r>
              <a:rPr lang="ko-KR" altLang="en-US" sz="6200" dirty="0" smtClean="0"/>
              <a:t>내화성이 크고 석질은 치밀하고 단단하다</a:t>
            </a:r>
            <a:r>
              <a:rPr lang="en-US" altLang="ko-KR" sz="6200" dirty="0" smtClean="0"/>
              <a:t>. </a:t>
            </a:r>
            <a:r>
              <a:rPr lang="ko-KR" altLang="en-US" sz="6200" dirty="0" err="1" smtClean="0"/>
              <a:t>담회색</a:t>
            </a:r>
            <a:r>
              <a:rPr lang="en-US" altLang="ko-KR" sz="6200" dirty="0" smtClean="0"/>
              <a:t>, </a:t>
            </a:r>
            <a:r>
              <a:rPr lang="ko-KR" altLang="en-US" sz="6200" dirty="0" err="1" smtClean="0"/>
              <a:t>담적갈색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암회색 등이 많다</a:t>
            </a:r>
            <a:r>
              <a:rPr lang="en-US" altLang="ko-KR" sz="6200" dirty="0" smtClean="0"/>
              <a:t>. </a:t>
            </a:r>
            <a:r>
              <a:rPr lang="ko-KR" altLang="en-US" sz="6200" dirty="0" smtClean="0"/>
              <a:t>주상의 </a:t>
            </a:r>
            <a:r>
              <a:rPr lang="ko-KR" altLang="en-US" sz="6200" dirty="0" err="1" smtClean="0"/>
              <a:t>절리가</a:t>
            </a:r>
            <a:r>
              <a:rPr lang="ko-KR" altLang="en-US" sz="6200" dirty="0" smtClean="0"/>
              <a:t> </a:t>
            </a:r>
            <a:r>
              <a:rPr lang="ko-KR" altLang="en-US" sz="6200" dirty="0" smtClean="0"/>
              <a:t>있</a:t>
            </a:r>
            <a:r>
              <a:rPr lang="ko-KR" altLang="en-US" sz="6200" dirty="0" smtClean="0"/>
              <a:t>어 </a:t>
            </a:r>
            <a:r>
              <a:rPr lang="ko-KR" altLang="en-US" sz="6200" dirty="0" smtClean="0"/>
              <a:t>채석이 쉬우나 큰 돌을 얻기에는 곤란하다</a:t>
            </a:r>
            <a:r>
              <a:rPr lang="en-US" altLang="ko-KR" sz="6200" dirty="0" smtClean="0"/>
              <a:t>. </a:t>
            </a:r>
            <a:r>
              <a:rPr lang="ko-KR" altLang="en-US" sz="6200" dirty="0" smtClean="0"/>
              <a:t>자연석은 경관석</a:t>
            </a:r>
            <a:r>
              <a:rPr lang="en-US" altLang="ko-KR" sz="6200" dirty="0" smtClean="0"/>
              <a:t>, </a:t>
            </a:r>
            <a:r>
              <a:rPr lang="ko-KR" altLang="en-US" sz="6200" dirty="0" err="1" smtClean="0"/>
              <a:t>돌쌓기</a:t>
            </a:r>
            <a:r>
              <a:rPr lang="en-US" altLang="ko-KR" sz="6200" dirty="0" smtClean="0"/>
              <a:t>,</a:t>
            </a:r>
            <a:r>
              <a:rPr lang="ko-KR" altLang="en-US" sz="6200" dirty="0" smtClean="0"/>
              <a:t>디딤돌로 </a:t>
            </a:r>
            <a:r>
              <a:rPr lang="ko-KR" altLang="en-US" sz="6200" dirty="0" err="1" smtClean="0"/>
              <a:t>가공석은</a:t>
            </a:r>
            <a:r>
              <a:rPr lang="ko-KR" altLang="en-US" sz="6200" dirty="0" smtClean="0"/>
              <a:t> 바닥포장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조각물</a:t>
            </a:r>
            <a:r>
              <a:rPr lang="en-US" altLang="ko-KR" sz="6200" dirty="0" smtClean="0"/>
              <a:t>, </a:t>
            </a:r>
            <a:r>
              <a:rPr lang="ko-KR" altLang="en-US" sz="6200" dirty="0" err="1" smtClean="0"/>
              <a:t>구조재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골재로 쓰인다</a:t>
            </a:r>
            <a:r>
              <a:rPr lang="en-US" altLang="ko-KR" sz="6200" dirty="0" smtClean="0"/>
              <a:t>. </a:t>
            </a:r>
          </a:p>
          <a:p>
            <a:pPr>
              <a:buNone/>
            </a:pPr>
            <a:endParaRPr lang="en-US" altLang="ko-KR" sz="6200" dirty="0" smtClean="0"/>
          </a:p>
          <a:p>
            <a:pPr>
              <a:buNone/>
            </a:pPr>
            <a:r>
              <a:rPr lang="en-US" altLang="ko-KR" sz="6200" dirty="0" smtClean="0"/>
              <a:t>3) </a:t>
            </a:r>
            <a:r>
              <a:rPr lang="ko-KR" altLang="en-US" sz="6200" dirty="0" smtClean="0"/>
              <a:t>현무암 </a:t>
            </a:r>
            <a:r>
              <a:rPr lang="en-US" altLang="ko-KR" sz="6200" dirty="0" smtClean="0"/>
              <a:t>: </a:t>
            </a:r>
            <a:r>
              <a:rPr lang="ko-KR" altLang="en-US" sz="6200" dirty="0" smtClean="0"/>
              <a:t>지구상에 가장 널리 분포하고 있다</a:t>
            </a:r>
            <a:r>
              <a:rPr lang="en-US" altLang="ko-KR" sz="6200" dirty="0" smtClean="0"/>
              <a:t>. </a:t>
            </a:r>
            <a:r>
              <a:rPr lang="ko-KR" altLang="en-US" sz="6200" dirty="0" err="1" smtClean="0"/>
              <a:t>세립질이</a:t>
            </a:r>
            <a:r>
              <a:rPr lang="ko-KR" altLang="en-US" sz="6200" dirty="0" smtClean="0"/>
              <a:t> 치밀하여 단단하고 무거우며 다공질인 것도 많다</a:t>
            </a:r>
            <a:r>
              <a:rPr lang="en-US" altLang="ko-KR" sz="6200" dirty="0" smtClean="0"/>
              <a:t>. </a:t>
            </a:r>
            <a:r>
              <a:rPr lang="ko-KR" altLang="en-US" sz="6200" dirty="0" err="1" smtClean="0"/>
              <a:t>주상절리가</a:t>
            </a:r>
            <a:r>
              <a:rPr lang="ko-KR" altLang="en-US" sz="6200" dirty="0" smtClean="0"/>
              <a:t> 있어 기둥모양으로 갈라지는 것이 많다</a:t>
            </a:r>
            <a:r>
              <a:rPr lang="en-US" altLang="ko-KR" sz="6200" dirty="0" smtClean="0"/>
              <a:t>. </a:t>
            </a:r>
            <a:r>
              <a:rPr lang="ko-KR" altLang="en-US" sz="6200" dirty="0" smtClean="0"/>
              <a:t>제주도의 돌이 대부분 포함된다</a:t>
            </a:r>
            <a:r>
              <a:rPr lang="en-US" altLang="ko-KR" sz="6200" dirty="0" smtClean="0"/>
              <a:t>. </a:t>
            </a:r>
            <a:r>
              <a:rPr lang="ko-KR" altLang="en-US" sz="6200" dirty="0" err="1" smtClean="0"/>
              <a:t>문기둥</a:t>
            </a:r>
            <a:r>
              <a:rPr lang="en-US" altLang="ko-KR" sz="6200" dirty="0" smtClean="0"/>
              <a:t>, </a:t>
            </a:r>
            <a:r>
              <a:rPr lang="ko-KR" altLang="en-US" sz="6200" dirty="0" smtClean="0"/>
              <a:t>석등 등에 사용된다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1">
              <a:buNone/>
            </a:pPr>
            <a:r>
              <a:rPr lang="en-US" altLang="ko-KR" sz="2400" dirty="0" smtClean="0"/>
              <a:t>4. </a:t>
            </a:r>
            <a:r>
              <a:rPr lang="ko-KR" altLang="en-US" sz="2400" dirty="0" smtClean="0"/>
              <a:t>퇴적암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수성암</a:t>
            </a:r>
            <a:r>
              <a:rPr lang="en-US" altLang="ko-KR" sz="2400" dirty="0" smtClean="0"/>
              <a:t>)</a:t>
            </a:r>
          </a:p>
          <a:p>
            <a:pPr lvl="1">
              <a:buNone/>
            </a:pPr>
            <a:endParaRPr lang="en-US" altLang="ko-KR" sz="2400" dirty="0" smtClean="0"/>
          </a:p>
          <a:p>
            <a:pPr lvl="1">
              <a:buNone/>
            </a:pPr>
            <a:r>
              <a:rPr lang="en-US" altLang="ko-KR" sz="2400" dirty="0" smtClean="0"/>
              <a:t>- </a:t>
            </a:r>
            <a:r>
              <a:rPr lang="ko-KR" altLang="en-US" sz="2400" dirty="0" smtClean="0"/>
              <a:t>지구표면의 암석이 풍화작용으로 분해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이동되어 지구 표면에 침적하는 퇴적 작용으로 생긴 암석</a:t>
            </a:r>
            <a:endParaRPr lang="en-US" altLang="ko-KR" sz="2400" dirty="0" smtClean="0"/>
          </a:p>
          <a:p>
            <a:pPr lvl="1">
              <a:buFontTx/>
              <a:buChar char="-"/>
            </a:pPr>
            <a:r>
              <a:rPr lang="ko-KR" altLang="en-US" sz="2400" dirty="0" smtClean="0"/>
              <a:t>응회암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사암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점판암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석회암 등이 있다</a:t>
            </a:r>
            <a:r>
              <a:rPr lang="en-US" altLang="ko-KR" sz="2400" dirty="0" smtClean="0"/>
              <a:t>.</a:t>
            </a:r>
          </a:p>
          <a:p>
            <a:pPr lvl="1">
              <a:buFontTx/>
              <a:buChar char="-"/>
            </a:pPr>
            <a:endParaRPr lang="en-US" altLang="ko-KR" sz="2400" dirty="0" smtClean="0"/>
          </a:p>
          <a:p>
            <a:pPr marL="914400" lvl="1" indent="-457200">
              <a:buAutoNum type="arabicParenR"/>
            </a:pPr>
            <a:r>
              <a:rPr lang="ko-KR" altLang="en-US" sz="2400" dirty="0" smtClean="0"/>
              <a:t>응회암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재질이 부드러워 가공이 쉽고 열애 강하고 가볍다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내화성이 필요한 곳에 사용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흡수율과 내수성이 크다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포장용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실내장식용으로 사용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강도가 낮아 건축용으로 사용하기 어려워 </a:t>
            </a:r>
            <a:r>
              <a:rPr lang="ko-KR" altLang="en-US" sz="2400" dirty="0" err="1" smtClean="0"/>
              <a:t>석축</a:t>
            </a:r>
            <a:r>
              <a:rPr lang="ko-KR" altLang="en-US" sz="2400" dirty="0" smtClean="0"/>
              <a:t> 등에 사용한다</a:t>
            </a:r>
            <a:endParaRPr lang="en-US" altLang="ko-KR" sz="2400" dirty="0" smtClean="0"/>
          </a:p>
          <a:p>
            <a:pPr marL="914400" lvl="1" indent="-457200">
              <a:buAutoNum type="arabicParenR"/>
            </a:pPr>
            <a:r>
              <a:rPr lang="ko-KR" altLang="en-US" sz="2400" dirty="0" err="1" smtClean="0"/>
              <a:t>점판암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회갈색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청회색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암회색으로 불에 강하다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쉽게 떨어지는 성질이 있어 판 모양으로 떼어 내어 많이 사용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디딤돌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바닥포장용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계단 설치용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디딤돌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지붕재료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천연슬레이트 등에 사용</a:t>
            </a:r>
            <a:endParaRPr lang="en-US" altLang="ko-KR" sz="2400" dirty="0" smtClean="0"/>
          </a:p>
          <a:p>
            <a:pPr marL="914400" lvl="1" indent="-457200">
              <a:buAutoNum type="arabicParenR"/>
            </a:pPr>
            <a:r>
              <a:rPr lang="ko-KR" altLang="en-US" sz="2400" dirty="0" smtClean="0"/>
              <a:t>사암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흡수성이 커 산화속도가 화강암보다 빠르고 석질이 치밀하지만 강도가 약해 가공이 쉽다</a:t>
            </a:r>
            <a:r>
              <a:rPr lang="en-US" altLang="ko-KR" sz="2400" dirty="0" smtClean="0"/>
              <a:t>.</a:t>
            </a:r>
          </a:p>
          <a:p>
            <a:pPr marL="914400" lvl="1" indent="-457200">
              <a:buNone/>
            </a:pP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marL="914400" lvl="1" indent="-457200">
              <a:buNone/>
            </a:pPr>
            <a:r>
              <a:rPr lang="en-US" altLang="ko-KR" sz="2400" dirty="0" smtClean="0"/>
              <a:t>5. </a:t>
            </a:r>
            <a:r>
              <a:rPr lang="ko-KR" altLang="en-US" sz="2400" dirty="0" smtClean="0"/>
              <a:t>변성암</a:t>
            </a:r>
            <a:r>
              <a:rPr lang="en-US" altLang="ko-KR" sz="2400" dirty="0" smtClean="0"/>
              <a:t> </a:t>
            </a:r>
          </a:p>
          <a:p>
            <a:pPr marL="914400" lvl="1" indent="-457200">
              <a:buNone/>
            </a:pPr>
            <a:endParaRPr lang="en-US" altLang="ko-KR" sz="2400" dirty="0" smtClean="0"/>
          </a:p>
          <a:p>
            <a:pPr marL="914400" lvl="1" indent="-457200">
              <a:buFontTx/>
              <a:buChar char="-"/>
            </a:pPr>
            <a:r>
              <a:rPr lang="ko-KR" altLang="en-US" sz="2400" dirty="0" smtClean="0"/>
              <a:t>화성암이나 수성암이 지하로부터 변성작용을 받은 암석의 총칭</a:t>
            </a:r>
            <a:endParaRPr lang="en-US" altLang="ko-KR" sz="2400" dirty="0" smtClean="0"/>
          </a:p>
          <a:p>
            <a:pPr marL="914400" lvl="1" indent="-457200">
              <a:buFontTx/>
              <a:buChar char="-"/>
            </a:pPr>
            <a:r>
              <a:rPr lang="ko-KR" altLang="en-US" sz="2400" dirty="0" smtClean="0"/>
              <a:t>대리석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편마암 등이 있다</a:t>
            </a:r>
            <a:r>
              <a:rPr lang="en-US" altLang="ko-KR" sz="2400" dirty="0" smtClean="0"/>
              <a:t>.</a:t>
            </a:r>
          </a:p>
          <a:p>
            <a:pPr marL="914400" lvl="1" indent="-457200">
              <a:buFontTx/>
              <a:buChar char="-"/>
            </a:pPr>
            <a:endParaRPr lang="en-US" altLang="ko-KR" sz="2400" dirty="0" smtClean="0"/>
          </a:p>
          <a:p>
            <a:pPr marL="914400" lvl="1" indent="-457200">
              <a:buAutoNum type="arabicParenR"/>
            </a:pPr>
            <a:r>
              <a:rPr lang="ko-KR" altLang="en-US" sz="2400" dirty="0" smtClean="0"/>
              <a:t>대리석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석회암이 변성된 암석으로 무늬가 화려하고 아름답다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석질이 연해 가공이 용이하다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외장사용 불가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대기중의 아황산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탄산 등에 침해 받기 쉽다</a:t>
            </a:r>
            <a:r>
              <a:rPr lang="en-US" altLang="ko-KR" sz="2400" dirty="0" smtClean="0"/>
              <a:t>)  </a:t>
            </a:r>
            <a:r>
              <a:rPr lang="ko-KR" altLang="en-US" sz="2400" dirty="0" smtClean="0"/>
              <a:t>주성분은 탄산석회로 광택이 있고 미려하며 석질이 치밀하고 열과 산 마모에 약하다</a:t>
            </a:r>
            <a:r>
              <a:rPr lang="en-US" altLang="ko-KR" sz="2400" dirty="0" smtClean="0"/>
              <a:t>.</a:t>
            </a:r>
          </a:p>
          <a:p>
            <a:pPr marL="914400" lvl="1" indent="-457200">
              <a:buAutoNum type="arabicParenR"/>
            </a:pPr>
            <a:r>
              <a:rPr lang="ko-KR" altLang="en-US" sz="2400" dirty="0" smtClean="0"/>
              <a:t>편마암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화강암이 변성된 암석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줄무늬가 아름다워 정원석에 쓰인다</a:t>
            </a:r>
            <a:r>
              <a:rPr lang="en-US" altLang="ko-KR" sz="2400" dirty="0" smtClean="0"/>
              <a:t>. </a:t>
            </a:r>
          </a:p>
          <a:p>
            <a:pPr marL="914400" lvl="1" indent="-457200">
              <a:buNone/>
            </a:pPr>
            <a:endParaRPr lang="en-US" altLang="ko-KR" sz="2400" dirty="0" smtClean="0"/>
          </a:p>
          <a:p>
            <a:pPr marL="914400" lvl="1" indent="-457200">
              <a:buNone/>
            </a:pPr>
            <a:r>
              <a:rPr lang="en-US" altLang="ko-KR" sz="2400" dirty="0" smtClean="0"/>
              <a:t>* </a:t>
            </a:r>
            <a:r>
              <a:rPr lang="ko-KR" altLang="en-US" sz="2400" dirty="0" smtClean="0"/>
              <a:t>절리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암석에 외력이 가해져서 생긴 금</a:t>
            </a:r>
            <a:endParaRPr lang="en-US" altLang="ko-KR" sz="2400" dirty="0" smtClean="0"/>
          </a:p>
          <a:p>
            <a:pPr marL="914400" lvl="1" indent="-457200">
              <a:buNone/>
            </a:pPr>
            <a:r>
              <a:rPr lang="en-US" altLang="ko-KR" sz="2400" dirty="0" smtClean="0"/>
              <a:t>* </a:t>
            </a:r>
            <a:r>
              <a:rPr lang="ko-KR" altLang="en-US" sz="2400" dirty="0" err="1" smtClean="0"/>
              <a:t>석리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화성암을 관찰할 때 광물 입자들이 모여서 이루는 작은 규모의 조직으로 암석을 분류하고 성인을 추정할 때에 중요한 단서가 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암석을 구성하고 있는 조암광물의 집합상태에 따라 생기는 눔 모양을 말한다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조암광물 중에서 가장 많이 함유된 광물의 결정벽면과 일치함으로 화강암에서는 장석의 </a:t>
            </a:r>
            <a:r>
              <a:rPr lang="ko-KR" altLang="en-US" sz="2400" dirty="0" err="1" smtClean="0"/>
              <a:t>분리면에</a:t>
            </a:r>
            <a:r>
              <a:rPr lang="ko-KR" altLang="en-US" sz="2400" dirty="0" smtClean="0"/>
              <a:t> 해당한다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 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altLang="ko-KR" dirty="0" smtClean="0"/>
              <a:t>6. </a:t>
            </a:r>
            <a:r>
              <a:rPr lang="ko-KR" altLang="en-US" dirty="0" smtClean="0"/>
              <a:t>석재의 형상 및 치수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1) </a:t>
            </a:r>
            <a:r>
              <a:rPr lang="ko-KR" altLang="en-US" dirty="0" err="1" smtClean="0"/>
              <a:t>규격재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각석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길이를 가지는 것 너비가 두께의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배 </a:t>
            </a:r>
            <a:r>
              <a:rPr lang="ko-KR" altLang="en-US" dirty="0" err="1" smtClean="0"/>
              <a:t>미만인것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경계석에 사용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판석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너비가 두께의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배 이상이고 두께가 </a:t>
            </a:r>
            <a:r>
              <a:rPr lang="en-US" altLang="ko-KR" dirty="0" smtClean="0"/>
              <a:t>15cm </a:t>
            </a:r>
            <a:r>
              <a:rPr lang="ko-KR" altLang="en-US" dirty="0" smtClean="0"/>
              <a:t>미만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디딤돌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계단용으로</a:t>
            </a:r>
            <a:r>
              <a:rPr lang="en-US" altLang="ko-KR" dirty="0" smtClean="0"/>
              <a:t> </a:t>
            </a:r>
            <a:r>
              <a:rPr lang="ko-KR" altLang="en-US" dirty="0" smtClean="0"/>
              <a:t>사용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견치돌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길이를 앞면 길이의 </a:t>
            </a:r>
            <a:r>
              <a:rPr lang="en-US" altLang="ko-KR" dirty="0" smtClean="0"/>
              <a:t>1.5</a:t>
            </a:r>
            <a:r>
              <a:rPr lang="ko-KR" altLang="en-US" dirty="0" smtClean="0"/>
              <a:t>배 이상으로 다듬어 </a:t>
            </a:r>
            <a:r>
              <a:rPr lang="ko-KR" altLang="en-US" dirty="0" err="1" smtClean="0"/>
              <a:t>축석에</a:t>
            </a:r>
            <a:r>
              <a:rPr lang="ko-KR" altLang="en-US" dirty="0" smtClean="0"/>
              <a:t> 사용하는 석재로 옹벽 등의 </a:t>
            </a:r>
            <a:r>
              <a:rPr lang="ko-KR" altLang="en-US" dirty="0" err="1" smtClean="0"/>
              <a:t>쌓기용으로</a:t>
            </a:r>
            <a:r>
              <a:rPr lang="ko-KR" altLang="en-US" dirty="0" smtClean="0"/>
              <a:t> 사용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주로 </a:t>
            </a:r>
            <a:r>
              <a:rPr lang="ko-KR" altLang="en-US" dirty="0" err="1" smtClean="0"/>
              <a:t>흙막이용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돌쌓기에</a:t>
            </a:r>
            <a:r>
              <a:rPr lang="ko-KR" altLang="en-US" dirty="0" smtClean="0"/>
              <a:t> 사용되고 정사각뿔 모양으로 전면은 정사각형에 가깝다</a:t>
            </a:r>
            <a:r>
              <a:rPr lang="en-US" altLang="ko-KR" dirty="0" smtClean="0"/>
              <a:t>. 2</a:t>
            </a:r>
            <a:r>
              <a:rPr lang="ko-KR" altLang="en-US" dirty="0" smtClean="0"/>
              <a:t>개의 무게는 </a:t>
            </a:r>
            <a:r>
              <a:rPr lang="en-US" altLang="ko-KR" dirty="0" smtClean="0"/>
              <a:t>70-100kg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사괴석</a:t>
            </a:r>
            <a:r>
              <a:rPr lang="en-US" altLang="ko-KR" dirty="0" smtClean="0"/>
              <a:t> : </a:t>
            </a:r>
            <a:r>
              <a:rPr lang="ko-KR" altLang="en-US" dirty="0" smtClean="0"/>
              <a:t>지름 </a:t>
            </a:r>
            <a:r>
              <a:rPr lang="en-US" altLang="ko-KR" dirty="0" smtClean="0"/>
              <a:t>15-25cm </a:t>
            </a:r>
            <a:r>
              <a:rPr lang="ko-KR" altLang="en-US" dirty="0" smtClean="0"/>
              <a:t>정도의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장방형 돌로 </a:t>
            </a:r>
            <a:r>
              <a:rPr lang="ko-KR" altLang="en-US" dirty="0" smtClean="0"/>
              <a:t>고 건축의 </a:t>
            </a:r>
            <a:r>
              <a:rPr lang="ko-KR" altLang="en-US" dirty="0" smtClean="0"/>
              <a:t>담장 등 궁궐에 사용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잡석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지름 </a:t>
            </a:r>
            <a:r>
              <a:rPr lang="en-US" altLang="ko-KR" dirty="0" smtClean="0"/>
              <a:t>10-30cm </a:t>
            </a:r>
            <a:r>
              <a:rPr lang="ko-KR" altLang="en-US" dirty="0" smtClean="0"/>
              <a:t>정도로 형상이 고르지 못한 돌로 기초용으로 또는 </a:t>
            </a:r>
            <a:r>
              <a:rPr lang="ko-KR" altLang="en-US" dirty="0" err="1" smtClean="0"/>
              <a:t>석축의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뒷채움</a:t>
            </a:r>
            <a:r>
              <a:rPr lang="ko-KR" altLang="en-US" dirty="0" smtClean="0"/>
              <a:t> 돌로 사용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호박돌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지름 </a:t>
            </a:r>
            <a:r>
              <a:rPr lang="en-US" altLang="ko-KR" dirty="0" smtClean="0"/>
              <a:t>18cm </a:t>
            </a:r>
            <a:r>
              <a:rPr lang="ko-KR" altLang="en-US" dirty="0" smtClean="0"/>
              <a:t>이상의 둥근 자연석으로 수로의 사면보호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연못바닥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원로 포장용으로 사용 </a:t>
            </a:r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ko-KR" dirty="0" smtClean="0"/>
              <a:t>7. </a:t>
            </a:r>
            <a:r>
              <a:rPr lang="ko-KR" altLang="en-US" dirty="0" smtClean="0"/>
              <a:t>자연석 분류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산지에 의한 분류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산석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하천석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가공 조경석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배치에 의한 분류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입석</a:t>
            </a:r>
            <a:r>
              <a:rPr lang="en-US" altLang="ko-KR" dirty="0" smtClean="0"/>
              <a:t>(</a:t>
            </a:r>
            <a:r>
              <a:rPr lang="ko-KR" altLang="en-US" dirty="0" smtClean="0"/>
              <a:t>수석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사석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환석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횡석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각석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평석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와석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괴석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8. </a:t>
            </a:r>
            <a:r>
              <a:rPr lang="ko-KR" altLang="en-US" dirty="0" smtClean="0"/>
              <a:t>석재의 가공방법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혹두기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메다듬</a:t>
            </a:r>
            <a:r>
              <a:rPr lang="en-US" altLang="ko-KR" dirty="0" smtClean="0"/>
              <a:t>) : </a:t>
            </a:r>
            <a:r>
              <a:rPr lang="ko-KR" altLang="en-US" dirty="0" smtClean="0"/>
              <a:t>원석을 쇠망치로 쳐서 요철이 </a:t>
            </a:r>
            <a:r>
              <a:rPr lang="ko-KR" altLang="en-US" dirty="0" err="1" smtClean="0"/>
              <a:t>없개</a:t>
            </a:r>
            <a:r>
              <a:rPr lang="ko-KR" altLang="en-US" dirty="0" smtClean="0"/>
              <a:t> 다듬는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정다듬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혹두기한</a:t>
            </a:r>
            <a:r>
              <a:rPr lang="ko-KR" altLang="en-US" dirty="0" smtClean="0"/>
              <a:t> 면을 정으로 비교적 고르게 다듬는 작업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도드락다듬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정다듬한</a:t>
            </a:r>
            <a:r>
              <a:rPr lang="ko-KR" altLang="en-US" dirty="0" smtClean="0"/>
              <a:t> 면을 </a:t>
            </a:r>
            <a:r>
              <a:rPr lang="ko-KR" altLang="en-US" dirty="0" err="1" smtClean="0"/>
              <a:t>도드락</a:t>
            </a:r>
            <a:r>
              <a:rPr lang="ko-KR" altLang="en-US" dirty="0" smtClean="0"/>
              <a:t> 망치를 이용하여 다듬는 작업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잔다듬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정교한 날 망치로 면을 다듬는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물갈기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최종적으로 마무리하는 단계로 물을 사용하므로 </a:t>
            </a:r>
            <a:r>
              <a:rPr lang="ko-KR" altLang="en-US" dirty="0" err="1" smtClean="0"/>
              <a:t>물갈기라</a:t>
            </a:r>
            <a:r>
              <a:rPr lang="ko-KR" altLang="en-US" dirty="0" smtClean="0"/>
              <a:t> 한다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4. </a:t>
            </a:r>
            <a:r>
              <a:rPr lang="ko-KR" altLang="en-US" sz="3200" dirty="0" smtClean="0"/>
              <a:t>시멘트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dirty="0" smtClean="0"/>
              <a:t>시멘트의 특성 및 화학성분</a:t>
            </a: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단위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포대</a:t>
            </a:r>
            <a:r>
              <a:rPr lang="en-US" altLang="ko-KR" dirty="0" smtClean="0"/>
              <a:t>, 1</a:t>
            </a:r>
            <a:r>
              <a:rPr lang="ko-KR" altLang="en-US" dirty="0" smtClean="0"/>
              <a:t>포대는 </a:t>
            </a:r>
            <a:r>
              <a:rPr lang="en-US" altLang="ko-KR" dirty="0" smtClean="0"/>
              <a:t>40kg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물과 반응작용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수화작용</a:t>
            </a:r>
            <a:r>
              <a:rPr lang="en-US" altLang="ko-KR" dirty="0" smtClean="0"/>
              <a:t>(</a:t>
            </a:r>
            <a:r>
              <a:rPr lang="ko-KR" altLang="en-US" dirty="0" smtClean="0"/>
              <a:t>시멘트와 물의 화학반응</a:t>
            </a:r>
            <a:r>
              <a:rPr lang="en-US" altLang="ko-KR" dirty="0" smtClean="0"/>
              <a:t>) – </a:t>
            </a:r>
            <a:r>
              <a:rPr lang="ko-KR" altLang="en-US" dirty="0" smtClean="0"/>
              <a:t>응결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경화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수축</a:t>
            </a:r>
            <a:endParaRPr lang="en-US" altLang="ko-KR" dirty="0" smtClean="0"/>
          </a:p>
          <a:p>
            <a:pPr>
              <a:buFontTx/>
              <a:buChar char="-"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응결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수화작용에 의하여 굳어지는 상태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경화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시멘트 구조체가 치밀해지고 강도가 커지는 상태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dirty="0" smtClean="0"/>
              <a:t>구성성분 </a:t>
            </a:r>
            <a:r>
              <a:rPr lang="en-US" altLang="ko-KR" dirty="0" smtClean="0"/>
              <a:t>: 3</a:t>
            </a:r>
            <a:r>
              <a:rPr lang="ko-KR" altLang="en-US" dirty="0" smtClean="0"/>
              <a:t>대 구성성분은 석회원료인 산화칼슘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실리카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산화알루미늄</a:t>
            </a:r>
            <a:endParaRPr lang="en-US" altLang="ko-KR" dirty="0" smtClean="0"/>
          </a:p>
          <a:p>
            <a:pPr>
              <a:buFontTx/>
              <a:buChar char="-"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시멘트 강도 영향 인자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사용수량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사용수량이 많을수록 강도는 저하된다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분말도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분말도와</a:t>
            </a:r>
            <a:r>
              <a:rPr lang="ko-KR" altLang="en-US" dirty="0" smtClean="0"/>
              <a:t> 조기강도는 비례한다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풍화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시멘트는 제조직후가 강도가 제일 크며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점점 공기 중의 습기를 </a:t>
            </a:r>
            <a:r>
              <a:rPr lang="ko-KR" altLang="en-US" dirty="0" smtClean="0"/>
              <a:t>흡수하여 </a:t>
            </a:r>
            <a:r>
              <a:rPr lang="ko-KR" altLang="en-US" dirty="0" smtClean="0"/>
              <a:t>풍화되면서 강도는 저하된다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양생조건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양생온도는 </a:t>
            </a:r>
            <a:r>
              <a:rPr lang="en-US" altLang="ko-KR" dirty="0" smtClean="0"/>
              <a:t>30</a:t>
            </a:r>
            <a:r>
              <a:rPr lang="ko-KR" altLang="en-US" dirty="0" smtClean="0"/>
              <a:t>도까지는 온도가 높을수록 커지고 </a:t>
            </a:r>
            <a:r>
              <a:rPr lang="ko-KR" altLang="en-US" dirty="0" err="1" smtClean="0"/>
              <a:t>재령이</a:t>
            </a:r>
            <a:r>
              <a:rPr lang="ko-KR" altLang="en-US" dirty="0" smtClean="0"/>
              <a:t> 경과함에 따라 커진다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1</a:t>
            </a:r>
            <a:r>
              <a:rPr lang="en-US" altLang="ko-KR" dirty="0" smtClean="0"/>
              <a:t>. </a:t>
            </a:r>
            <a:r>
              <a:rPr lang="ko-KR" altLang="en-US" sz="3200" dirty="0" smtClean="0">
                <a:latin typeface="굴림체" pitchFamily="49" charset="-127"/>
                <a:ea typeface="굴림체" pitchFamily="49" charset="-127"/>
              </a:rPr>
              <a:t>건설재료의</a:t>
            </a:r>
            <a:r>
              <a:rPr lang="ko-KR" altLang="en-US" dirty="0" smtClean="0"/>
              <a:t> </a:t>
            </a:r>
            <a:r>
              <a:rPr lang="ko-KR" altLang="en-US" sz="3200" dirty="0" smtClean="0"/>
              <a:t>분류 및 성질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 ►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재료학의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정의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: </a:t>
            </a:r>
          </a:p>
          <a:p>
            <a:pPr>
              <a:buNone/>
            </a:pPr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 -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물체를 구성하는 구조와 성질과의 관계 및 구    조 변화에 따른 성질의 변화를 연구하는 학문이다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>
              <a:buNone/>
            </a:pPr>
            <a:endParaRPr lang="en-US" altLang="ko-KR" sz="2400" dirty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  -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최근 과학 문명이 급진적으로 발전하고 세분화 됨에 따라 구조물의 종류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용도 등이 매우 복잡해지고 다양화되고 있다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.</a:t>
            </a:r>
            <a:endParaRPr lang="en-US" altLang="ko-KR" sz="2400" dirty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       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굴림체" pitchFamily="49" charset="-127"/>
                <a:ea typeface="굴림체" pitchFamily="49" charset="-127"/>
              </a:rPr>
              <a:t>1-1. </a:t>
            </a:r>
            <a:r>
              <a:rPr lang="ko-KR" altLang="en-US" sz="3200" dirty="0" smtClean="0">
                <a:latin typeface="굴림체" pitchFamily="49" charset="-127"/>
                <a:ea typeface="굴림체" pitchFamily="49" charset="-127"/>
              </a:rPr>
              <a:t>건설재료의 분류</a:t>
            </a:r>
            <a:endParaRPr lang="ko-KR" altLang="en-US" sz="32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생산방법에 따른 분류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  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천연재료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  2)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인공재료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용도에 따른 분류 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구조 주재료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부 재료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구성물질의 종류에 따른 분류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유기재료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무기재료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7" name="내용 개체 틀 6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굴림체" pitchFamily="49" charset="-127"/>
                <a:ea typeface="굴림체" pitchFamily="49" charset="-127"/>
              </a:rPr>
              <a:t>1-2. </a:t>
            </a:r>
            <a:r>
              <a:rPr lang="ko-KR" altLang="en-US" sz="3200" dirty="0" smtClean="0">
                <a:latin typeface="굴림체" pitchFamily="49" charset="-127"/>
                <a:ea typeface="굴림체" pitchFamily="49" charset="-127"/>
              </a:rPr>
              <a:t>건설재료의 조건</a:t>
            </a:r>
            <a:endParaRPr lang="ko-KR" altLang="en-US" sz="32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공학적 성질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안전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내구성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내화성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내수성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대량공급이 가능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운반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취급 및 가공이 용이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경제성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가격이 저렴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6.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역학적 강도와 팽창 수축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적을것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강성이 크고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크리프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(Creep)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적을것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1400" dirty="0" smtClean="0">
                <a:latin typeface="굴림체" pitchFamily="49" charset="-127"/>
                <a:ea typeface="굴림체" pitchFamily="49" charset="-127"/>
              </a:rPr>
              <a:t>* </a:t>
            </a:r>
            <a:r>
              <a:rPr lang="ko-KR" altLang="en-US" sz="1400" dirty="0" err="1" smtClean="0">
                <a:latin typeface="굴림체" pitchFamily="49" charset="-127"/>
                <a:ea typeface="굴림체" pitchFamily="49" charset="-127"/>
              </a:rPr>
              <a:t>크리프</a:t>
            </a:r>
            <a:r>
              <a:rPr lang="ko-KR" altLang="en-US" sz="1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14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400" dirty="0" smtClean="0">
                <a:latin typeface="굴림체" pitchFamily="49" charset="-127"/>
                <a:ea typeface="굴림체" pitchFamily="49" charset="-127"/>
              </a:rPr>
              <a:t>외력이 일정 할 때 시간의 흐름에 따라 재료의 변형이 증대</a:t>
            </a:r>
            <a:endParaRPr lang="ko-KR" altLang="en-US" sz="1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굴림체" pitchFamily="49" charset="-127"/>
                <a:ea typeface="굴림체" pitchFamily="49" charset="-127"/>
              </a:rPr>
              <a:t>1-3. </a:t>
            </a:r>
            <a:r>
              <a:rPr lang="ko-KR" altLang="en-US" sz="3200" dirty="0" smtClean="0">
                <a:latin typeface="굴림체" pitchFamily="49" charset="-127"/>
                <a:ea typeface="굴림체" pitchFamily="49" charset="-127"/>
              </a:rPr>
              <a:t>재료의</a:t>
            </a:r>
            <a:r>
              <a:rPr lang="en-US" altLang="ko-KR" sz="32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3200" dirty="0" smtClean="0">
                <a:latin typeface="굴림체" pitchFamily="49" charset="-127"/>
                <a:ea typeface="굴림체" pitchFamily="49" charset="-127"/>
              </a:rPr>
              <a:t>공업표준화와 규격</a:t>
            </a:r>
            <a:endParaRPr lang="ko-KR" altLang="en-US" sz="32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▶공업표준화의 정의 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: </a:t>
            </a:r>
          </a:p>
          <a:p>
            <a:pPr>
              <a:buNone/>
            </a:pP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생산능률의 증진 생산비 저하 품질개선 재료의 절약 유통 소비사용의 합리화 및 기술향상을 높이기 위하여 국가에서 실시하는 표준화 사업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▶ 우리나라는 한국산업규격 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– KS F :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토목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건축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▶ 산업표준화 실시로 발생되는 효과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  1.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품질개선과 기술향상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  2.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교환성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  3.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생산능률 증진과 생산비 저하 효과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  4.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재료의 절약과 소비사용의 합리화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200" dirty="0" smtClean="0"/>
              <a:t>1-4. </a:t>
            </a:r>
            <a:r>
              <a:rPr lang="ko-KR" altLang="en-US" sz="3200" dirty="0" smtClean="0"/>
              <a:t>조경재료의 역학적 성질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ko-KR" altLang="en-US" sz="2200" dirty="0" smtClean="0"/>
              <a:t>   </a:t>
            </a:r>
            <a:r>
              <a:rPr lang="en-US" altLang="ko-KR" sz="2200" dirty="0" smtClean="0"/>
              <a:t>* </a:t>
            </a:r>
            <a:r>
              <a:rPr lang="ko-KR" altLang="en-US" sz="2200" dirty="0" smtClean="0"/>
              <a:t>탄성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물체가 외력을 받아서 순간적으로 변형한 재료에 외력을 제거 시 처음의 현상으로 회복되는 성질</a:t>
            </a:r>
            <a:endParaRPr lang="en-US" altLang="ko-KR" sz="2200" dirty="0" smtClean="0"/>
          </a:p>
          <a:p>
            <a:pPr marL="514350" indent="-514350">
              <a:buNone/>
            </a:pPr>
            <a:endParaRPr lang="en-US" altLang="ko-KR" sz="2200" dirty="0" smtClean="0"/>
          </a:p>
          <a:p>
            <a:pPr marL="514350" indent="-514350">
              <a:buNone/>
            </a:pPr>
            <a:r>
              <a:rPr lang="en-US" altLang="ko-KR" sz="2200" dirty="0" smtClean="0"/>
              <a:t>   * </a:t>
            </a:r>
            <a:r>
              <a:rPr lang="ko-KR" altLang="en-US" sz="2200" dirty="0" smtClean="0"/>
              <a:t>소성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재료에 작용하는 외력이 어느 정도 한도에 달해 원형으로 되돌아 오지 않는 성질</a:t>
            </a:r>
            <a:endParaRPr lang="en-US" altLang="ko-KR" sz="2200" dirty="0" smtClean="0"/>
          </a:p>
          <a:p>
            <a:pPr marL="514350" indent="-514350">
              <a:buNone/>
            </a:pPr>
            <a:endParaRPr lang="en-US" altLang="ko-KR" sz="2200" dirty="0" smtClean="0"/>
          </a:p>
          <a:p>
            <a:pPr marL="514350" indent="-514350">
              <a:buNone/>
            </a:pPr>
            <a:r>
              <a:rPr lang="en-US" altLang="ko-KR" sz="2200" dirty="0" smtClean="0"/>
              <a:t>   * </a:t>
            </a:r>
            <a:r>
              <a:rPr lang="ko-KR" altLang="en-US" sz="2200" dirty="0" smtClean="0"/>
              <a:t>점성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유체가 유동하고 있을 때 유체의 내부에는 흐름을 방지하려는 내부마찰 저항</a:t>
            </a:r>
            <a:endParaRPr lang="en-US" altLang="ko-KR" sz="2200" dirty="0" smtClean="0"/>
          </a:p>
          <a:p>
            <a:pPr marL="514350" indent="-514350">
              <a:buNone/>
            </a:pPr>
            <a:endParaRPr lang="en-US" altLang="ko-KR" sz="2200" dirty="0" smtClean="0"/>
          </a:p>
          <a:p>
            <a:pPr marL="514350" indent="-514350">
              <a:buNone/>
            </a:pPr>
            <a:r>
              <a:rPr lang="en-US" altLang="ko-KR" sz="2200" dirty="0" smtClean="0"/>
              <a:t>   * </a:t>
            </a:r>
            <a:r>
              <a:rPr lang="ko-KR" altLang="en-US" sz="2200" dirty="0" smtClean="0"/>
              <a:t>인성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고무와 같은 재료는 파괴에 이르기 까지 고강도의 응력에 견딜 수 있고 동시에 큰 변형을 일으키는 성질</a:t>
            </a:r>
            <a:endParaRPr lang="en-US" altLang="ko-KR" sz="2200" dirty="0" smtClean="0"/>
          </a:p>
          <a:p>
            <a:pPr marL="514350" indent="-514350">
              <a:buNone/>
            </a:pPr>
            <a:endParaRPr lang="en-US" altLang="ko-KR" sz="2200" dirty="0" smtClean="0"/>
          </a:p>
          <a:p>
            <a:pPr marL="514350" indent="-514350">
              <a:buNone/>
            </a:pPr>
            <a:r>
              <a:rPr lang="en-US" altLang="ko-KR" sz="2200" dirty="0" smtClean="0"/>
              <a:t>   * </a:t>
            </a:r>
            <a:r>
              <a:rPr lang="ko-KR" altLang="en-US" sz="2200" dirty="0" err="1" smtClean="0"/>
              <a:t>취성</a:t>
            </a:r>
            <a:r>
              <a:rPr lang="ko-KR" altLang="en-US" sz="2200" dirty="0" smtClean="0"/>
              <a:t>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작은 변형 만으로 파괴되는 성질 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유리 석재 등</a:t>
            </a:r>
            <a:r>
              <a:rPr lang="en-US" altLang="ko-KR" sz="2200" dirty="0" smtClean="0"/>
              <a:t>)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2. </a:t>
            </a:r>
            <a:r>
              <a:rPr lang="ko-KR" altLang="en-US" sz="3200" dirty="0" smtClean="0"/>
              <a:t>목재 및 </a:t>
            </a:r>
            <a:r>
              <a:rPr lang="ko-KR" altLang="en-US" sz="3200" dirty="0" err="1" smtClean="0"/>
              <a:t>죽재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/>
              <a:t>목재의 특성</a:t>
            </a:r>
            <a:endParaRPr lang="en-US" altLang="ko-KR" sz="2000" dirty="0" smtClean="0"/>
          </a:p>
          <a:p>
            <a:pPr marL="457200" indent="-457200">
              <a:buAutoNum type="arabicPeriod"/>
            </a:pPr>
            <a:endParaRPr lang="en-US" altLang="ko-KR" sz="2000" dirty="0" smtClean="0"/>
          </a:p>
          <a:p>
            <a:pPr marL="457200" indent="-457200"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조경 분야와 밀접한 관계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장식재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수장재로</a:t>
            </a:r>
            <a:r>
              <a:rPr lang="ko-KR" altLang="en-US" sz="2000" dirty="0" smtClean="0"/>
              <a:t> 변천</a:t>
            </a:r>
            <a:endParaRPr lang="en-US" altLang="ko-KR" sz="2000" dirty="0" smtClean="0"/>
          </a:p>
          <a:p>
            <a:pPr marL="457200" indent="-457200">
              <a:buNone/>
            </a:pPr>
            <a:r>
              <a:rPr lang="ko-KR" altLang="en-US" sz="2000" dirty="0" smtClean="0"/>
              <a:t>     조경에서의 목재의 용도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의자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파고라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디딤목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울타리 등</a:t>
            </a:r>
            <a:endParaRPr lang="en-US" altLang="ko-KR" sz="2000" dirty="0" smtClean="0"/>
          </a:p>
          <a:p>
            <a:pPr marL="457200" indent="-457200">
              <a:buFontTx/>
              <a:buChar char="-"/>
            </a:pPr>
            <a:endParaRPr lang="en-US" altLang="ko-KR" sz="2000" dirty="0" smtClean="0"/>
          </a:p>
          <a:p>
            <a:pPr marL="457200" indent="-457200"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장점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가볍다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다루기 쉽다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열전도율 낮다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보온성이 좋다 등</a:t>
            </a:r>
            <a:endParaRPr lang="en-US" altLang="ko-KR" sz="2000" dirty="0" smtClean="0"/>
          </a:p>
          <a:p>
            <a:pPr marL="457200" indent="-457200"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단점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내연성이</a:t>
            </a:r>
            <a:r>
              <a:rPr lang="ko-KR" altLang="en-US" sz="2000" dirty="0" smtClean="0"/>
              <a:t> 없다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부패성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팽창과 수축 현상 등</a:t>
            </a:r>
            <a:endParaRPr lang="en-US" altLang="ko-KR" sz="2000" dirty="0" smtClean="0"/>
          </a:p>
          <a:p>
            <a:pPr marL="457200" indent="-457200">
              <a:buFontTx/>
              <a:buChar char="-"/>
            </a:pPr>
            <a:endParaRPr lang="en-US" altLang="ko-KR" sz="2000" dirty="0" smtClean="0"/>
          </a:p>
          <a:p>
            <a:pPr marL="457200" indent="-457200">
              <a:buNone/>
            </a:pPr>
            <a:r>
              <a:rPr lang="en-US" altLang="ko-KR" sz="2000" dirty="0" smtClean="0"/>
              <a:t>2. </a:t>
            </a:r>
            <a:r>
              <a:rPr lang="ko-KR" altLang="en-US" sz="2000" dirty="0" smtClean="0"/>
              <a:t>목재의 조직과 성분</a:t>
            </a:r>
            <a:endParaRPr lang="en-US" altLang="ko-KR" sz="2000" dirty="0" smtClean="0"/>
          </a:p>
          <a:p>
            <a:pPr marL="457200" indent="-457200">
              <a:buNone/>
            </a:pPr>
            <a:endParaRPr lang="en-US" altLang="ko-KR" sz="2000" dirty="0" smtClean="0"/>
          </a:p>
          <a:p>
            <a:pPr marL="457200" indent="-457200"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연륜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나이테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춘재부와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추재부의</a:t>
            </a:r>
            <a:r>
              <a:rPr lang="ko-KR" altLang="en-US" sz="2000" dirty="0" smtClean="0"/>
              <a:t> 조직</a:t>
            </a:r>
            <a:endParaRPr lang="en-US" altLang="ko-KR" sz="2000" dirty="0" smtClean="0"/>
          </a:p>
          <a:p>
            <a:pPr marL="457200" indent="-457200">
              <a:buNone/>
            </a:pPr>
            <a:r>
              <a:rPr lang="en-US" altLang="ko-KR" sz="2000" dirty="0" smtClean="0"/>
              <a:t>     (</a:t>
            </a:r>
            <a:r>
              <a:rPr lang="ko-KR" altLang="en-US" sz="2000" dirty="0" smtClean="0"/>
              <a:t>춘재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봄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여름에 자란 세포  </a:t>
            </a:r>
            <a:r>
              <a:rPr lang="ko-KR" altLang="en-US" sz="2000" dirty="0" err="1" smtClean="0"/>
              <a:t>추재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가을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겨울에 자란 세포</a:t>
            </a:r>
            <a:r>
              <a:rPr lang="en-US" altLang="ko-KR" sz="2000" dirty="0" smtClean="0"/>
              <a:t>)</a:t>
            </a:r>
          </a:p>
          <a:p>
            <a:pPr marL="457200" indent="-457200"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심재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목재의 수심부근에 있는 부분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수축이 적다</a:t>
            </a:r>
            <a:r>
              <a:rPr lang="en-US" altLang="ko-KR" sz="2000" dirty="0" smtClean="0"/>
              <a:t>.</a:t>
            </a:r>
          </a:p>
          <a:p>
            <a:pPr marL="457200" indent="-457200"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변재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수피</a:t>
            </a:r>
            <a:r>
              <a:rPr lang="ko-KR" altLang="en-US" sz="2000" dirty="0" smtClean="0"/>
              <a:t> 가까이에 있는 부분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수축이 크다</a:t>
            </a:r>
            <a:r>
              <a:rPr lang="en-US" altLang="ko-KR" sz="2000" dirty="0" smtClean="0"/>
              <a:t>.</a:t>
            </a:r>
          </a:p>
          <a:p>
            <a:pPr marL="457200" indent="-457200">
              <a:buAutoNum type="arabicPeriod"/>
            </a:pPr>
            <a:endParaRPr lang="en-US" altLang="ko-KR" sz="2000" dirty="0" smtClean="0"/>
          </a:p>
          <a:p>
            <a:pPr marL="457200" indent="-457200">
              <a:buAutoNum type="arabicPeriod"/>
            </a:pP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000" dirty="0" smtClean="0"/>
              <a:t>3. </a:t>
            </a:r>
            <a:r>
              <a:rPr lang="ko-KR" altLang="en-US" sz="2000" dirty="0" smtClean="0"/>
              <a:t>목재의 강도와 비중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목재의 </a:t>
            </a:r>
            <a:r>
              <a:rPr lang="ko-KR" altLang="en-US" sz="2000" dirty="0" err="1" smtClean="0"/>
              <a:t>함수율이</a:t>
            </a:r>
            <a:r>
              <a:rPr lang="ko-KR" altLang="en-US" sz="2000" dirty="0" smtClean="0"/>
              <a:t> 낮을수록 강도는 증가한다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 (</a:t>
            </a:r>
            <a:r>
              <a:rPr lang="ko-KR" altLang="en-US" sz="2000" dirty="0" err="1" smtClean="0"/>
              <a:t>함수율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건조전중량</a:t>
            </a:r>
            <a:r>
              <a:rPr lang="en-US" altLang="ko-KR" sz="2000" dirty="0" smtClean="0"/>
              <a:t>-</a:t>
            </a:r>
            <a:r>
              <a:rPr lang="ko-KR" altLang="en-US" sz="2000" dirty="0" err="1" smtClean="0"/>
              <a:t>건조후중량</a:t>
            </a:r>
            <a:r>
              <a:rPr lang="en-US" altLang="ko-KR" sz="2000" dirty="0" smtClean="0"/>
              <a:t>/</a:t>
            </a:r>
            <a:r>
              <a:rPr lang="ko-KR" altLang="en-US" sz="2000" dirty="0" err="1" smtClean="0"/>
              <a:t>건조후중량</a:t>
            </a:r>
            <a:r>
              <a:rPr lang="en-US" altLang="ko-KR" sz="2000" dirty="0" smtClean="0"/>
              <a:t>x100%)</a:t>
            </a:r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구조재는</a:t>
            </a:r>
            <a:r>
              <a:rPr lang="en-US" altLang="ko-KR" sz="2000" dirty="0" smtClean="0"/>
              <a:t> 15%, </a:t>
            </a:r>
            <a:r>
              <a:rPr lang="ko-KR" altLang="en-US" sz="2000" dirty="0" smtClean="0"/>
              <a:t>가구재는 </a:t>
            </a:r>
            <a:r>
              <a:rPr lang="en-US" altLang="ko-KR" sz="2000" dirty="0" smtClean="0"/>
              <a:t>10%</a:t>
            </a:r>
            <a:r>
              <a:rPr lang="ko-KR" altLang="en-US" sz="2000" dirty="0" smtClean="0"/>
              <a:t>까지 건조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인장강도가 압축강도 보다 크다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4. </a:t>
            </a:r>
            <a:r>
              <a:rPr lang="ko-KR" altLang="en-US" sz="2000" dirty="0" smtClean="0"/>
              <a:t>목재의 건조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건조의 목적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함수율이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15%</a:t>
            </a:r>
            <a:r>
              <a:rPr lang="ko-KR" altLang="en-US" sz="2000" dirty="0" smtClean="0"/>
              <a:t>가 되기 위함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갈라짐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뒤틀림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부패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방지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탄성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강도를 높임 등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건조방법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자연건조법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공기건조법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침수법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인공건조법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열기건조법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증기건조법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고주파건조법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끓임법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연기법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FontTx/>
              <a:buChar char="-"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/>
              <a:t>5. </a:t>
            </a:r>
            <a:r>
              <a:rPr lang="ko-KR" altLang="en-US" sz="2000" dirty="0" smtClean="0"/>
              <a:t>목재의 방부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pPr>
              <a:buFontTx/>
              <a:buChar char="-"/>
            </a:pPr>
            <a:r>
              <a:rPr lang="ko-KR" altLang="en-US" sz="2000" dirty="0" smtClean="0"/>
              <a:t>목적 </a:t>
            </a:r>
            <a:r>
              <a:rPr lang="en-US" altLang="ko-KR" sz="2000" dirty="0" smtClean="0"/>
              <a:t>; </a:t>
            </a:r>
            <a:r>
              <a:rPr lang="ko-KR" altLang="en-US" sz="2000" dirty="0" smtClean="0"/>
              <a:t>목재의 가장 큰 단점인 썩고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벌레먹고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갈라짐에 대한 내성을 높이기 위함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목재성분을 영양원으로 분해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흡수하는 </a:t>
            </a:r>
            <a:r>
              <a:rPr lang="ko-KR" altLang="en-US" sz="2000" dirty="0" err="1" smtClean="0"/>
              <a:t>부후균의</a:t>
            </a:r>
            <a:r>
              <a:rPr lang="ko-KR" altLang="en-US" sz="2000" dirty="0" smtClean="0"/>
              <a:t> 침입을 막아 균 생육에 부적당한 환경을 만들기 위함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-  </a:t>
            </a:r>
            <a:r>
              <a:rPr lang="ko-KR" altLang="en-US" sz="2000" dirty="0" smtClean="0"/>
              <a:t>목재의 부식 요인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부패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각종 효소에 의해 화학적인 변화로 변색과 곰팡이가 </a:t>
            </a:r>
            <a:r>
              <a:rPr lang="ko-KR" altLang="en-US" sz="2000" dirty="0" smtClean="0"/>
              <a:t>있</a:t>
            </a:r>
            <a:r>
              <a:rPr lang="ko-KR" altLang="en-US" sz="2000" dirty="0" smtClean="0"/>
              <a:t>음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풍화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기온변화나 비바람에 의한 자연적인 변화로 목질부가 </a:t>
            </a:r>
            <a:r>
              <a:rPr lang="ko-KR" altLang="en-US" sz="2000" dirty="0" err="1" smtClean="0"/>
              <a:t>분해되</a:t>
            </a:r>
            <a:r>
              <a:rPr lang="ko-KR" altLang="en-US" sz="2000" dirty="0" smtClean="0"/>
              <a:t>                                  고 가루상태가 됨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충해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흰개미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하늘소 등이 연한 </a:t>
            </a:r>
            <a:r>
              <a:rPr lang="ko-KR" altLang="en-US" sz="2000" dirty="0" err="1" smtClean="0"/>
              <a:t>춘재부를</a:t>
            </a:r>
            <a:r>
              <a:rPr lang="ko-KR" altLang="en-US" sz="2000" dirty="0" smtClean="0"/>
              <a:t> 침식하여 표면만 남기고 내부가 텅 빈다</a:t>
            </a:r>
            <a:endParaRPr lang="ko-KR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1587</Words>
  <Application>Microsoft Office PowerPoint</Application>
  <PresentationFormat>화면 슬라이드 쇼(4:3)</PresentationFormat>
  <Paragraphs>210</Paragraphs>
  <Slides>17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■ 조경 재료학</vt:lpstr>
      <vt:lpstr>1. 건설재료의 분류 및 성질</vt:lpstr>
      <vt:lpstr>1-1. 건설재료의 분류</vt:lpstr>
      <vt:lpstr>1-2. 건설재료의 조건</vt:lpstr>
      <vt:lpstr>1-3. 재료의 공업표준화와 규격</vt:lpstr>
      <vt:lpstr>1-4. 조경재료의 역학적 성질</vt:lpstr>
      <vt:lpstr>2. 목재 및 죽재</vt:lpstr>
      <vt:lpstr>슬라이드 8</vt:lpstr>
      <vt:lpstr>슬라이드 9</vt:lpstr>
      <vt:lpstr>슬라이드 10</vt:lpstr>
      <vt:lpstr>슬라이드 11</vt:lpstr>
      <vt:lpstr>3. 석재(가공석과 조경석)</vt:lpstr>
      <vt:lpstr>슬라이드 13</vt:lpstr>
      <vt:lpstr>슬라이드 14</vt:lpstr>
      <vt:lpstr>슬라이드 15</vt:lpstr>
      <vt:lpstr>슬라이드 16</vt:lpstr>
      <vt:lpstr>4. 시멘트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조경재료학</dc:title>
  <dc:creator>user</dc:creator>
  <cp:lastModifiedBy>user</cp:lastModifiedBy>
  <cp:revision>37</cp:revision>
  <dcterms:created xsi:type="dcterms:W3CDTF">2011-07-04T03:56:29Z</dcterms:created>
  <dcterms:modified xsi:type="dcterms:W3CDTF">2011-10-13T06:15:49Z</dcterms:modified>
</cp:coreProperties>
</file>