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36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92EB-CA47-4A71-AC79-7798F3FADE27}" type="datetimeFigureOut">
              <a:rPr lang="ko-KR" altLang="en-US" smtClean="0"/>
              <a:t>2021-02-25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6338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92EB-CA47-4A71-AC79-7798F3FADE27}" type="datetimeFigureOut">
              <a:rPr lang="ko-KR" altLang="en-US" smtClean="0"/>
              <a:t>2021-02-25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6791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92EB-CA47-4A71-AC79-7798F3FADE27}" type="datetimeFigureOut">
              <a:rPr lang="ko-KR" altLang="en-US" smtClean="0"/>
              <a:t>2021-02-25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637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92EB-CA47-4A71-AC79-7798F3FADE27}" type="datetimeFigureOut">
              <a:rPr lang="ko-KR" altLang="en-US" smtClean="0"/>
              <a:t>2021-02-25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8341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92EB-CA47-4A71-AC79-7798F3FADE27}" type="datetimeFigureOut">
              <a:rPr lang="ko-KR" altLang="en-US" smtClean="0"/>
              <a:t>2021-02-25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002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92EB-CA47-4A71-AC79-7798F3FADE27}" type="datetimeFigureOut">
              <a:rPr lang="ko-KR" altLang="en-US" smtClean="0"/>
              <a:t>2021-02-25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0958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92EB-CA47-4A71-AC79-7798F3FADE27}" type="datetimeFigureOut">
              <a:rPr lang="ko-KR" altLang="en-US" smtClean="0"/>
              <a:t>2021-02-25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5133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92EB-CA47-4A71-AC79-7798F3FADE27}" type="datetimeFigureOut">
              <a:rPr lang="ko-KR" altLang="en-US" smtClean="0"/>
              <a:t>2021-02-25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5028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92EB-CA47-4A71-AC79-7798F3FADE27}" type="datetimeFigureOut">
              <a:rPr lang="ko-KR" altLang="en-US" smtClean="0"/>
              <a:t>2021-02-25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4415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92EB-CA47-4A71-AC79-7798F3FADE27}" type="datetimeFigureOut">
              <a:rPr lang="ko-KR" altLang="en-US" smtClean="0"/>
              <a:t>2021-02-25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478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92EB-CA47-4A71-AC79-7798F3FADE27}" type="datetimeFigureOut">
              <a:rPr lang="ko-KR" altLang="en-US" smtClean="0"/>
              <a:t>2021-02-25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4139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792EB-CA47-4A71-AC79-7798F3FADE27}" type="datetimeFigureOut">
              <a:rPr lang="ko-KR" altLang="en-US" smtClean="0"/>
              <a:t>2021-02-25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AA780-3784-463D-8FCF-6D54A9D55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8213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5496" y="260648"/>
            <a:ext cx="9108504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 smtClean="0"/>
              <a:t>2021-1</a:t>
            </a:r>
            <a:r>
              <a:rPr lang="ko-KR" altLang="en-US" sz="2800" b="1" dirty="0" smtClean="0"/>
              <a:t>학기 효소공학 실험 </a:t>
            </a:r>
            <a:r>
              <a:rPr lang="en-US" altLang="ko-KR" sz="2800" b="1" dirty="0" smtClean="0"/>
              <a:t>(1) </a:t>
            </a:r>
            <a:r>
              <a:rPr lang="ko-KR" altLang="en-US" sz="2800" b="1" dirty="0" smtClean="0"/>
              <a:t>실험계획서              </a:t>
            </a:r>
          </a:p>
          <a:p>
            <a:pPr algn="r"/>
            <a:r>
              <a:rPr lang="ko-KR" altLang="en-US" dirty="0" smtClean="0"/>
              <a:t>담당교수</a:t>
            </a:r>
            <a:r>
              <a:rPr lang="en-US" altLang="ko-KR" dirty="0" smtClean="0"/>
              <a:t>: </a:t>
            </a:r>
            <a:r>
              <a:rPr lang="ko-KR" altLang="en-US" dirty="0" smtClean="0"/>
              <a:t>윤종원</a:t>
            </a:r>
          </a:p>
          <a:p>
            <a:endParaRPr lang="ko-KR" altLang="en-US" dirty="0" smtClean="0"/>
          </a:p>
          <a:p>
            <a:r>
              <a:rPr lang="en-US" altLang="ko-KR" dirty="0" smtClean="0"/>
              <a:t>[1] </a:t>
            </a:r>
            <a:r>
              <a:rPr lang="ko-KR" altLang="en-US" dirty="0" smtClean="0"/>
              <a:t>실험 주제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아래</a:t>
            </a:r>
            <a:r>
              <a:rPr lang="en-US" altLang="ko-KR" b="1" dirty="0" smtClean="0"/>
              <a:t> </a:t>
            </a:r>
            <a:r>
              <a:rPr lang="ko-KR" altLang="en-US" b="1" dirty="0" smtClean="0"/>
              <a:t>두 실험 중 택일하여 개인별 실험진행</a:t>
            </a:r>
            <a:r>
              <a:rPr lang="en-US" altLang="ko-KR" b="1" dirty="0" smtClean="0"/>
              <a:t>)</a:t>
            </a:r>
          </a:p>
          <a:p>
            <a:endParaRPr lang="ko-KR" altLang="en-US" b="1" dirty="0" smtClean="0"/>
          </a:p>
          <a:p>
            <a:r>
              <a:rPr lang="en-US" altLang="ko-KR" dirty="0" smtClean="0">
                <a:latin typeface="Calibri"/>
              </a:rPr>
              <a:t>❶ </a:t>
            </a:r>
            <a:r>
              <a:rPr lang="en-US" altLang="ko-KR" b="1" dirty="0" smtClean="0">
                <a:solidFill>
                  <a:srgbClr val="FF0000"/>
                </a:solidFill>
              </a:rPr>
              <a:t>Maltase (α-Glucosidase) </a:t>
            </a:r>
            <a:r>
              <a:rPr lang="ko-KR" altLang="en-US" dirty="0" smtClean="0"/>
              <a:t>생산을 위한 미생물의 순수분리 및 효소활성 측정</a:t>
            </a:r>
          </a:p>
          <a:p>
            <a:r>
              <a:rPr lang="ko-KR" altLang="en-US" dirty="0" smtClean="0"/>
              <a:t>            </a:t>
            </a:r>
            <a:r>
              <a:rPr lang="en-US" altLang="ko-KR" dirty="0" smtClean="0"/>
              <a:t>Maltose (GG) → glucose (G) + glucose (G)</a:t>
            </a:r>
          </a:p>
          <a:p>
            <a:r>
              <a:rPr lang="ko-KR" altLang="en-US" dirty="0" smtClean="0">
                <a:latin typeface="Calibri"/>
              </a:rPr>
              <a:t>❷</a:t>
            </a:r>
            <a:r>
              <a:rPr lang="ko-KR" altLang="en-US" dirty="0" smtClean="0"/>
              <a:t> </a:t>
            </a:r>
            <a:r>
              <a:rPr lang="en-US" altLang="ko-KR" b="1" dirty="0" err="1" smtClean="0">
                <a:solidFill>
                  <a:srgbClr val="FF0000"/>
                </a:solidFill>
              </a:rPr>
              <a:t>Invertase</a:t>
            </a:r>
            <a:r>
              <a:rPr lang="en-US" altLang="ko-KR" dirty="0" smtClean="0"/>
              <a:t> </a:t>
            </a:r>
            <a:r>
              <a:rPr lang="ko-KR" altLang="en-US" dirty="0" smtClean="0"/>
              <a:t>생산을 </a:t>
            </a:r>
            <a:r>
              <a:rPr lang="ko-KR" altLang="en-US" dirty="0"/>
              <a:t>위한 미생물의 순수분리 및 효소활성 측정</a:t>
            </a:r>
          </a:p>
          <a:p>
            <a:r>
              <a:rPr lang="ko-KR" altLang="en-US" dirty="0"/>
              <a:t>            </a:t>
            </a:r>
            <a:r>
              <a:rPr lang="en-US" altLang="ko-KR" dirty="0" smtClean="0"/>
              <a:t>Sucrose (GF) </a:t>
            </a:r>
            <a:r>
              <a:rPr lang="en-US" altLang="ko-KR" dirty="0"/>
              <a:t>→ glucose (G) + </a:t>
            </a:r>
            <a:r>
              <a:rPr lang="en-US" altLang="ko-KR" dirty="0" smtClean="0"/>
              <a:t>fructose (F)</a:t>
            </a:r>
            <a:endParaRPr lang="en-US" altLang="ko-KR" dirty="0"/>
          </a:p>
          <a:p>
            <a:endParaRPr lang="en-US" altLang="ko-KR" dirty="0" smtClean="0"/>
          </a:p>
          <a:p>
            <a:r>
              <a:rPr lang="en-US" altLang="ko-KR" dirty="0" smtClean="0"/>
              <a:t>Activity </a:t>
            </a:r>
            <a:r>
              <a:rPr lang="ko-KR" altLang="en-US" dirty="0" smtClean="0"/>
              <a:t>측정</a:t>
            </a:r>
            <a:r>
              <a:rPr lang="en-US" altLang="ko-KR" dirty="0" smtClean="0"/>
              <a:t>: glucose </a:t>
            </a:r>
            <a:r>
              <a:rPr lang="ko-KR" altLang="en-US" dirty="0" smtClean="0"/>
              <a:t>농도를 </a:t>
            </a:r>
            <a:r>
              <a:rPr lang="en-US" altLang="ko-KR" dirty="0" smtClean="0"/>
              <a:t>glucose oxidase-peroxidase method</a:t>
            </a:r>
            <a:r>
              <a:rPr lang="ko-KR" altLang="en-US" dirty="0" smtClean="0"/>
              <a:t>를  </a:t>
            </a:r>
          </a:p>
          <a:p>
            <a:r>
              <a:rPr lang="ko-KR" altLang="en-US" dirty="0" smtClean="0"/>
              <a:t>             이용하여 측정함</a:t>
            </a:r>
            <a:r>
              <a:rPr lang="en-US" altLang="ko-KR" dirty="0" smtClean="0"/>
              <a:t>.</a:t>
            </a:r>
          </a:p>
          <a:p>
            <a:endParaRPr lang="en-US" altLang="ko-KR" sz="20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34221128" descr="EMB00002894219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221088"/>
            <a:ext cx="6282974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직선 연결선 6"/>
          <p:cNvCxnSpPr/>
          <p:nvPr/>
        </p:nvCxnSpPr>
        <p:spPr>
          <a:xfrm>
            <a:off x="35496" y="1124744"/>
            <a:ext cx="9036496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3605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35496" y="764704"/>
            <a:ext cx="9036496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직사각형 1"/>
          <p:cNvSpPr/>
          <p:nvPr/>
        </p:nvSpPr>
        <p:spPr>
          <a:xfrm>
            <a:off x="179512" y="908720"/>
            <a:ext cx="15367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smtClean="0"/>
              <a:t>Analytical Kit</a:t>
            </a:r>
            <a:endParaRPr lang="ko-KR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68760"/>
            <a:ext cx="4896544" cy="727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직사각형 7"/>
          <p:cNvSpPr/>
          <p:nvPr/>
        </p:nvSpPr>
        <p:spPr>
          <a:xfrm>
            <a:off x="251520" y="2132856"/>
            <a:ext cx="85006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/>
              <a:t>1) Standard glucose solution</a:t>
            </a:r>
            <a:r>
              <a:rPr lang="ko-KR" altLang="en-US" dirty="0" smtClean="0"/>
              <a:t>을 이용하여 </a:t>
            </a:r>
            <a:r>
              <a:rPr lang="ko-KR" altLang="en-US" dirty="0" err="1" smtClean="0"/>
              <a:t>농도별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흡광도를</a:t>
            </a:r>
            <a:r>
              <a:rPr lang="ko-KR" altLang="en-US" dirty="0" smtClean="0"/>
              <a:t> 측정하여 </a:t>
            </a:r>
            <a:r>
              <a:rPr lang="en-US" altLang="ko-KR" dirty="0" smtClean="0"/>
              <a:t>standard </a:t>
            </a:r>
          </a:p>
          <a:p>
            <a:r>
              <a:rPr lang="en-US" altLang="ko-KR" dirty="0" smtClean="0"/>
              <a:t>   curve</a:t>
            </a:r>
            <a:r>
              <a:rPr lang="ko-KR" altLang="en-US" dirty="0" smtClean="0"/>
              <a:t>를 작성한다</a:t>
            </a:r>
            <a:r>
              <a:rPr lang="en-US" altLang="ko-KR" dirty="0" smtClean="0"/>
              <a:t>. [</a:t>
            </a:r>
            <a:r>
              <a:rPr lang="ko-KR" altLang="en-US" dirty="0" smtClean="0"/>
              <a:t>방법</a:t>
            </a:r>
            <a:r>
              <a:rPr lang="en-US" altLang="ko-KR" dirty="0" smtClean="0"/>
              <a:t>] Glucose </a:t>
            </a:r>
            <a:r>
              <a:rPr lang="ko-KR" altLang="en-US" dirty="0" smtClean="0"/>
              <a:t>표준용액을 적정한 농도로 희석하여 </a:t>
            </a:r>
          </a:p>
          <a:p>
            <a:r>
              <a:rPr lang="ko-KR" altLang="en-US" dirty="0" smtClean="0"/>
              <a:t>   준비하고 </a:t>
            </a:r>
            <a:r>
              <a:rPr lang="en-US" altLang="ko-KR" dirty="0" smtClean="0"/>
              <a:t>(</a:t>
            </a:r>
            <a:r>
              <a:rPr lang="ko-KR" altLang="en-US" dirty="0" smtClean="0"/>
              <a:t>최소 </a:t>
            </a:r>
            <a:r>
              <a:rPr lang="en-US" altLang="ko-KR" dirty="0" smtClean="0"/>
              <a:t>5</a:t>
            </a:r>
            <a:r>
              <a:rPr lang="ko-KR" altLang="en-US" dirty="0" smtClean="0"/>
              <a:t>농도</a:t>
            </a:r>
            <a:r>
              <a:rPr lang="en-US" altLang="ko-KR" dirty="0" smtClean="0"/>
              <a:t>, X</a:t>
            </a:r>
            <a:r>
              <a:rPr lang="ko-KR" altLang="en-US" dirty="0" smtClean="0"/>
              <a:t>축</a:t>
            </a:r>
            <a:r>
              <a:rPr lang="en-US" altLang="ko-KR" dirty="0" smtClean="0"/>
              <a:t>), </a:t>
            </a:r>
            <a:r>
              <a:rPr lang="ko-KR" altLang="en-US" dirty="0" smtClean="0"/>
              <a:t>이들의 </a:t>
            </a:r>
            <a:r>
              <a:rPr lang="ko-KR" altLang="en-US" dirty="0" err="1" smtClean="0"/>
              <a:t>흡광도를</a:t>
            </a:r>
            <a:r>
              <a:rPr lang="ko-KR" altLang="en-US" dirty="0" smtClean="0"/>
              <a:t> 각각 측정하여 </a:t>
            </a:r>
            <a:r>
              <a:rPr lang="en-US" altLang="ko-KR" dirty="0" smtClean="0"/>
              <a:t>(Y</a:t>
            </a:r>
            <a:r>
              <a:rPr lang="ko-KR" altLang="en-US" dirty="0" smtClean="0"/>
              <a:t>축</a:t>
            </a:r>
            <a:r>
              <a:rPr lang="en-US" altLang="ko-KR" dirty="0" smtClean="0"/>
              <a:t>) </a:t>
            </a:r>
          </a:p>
          <a:p>
            <a:r>
              <a:rPr lang="en-US" altLang="ko-KR" dirty="0" smtClean="0"/>
              <a:t>   </a:t>
            </a:r>
            <a:r>
              <a:rPr lang="ko-KR" altLang="en-US" dirty="0" smtClean="0"/>
              <a:t>아래와 같은 </a:t>
            </a:r>
            <a:r>
              <a:rPr lang="en-US" altLang="ko-KR" dirty="0" smtClean="0"/>
              <a:t>calibration curve</a:t>
            </a:r>
            <a:r>
              <a:rPr lang="ko-KR" altLang="en-US" dirty="0" smtClean="0"/>
              <a:t>를 그린다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2) </a:t>
            </a:r>
            <a:r>
              <a:rPr lang="ko-KR" altLang="en-US" dirty="0" smtClean="0"/>
              <a:t>분석방법에 따라 효소반응 용액중의 </a:t>
            </a:r>
            <a:r>
              <a:rPr lang="en-US" altLang="ko-KR" dirty="0" smtClean="0"/>
              <a:t>glucose </a:t>
            </a:r>
            <a:r>
              <a:rPr lang="ko-KR" altLang="en-US" dirty="0" smtClean="0"/>
              <a:t>농도를 측정한다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3) </a:t>
            </a:r>
            <a:r>
              <a:rPr lang="ko-KR" altLang="en-US" dirty="0" smtClean="0"/>
              <a:t>효소활성 측정</a:t>
            </a:r>
            <a:r>
              <a:rPr lang="en-US" altLang="ko-KR" dirty="0" smtClean="0"/>
              <a:t>: </a:t>
            </a:r>
            <a:r>
              <a:rPr lang="ko-KR" altLang="en-US" dirty="0" smtClean="0"/>
              <a:t>생성된 포도당의 농도가 </a:t>
            </a:r>
            <a:r>
              <a:rPr lang="en-US" altLang="ko-KR" dirty="0" smtClean="0"/>
              <a:t>1.8 g/L</a:t>
            </a:r>
            <a:r>
              <a:rPr lang="ko-KR" altLang="en-US" dirty="0" smtClean="0"/>
              <a:t>라면 분자량 </a:t>
            </a:r>
            <a:r>
              <a:rPr lang="en-US" altLang="ko-KR" dirty="0" smtClean="0"/>
              <a:t>180</a:t>
            </a:r>
            <a:r>
              <a:rPr lang="ko-KR" altLang="en-US" dirty="0" smtClean="0"/>
              <a:t>으로 </a:t>
            </a:r>
          </a:p>
          <a:p>
            <a:r>
              <a:rPr lang="ko-KR" altLang="en-US" dirty="0" smtClean="0"/>
              <a:t>   나누고 </a:t>
            </a:r>
            <a:r>
              <a:rPr lang="en-US" altLang="ko-KR" dirty="0" smtClean="0"/>
              <a:t>(</a:t>
            </a:r>
            <a:r>
              <a:rPr lang="ko-KR" altLang="en-US" dirty="0" smtClean="0"/>
              <a:t>생성물의 </a:t>
            </a:r>
            <a:r>
              <a:rPr lang="en-US" altLang="ko-KR" dirty="0" smtClean="0"/>
              <a:t>M), 10</a:t>
            </a:r>
            <a:r>
              <a:rPr lang="en-US" altLang="ko-KR" baseline="30000" dirty="0" smtClean="0"/>
              <a:t>6</a:t>
            </a:r>
            <a:r>
              <a:rPr lang="ko-KR" altLang="en-US" dirty="0" smtClean="0"/>
              <a:t>을 곱한 후 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μM</a:t>
            </a:r>
            <a:r>
              <a:rPr lang="ko-KR" altLang="en-US" dirty="0" smtClean="0"/>
              <a:t>로 변환</a:t>
            </a:r>
            <a:r>
              <a:rPr lang="en-US" altLang="ko-KR" dirty="0" smtClean="0"/>
              <a:t>), </a:t>
            </a:r>
            <a:r>
              <a:rPr lang="ko-KR" altLang="en-US" dirty="0" smtClean="0"/>
              <a:t>사용된 </a:t>
            </a:r>
            <a:r>
              <a:rPr lang="ko-KR" altLang="en-US" dirty="0" err="1" smtClean="0"/>
              <a:t>효소량</a:t>
            </a:r>
            <a:r>
              <a:rPr lang="ko-KR" altLang="en-US" dirty="0" smtClean="0"/>
              <a:t> </a:t>
            </a:r>
            <a:r>
              <a:rPr lang="en-US" altLang="ko-KR" dirty="0" smtClean="0"/>
              <a:t>(ml)</a:t>
            </a:r>
            <a:r>
              <a:rPr lang="ko-KR" altLang="en-US" dirty="0" smtClean="0"/>
              <a:t>과 </a:t>
            </a:r>
          </a:p>
          <a:p>
            <a:r>
              <a:rPr lang="ko-KR" altLang="en-US" dirty="0" smtClean="0"/>
              <a:t>   반응시간</a:t>
            </a:r>
            <a:r>
              <a:rPr lang="en-US" altLang="ko-KR" dirty="0" smtClean="0"/>
              <a:t>(</a:t>
            </a:r>
            <a:r>
              <a:rPr lang="ko-KR" altLang="en-US" dirty="0" smtClean="0"/>
              <a:t>분</a:t>
            </a:r>
            <a:r>
              <a:rPr lang="en-US" altLang="ko-KR" dirty="0" smtClean="0"/>
              <a:t>)</a:t>
            </a:r>
            <a:r>
              <a:rPr lang="ko-KR" altLang="en-US" dirty="0" smtClean="0"/>
              <a:t>을 나누어 주면 </a:t>
            </a:r>
            <a:r>
              <a:rPr lang="en-US" altLang="ko-KR" dirty="0" smtClean="0"/>
              <a:t>unit/ml.</a:t>
            </a:r>
            <a:endParaRPr lang="ko-KR" altLang="en-US" dirty="0"/>
          </a:p>
        </p:txBody>
      </p:sp>
      <p:sp>
        <p:nvSpPr>
          <p:cNvPr id="9" name="직사각형 8"/>
          <p:cNvSpPr/>
          <p:nvPr/>
        </p:nvSpPr>
        <p:spPr>
          <a:xfrm>
            <a:off x="158448" y="228600"/>
            <a:ext cx="27558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b="1" dirty="0" smtClean="0"/>
              <a:t>효소활성 측정방법</a:t>
            </a:r>
            <a:endParaRPr lang="ko-KR" altLang="en-US" sz="2400" b="1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682" y="3429000"/>
            <a:ext cx="2376264" cy="1883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2900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35496" y="764704"/>
            <a:ext cx="9036496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158448" y="228600"/>
            <a:ext cx="21403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b="1" dirty="0" smtClean="0"/>
              <a:t>실험진행 방법</a:t>
            </a:r>
            <a:endParaRPr lang="ko-KR" altLang="en-US" sz="2400" b="1" dirty="0"/>
          </a:p>
        </p:txBody>
      </p:sp>
      <p:sp>
        <p:nvSpPr>
          <p:cNvPr id="3" name="직사각형 2"/>
          <p:cNvSpPr/>
          <p:nvPr/>
        </p:nvSpPr>
        <p:spPr>
          <a:xfrm>
            <a:off x="158448" y="893613"/>
            <a:ext cx="8913544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b="1" dirty="0" smtClean="0"/>
              <a:t>[2] </a:t>
            </a:r>
            <a:r>
              <a:rPr lang="ko-KR" altLang="en-US" sz="2000" b="1" dirty="0" smtClean="0"/>
              <a:t>실험진행 방법</a:t>
            </a:r>
          </a:p>
          <a:p>
            <a:endParaRPr lang="ko-KR" altLang="en-US" sz="2000" dirty="0" smtClean="0"/>
          </a:p>
          <a:p>
            <a:r>
              <a:rPr lang="en-US" altLang="ko-KR" sz="2000" dirty="0" smtClean="0"/>
              <a:t>1. </a:t>
            </a:r>
            <a:r>
              <a:rPr lang="ko-KR" altLang="en-US" sz="2000" dirty="0" smtClean="0"/>
              <a:t>실험은 효소공학실험실 또는 발효공학실험실을 이용</a:t>
            </a:r>
            <a:r>
              <a:rPr lang="en-US" altLang="ko-KR" sz="2000" dirty="0" smtClean="0"/>
              <a:t>. </a:t>
            </a:r>
          </a:p>
          <a:p>
            <a:r>
              <a:rPr lang="en-US" altLang="ko-KR" sz="2000" dirty="0" smtClean="0"/>
              <a:t>  </a:t>
            </a:r>
            <a:r>
              <a:rPr lang="ko-KR" altLang="en-US" sz="2000" dirty="0" smtClean="0"/>
              <a:t>효소공학실험실을 방문하여 실험해야 할 경우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많은 학생이 동시에 입실</a:t>
            </a:r>
          </a:p>
          <a:p>
            <a:r>
              <a:rPr lang="ko-KR" altLang="en-US" sz="2000" dirty="0" smtClean="0"/>
              <a:t>  하여 대학원생 연구에 방해가 되지 않도록 유의하여야 함</a:t>
            </a:r>
            <a:r>
              <a:rPr lang="en-US" altLang="ko-KR" sz="2000" dirty="0" smtClean="0"/>
              <a:t>.</a:t>
            </a:r>
          </a:p>
          <a:p>
            <a:endParaRPr lang="en-US" altLang="ko-KR" sz="2000" dirty="0" smtClean="0"/>
          </a:p>
          <a:p>
            <a:r>
              <a:rPr lang="en-US" altLang="ko-KR" sz="2000" dirty="0" smtClean="0"/>
              <a:t>2. </a:t>
            </a:r>
            <a:r>
              <a:rPr lang="ko-KR" altLang="en-US" sz="2000" dirty="0" smtClean="0"/>
              <a:t>개인별 실험을 진행</a:t>
            </a:r>
            <a:r>
              <a:rPr lang="en-US" altLang="ko-KR" sz="2000" dirty="0" smtClean="0"/>
              <a:t>. </a:t>
            </a:r>
          </a:p>
          <a:p>
            <a:r>
              <a:rPr lang="en-US" altLang="ko-KR" sz="2000" dirty="0" smtClean="0"/>
              <a:t>3. </a:t>
            </a:r>
            <a:r>
              <a:rPr lang="ko-KR" altLang="en-US" sz="2000" dirty="0" smtClean="0"/>
              <a:t>실험결과 리포터는 발표자료 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파워포인터로 제작</a:t>
            </a:r>
            <a:r>
              <a:rPr lang="en-US" altLang="ko-KR" sz="2000" dirty="0" smtClean="0"/>
              <a:t>) </a:t>
            </a:r>
            <a:r>
              <a:rPr lang="ko-KR" altLang="en-US" sz="2000" dirty="0" smtClean="0"/>
              <a:t>출력자료로 대체함</a:t>
            </a:r>
            <a:r>
              <a:rPr lang="en-US" altLang="ko-KR" sz="2000" dirty="0" smtClean="0"/>
              <a:t>.</a:t>
            </a:r>
          </a:p>
          <a:p>
            <a:r>
              <a:rPr lang="en-US" altLang="ko-KR" sz="2000" dirty="0" smtClean="0"/>
              <a:t>  ※ </a:t>
            </a:r>
            <a:r>
              <a:rPr lang="ko-KR" altLang="en-US" sz="2000" dirty="0" smtClean="0"/>
              <a:t>반드시 별도의 편집이 되지 않은 상태의 개인별 실험노트 </a:t>
            </a:r>
            <a:r>
              <a:rPr lang="en-US" altLang="ko-KR" sz="2000" dirty="0" smtClean="0"/>
              <a:t>(raw data)</a:t>
            </a:r>
            <a:r>
              <a:rPr lang="ko-KR" altLang="en-US" sz="2000" dirty="0" smtClean="0"/>
              <a:t>를               </a:t>
            </a:r>
            <a:endParaRPr lang="en-US" altLang="ko-KR" sz="2000" dirty="0" smtClean="0"/>
          </a:p>
          <a:p>
            <a:r>
              <a:rPr lang="en-US" altLang="ko-KR" sz="2000" dirty="0"/>
              <a:t> </a:t>
            </a:r>
            <a:r>
              <a:rPr lang="en-US" altLang="ko-KR" sz="2000" dirty="0" smtClean="0"/>
              <a:t>    </a:t>
            </a:r>
            <a:r>
              <a:rPr lang="ko-KR" altLang="en-US" sz="2000" dirty="0" smtClean="0"/>
              <a:t>동시에 제출하여야 함</a:t>
            </a:r>
            <a:r>
              <a:rPr lang="en-US" altLang="ko-KR" sz="2000" dirty="0" smtClean="0"/>
              <a:t>.    </a:t>
            </a:r>
          </a:p>
          <a:p>
            <a:r>
              <a:rPr lang="en-US" altLang="ko-KR" sz="2000" dirty="0" smtClean="0"/>
              <a:t>4. </a:t>
            </a:r>
            <a:r>
              <a:rPr lang="ko-KR" altLang="en-US" sz="2000" dirty="0" smtClean="0"/>
              <a:t>매주 실험시간에 실험을 진행하는 것을 원칙으로 하나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실험시간 이외의 </a:t>
            </a:r>
            <a:endParaRPr lang="en-US" altLang="ko-KR" sz="2000" dirty="0" smtClean="0"/>
          </a:p>
          <a:p>
            <a:r>
              <a:rPr lang="ko-KR" altLang="en-US" sz="2000" dirty="0" smtClean="0"/>
              <a:t>   시간과 주말을 활용하여도 무방함</a:t>
            </a:r>
            <a:r>
              <a:rPr lang="en-US" altLang="ko-KR" sz="2000" dirty="0" smtClean="0"/>
              <a:t>.</a:t>
            </a:r>
          </a:p>
          <a:p>
            <a:r>
              <a:rPr lang="en-US" altLang="ko-KR" sz="2000" dirty="0" smtClean="0"/>
              <a:t>5. </a:t>
            </a:r>
            <a:r>
              <a:rPr lang="ko-KR" altLang="en-US" sz="2000" dirty="0" smtClean="0"/>
              <a:t>평가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실험노트 </a:t>
            </a:r>
            <a:r>
              <a:rPr lang="en-US" altLang="ko-KR" sz="2000" dirty="0" smtClean="0"/>
              <a:t>(40</a:t>
            </a:r>
            <a:r>
              <a:rPr lang="ko-KR" altLang="en-US" sz="2000" dirty="0" smtClean="0"/>
              <a:t>점</a:t>
            </a:r>
            <a:r>
              <a:rPr lang="en-US" altLang="ko-KR" sz="2000" dirty="0" smtClean="0"/>
              <a:t>), </a:t>
            </a:r>
            <a:r>
              <a:rPr lang="ko-KR" altLang="en-US" sz="2000" dirty="0" smtClean="0"/>
              <a:t>실험결과 및 발표평가 </a:t>
            </a:r>
            <a:r>
              <a:rPr lang="en-US" altLang="ko-KR" sz="2000" dirty="0" smtClean="0"/>
              <a:t>(60</a:t>
            </a:r>
            <a:r>
              <a:rPr lang="ko-KR" altLang="en-US" sz="2000" dirty="0" smtClean="0"/>
              <a:t>점</a:t>
            </a:r>
            <a:r>
              <a:rPr lang="en-US" altLang="ko-KR" sz="2000" dirty="0" smtClean="0"/>
              <a:t>). </a:t>
            </a:r>
          </a:p>
          <a:p>
            <a:r>
              <a:rPr lang="en-US" altLang="ko-KR" sz="2000" dirty="0" smtClean="0"/>
              <a:t>                                                           </a:t>
            </a:r>
          </a:p>
          <a:p>
            <a:r>
              <a:rPr lang="en-US" altLang="ko-KR" sz="2000" b="1" dirty="0" smtClean="0"/>
              <a:t>[3] </a:t>
            </a:r>
            <a:r>
              <a:rPr lang="ko-KR" altLang="en-US" sz="2000" b="1" dirty="0" smtClean="0"/>
              <a:t>학생들이 직접 해결해야 하는 과제</a:t>
            </a:r>
          </a:p>
          <a:p>
            <a:r>
              <a:rPr lang="ko-KR" altLang="en-US" sz="2000" dirty="0" smtClean="0"/>
              <a:t> </a:t>
            </a:r>
            <a:r>
              <a:rPr lang="en-US" altLang="ko-KR" sz="2000" dirty="0" smtClean="0"/>
              <a:t>- </a:t>
            </a:r>
            <a:r>
              <a:rPr lang="ko-KR" altLang="en-US" sz="2000" dirty="0" smtClean="0"/>
              <a:t>토양 등에서 직접 </a:t>
            </a:r>
            <a:r>
              <a:rPr lang="en-US" altLang="ko-KR" sz="2000" dirty="0" smtClean="0"/>
              <a:t>maltase </a:t>
            </a:r>
            <a:r>
              <a:rPr lang="ko-KR" altLang="en-US" sz="2000" dirty="0" smtClean="0"/>
              <a:t>또는 </a:t>
            </a:r>
            <a:r>
              <a:rPr lang="en-US" altLang="ko-KR" sz="2000" dirty="0" err="1" smtClean="0"/>
              <a:t>invertase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생산 미생물을 </a:t>
            </a:r>
            <a:r>
              <a:rPr lang="ko-KR" altLang="en-US" sz="2000" dirty="0" err="1" smtClean="0"/>
              <a:t>순수분리함</a:t>
            </a:r>
            <a:r>
              <a:rPr lang="en-US" altLang="ko-KR" sz="2000" dirty="0" smtClean="0"/>
              <a:t>.</a:t>
            </a:r>
          </a:p>
          <a:p>
            <a:r>
              <a:rPr lang="en-US" altLang="ko-KR" sz="2000" dirty="0" smtClean="0"/>
              <a:t> - </a:t>
            </a:r>
            <a:r>
              <a:rPr lang="ko-KR" altLang="en-US" sz="2000" dirty="0" smtClean="0"/>
              <a:t>효소활성에 필요한 </a:t>
            </a:r>
            <a:r>
              <a:rPr lang="en-US" altLang="ko-KR" sz="2000" dirty="0" smtClean="0"/>
              <a:t>glucose oxidase </a:t>
            </a:r>
            <a:r>
              <a:rPr lang="ko-KR" altLang="en-US" sz="2000" dirty="0" smtClean="0"/>
              <a:t>방법을 정확히 숙지함</a:t>
            </a:r>
            <a:r>
              <a:rPr lang="en-US" altLang="ko-KR" sz="2000" dirty="0" smtClean="0"/>
              <a:t>.</a:t>
            </a:r>
          </a:p>
          <a:p>
            <a:r>
              <a:rPr lang="en-US" altLang="ko-KR" sz="1600" dirty="0" smtClean="0"/>
              <a:t> </a:t>
            </a:r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2316239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35496" y="764704"/>
            <a:ext cx="9036496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158448" y="228600"/>
            <a:ext cx="21403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b="1" dirty="0" smtClean="0"/>
              <a:t>실험진행 방법</a:t>
            </a:r>
            <a:endParaRPr lang="ko-KR" altLang="en-US" sz="2400" b="1" dirty="0"/>
          </a:p>
        </p:txBody>
      </p:sp>
      <p:sp>
        <p:nvSpPr>
          <p:cNvPr id="2" name="직사각형 1"/>
          <p:cNvSpPr/>
          <p:nvPr/>
        </p:nvSpPr>
        <p:spPr>
          <a:xfrm>
            <a:off x="113918" y="1124744"/>
            <a:ext cx="895807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b="1" dirty="0" smtClean="0"/>
              <a:t>[4] </a:t>
            </a:r>
            <a:r>
              <a:rPr lang="ko-KR" altLang="en-US" sz="2000" b="1" dirty="0" smtClean="0"/>
              <a:t>제공되는 시약 및 기구</a:t>
            </a:r>
          </a:p>
          <a:p>
            <a:r>
              <a:rPr lang="ko-KR" altLang="en-US" sz="2000" dirty="0" smtClean="0"/>
              <a:t>  </a:t>
            </a:r>
            <a:r>
              <a:rPr lang="en-US" altLang="ko-KR" sz="2000" dirty="0" smtClean="0"/>
              <a:t>1) Maltose, glucose </a:t>
            </a:r>
            <a:r>
              <a:rPr lang="ko-KR" altLang="en-US" sz="2000" dirty="0" smtClean="0"/>
              <a:t>등 효소생산 발효배지 및 효소반응 시약</a:t>
            </a:r>
          </a:p>
          <a:p>
            <a:r>
              <a:rPr lang="ko-KR" altLang="en-US" sz="2000" dirty="0" smtClean="0"/>
              <a:t>  </a:t>
            </a:r>
            <a:r>
              <a:rPr lang="en-US" altLang="ko-KR" sz="2000" dirty="0" smtClean="0"/>
              <a:t>2) Agar plate, Flask </a:t>
            </a:r>
            <a:r>
              <a:rPr lang="ko-KR" altLang="en-US" sz="2000" dirty="0" smtClean="0"/>
              <a:t>등 미생물 분리 및 배양을 위해 필요한 기구일체</a:t>
            </a:r>
          </a:p>
          <a:p>
            <a:r>
              <a:rPr lang="ko-KR" altLang="en-US" sz="2000" dirty="0" smtClean="0"/>
              <a:t>  </a:t>
            </a:r>
            <a:r>
              <a:rPr lang="en-US" altLang="ko-KR" sz="2000" dirty="0" smtClean="0"/>
              <a:t>3) Glucose oxidase kits (</a:t>
            </a:r>
            <a:r>
              <a:rPr lang="ko-KR" altLang="en-US" sz="2000" dirty="0" smtClean="0"/>
              <a:t>효소활성 측정</a:t>
            </a:r>
            <a:r>
              <a:rPr lang="en-US" altLang="ko-KR" sz="2000" dirty="0" smtClean="0"/>
              <a:t>): </a:t>
            </a:r>
            <a:r>
              <a:rPr lang="ko-KR" altLang="en-US" sz="2000" dirty="0" smtClean="0"/>
              <a:t>실험실조교 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최민지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에게 신청</a:t>
            </a:r>
          </a:p>
          <a:p>
            <a:r>
              <a:rPr lang="ko-KR" altLang="en-US" sz="2000" dirty="0" smtClean="0"/>
              <a:t>     </a:t>
            </a:r>
            <a:r>
              <a:rPr lang="en-US" altLang="ko-KR" sz="2000" dirty="0" smtClean="0"/>
              <a:t>※ </a:t>
            </a:r>
            <a:r>
              <a:rPr lang="ko-KR" altLang="en-US" sz="2000" dirty="0" smtClean="0"/>
              <a:t>필요한 시점에서 최소 일주일 전에 사전신청 필요</a:t>
            </a:r>
            <a:r>
              <a:rPr lang="en-US" altLang="ko-KR" sz="2000" dirty="0" smtClean="0"/>
              <a:t>.</a:t>
            </a:r>
          </a:p>
          <a:p>
            <a:r>
              <a:rPr lang="en-US" altLang="ko-KR" sz="2000" dirty="0" smtClean="0"/>
              <a:t>  4) Spectrophotometer 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발효공학 실험실 </a:t>
            </a:r>
            <a:r>
              <a:rPr lang="ko-KR" altLang="en-US" sz="2000" dirty="0" err="1" smtClean="0"/>
              <a:t>신규규입</a:t>
            </a:r>
            <a:r>
              <a:rPr lang="ko-KR" altLang="en-US" sz="2000" dirty="0" smtClean="0"/>
              <a:t> 비치예정</a:t>
            </a:r>
            <a:r>
              <a:rPr lang="en-US" altLang="ko-KR" sz="2000" dirty="0" smtClean="0"/>
              <a:t>) </a:t>
            </a:r>
            <a:endParaRPr lang="en-US" altLang="ko-KR" sz="2000" dirty="0" smtClean="0"/>
          </a:p>
          <a:p>
            <a:r>
              <a:rPr lang="en-US" altLang="ko-KR" sz="2000" dirty="0" smtClean="0"/>
              <a:t>  5) Shaking incubator (</a:t>
            </a:r>
            <a:r>
              <a:rPr lang="ko-KR" altLang="en-US" sz="2000" dirty="0" smtClean="0"/>
              <a:t>효소공학실험실 옆 복도</a:t>
            </a:r>
            <a:r>
              <a:rPr lang="en-US" altLang="ko-KR" sz="2000" dirty="0" smtClean="0"/>
              <a:t>)</a:t>
            </a:r>
          </a:p>
          <a:p>
            <a:endParaRPr lang="en-US" altLang="ko-KR" sz="2000" dirty="0" smtClean="0"/>
          </a:p>
          <a:p>
            <a:r>
              <a:rPr lang="en-US" altLang="ko-KR" sz="2000" b="1" dirty="0" smtClean="0"/>
              <a:t>[5] </a:t>
            </a:r>
            <a:r>
              <a:rPr lang="ko-KR" altLang="en-US" sz="2000" b="1" dirty="0" smtClean="0"/>
              <a:t>실험결과 발표 및 리포터</a:t>
            </a:r>
          </a:p>
          <a:p>
            <a:r>
              <a:rPr lang="en-US" altLang="ko-KR" sz="2000" dirty="0" smtClean="0"/>
              <a:t>  1. </a:t>
            </a:r>
            <a:r>
              <a:rPr lang="ko-KR" altLang="en-US" sz="2000" dirty="0" smtClean="0"/>
              <a:t>학기말에 일시 및 장소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별도통보</a:t>
            </a:r>
            <a:r>
              <a:rPr lang="en-US" altLang="ko-KR" sz="2000" dirty="0" smtClean="0"/>
              <a:t>.</a:t>
            </a:r>
          </a:p>
          <a:p>
            <a:r>
              <a:rPr lang="en-US" altLang="ko-KR" sz="2000" dirty="0" smtClean="0"/>
              <a:t>  2. </a:t>
            </a:r>
            <a:r>
              <a:rPr lang="ko-KR" altLang="en-US" sz="2000" dirty="0" smtClean="0"/>
              <a:t>파워포인트로 발표하고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발표자료를 출력해서 발표당일 제출</a:t>
            </a:r>
            <a:r>
              <a:rPr lang="en-US" altLang="ko-KR" sz="2000" dirty="0" smtClean="0"/>
              <a:t>.</a:t>
            </a:r>
          </a:p>
          <a:p>
            <a:r>
              <a:rPr lang="en-US" altLang="ko-KR" sz="2000" dirty="0" smtClean="0"/>
              <a:t>     </a:t>
            </a:r>
            <a:r>
              <a:rPr lang="ko-KR" altLang="en-US" sz="2000" dirty="0" smtClean="0"/>
              <a:t>아래 내용이 기본적으로 포함되어야 함</a:t>
            </a:r>
            <a:r>
              <a:rPr lang="en-US" altLang="ko-KR" sz="2000" dirty="0" smtClean="0"/>
              <a:t>.</a:t>
            </a:r>
          </a:p>
          <a:p>
            <a:r>
              <a:rPr lang="en-US" altLang="ko-KR" sz="2000" dirty="0" smtClean="0"/>
              <a:t>  ① </a:t>
            </a:r>
            <a:r>
              <a:rPr lang="ko-KR" altLang="en-US" sz="2000" dirty="0" smtClean="0"/>
              <a:t>분리한 미생물의 현미경 사진</a:t>
            </a:r>
          </a:p>
          <a:p>
            <a:r>
              <a:rPr lang="ko-KR" altLang="en-US" sz="2000" dirty="0" smtClean="0"/>
              <a:t>  ② </a:t>
            </a:r>
            <a:r>
              <a:rPr lang="ko-KR" altLang="en-US" sz="2000" dirty="0" err="1" smtClean="0"/>
              <a:t>시간별</a:t>
            </a:r>
            <a:r>
              <a:rPr lang="ko-KR" altLang="en-US" sz="2000" dirty="0" smtClean="0"/>
              <a:t> 효소생산 </a:t>
            </a:r>
            <a:r>
              <a:rPr lang="en-US" altLang="ko-KR" sz="2000" dirty="0" smtClean="0"/>
              <a:t>(units/ml), </a:t>
            </a:r>
            <a:r>
              <a:rPr lang="ko-KR" altLang="en-US" sz="2000" dirty="0" smtClean="0"/>
              <a:t>미생물 성장곡선 </a:t>
            </a:r>
            <a:r>
              <a:rPr lang="en-US" altLang="ko-KR" sz="2000" dirty="0" smtClean="0"/>
              <a:t>(g/l).</a:t>
            </a:r>
          </a:p>
          <a:p>
            <a:endParaRPr lang="en-US" altLang="ko-KR" sz="2000" dirty="0" smtClean="0"/>
          </a:p>
          <a:p>
            <a:r>
              <a:rPr lang="en-US" altLang="ko-KR" sz="2000" b="1" dirty="0" smtClean="0"/>
              <a:t>[6] </a:t>
            </a:r>
            <a:r>
              <a:rPr lang="ko-KR" altLang="en-US" sz="2000" b="1" dirty="0" err="1" smtClean="0"/>
              <a:t>실험중</a:t>
            </a:r>
            <a:r>
              <a:rPr lang="ko-KR" altLang="en-US" sz="2000" b="1" dirty="0" smtClean="0"/>
              <a:t> 문의사항</a:t>
            </a:r>
            <a:r>
              <a:rPr lang="en-US" altLang="ko-KR" sz="2000" b="1" dirty="0" smtClean="0"/>
              <a:t>: </a:t>
            </a:r>
            <a:r>
              <a:rPr lang="ko-KR" altLang="en-US" sz="2000" dirty="0" smtClean="0"/>
              <a:t>지도교수 또는 효소공학 실험실조교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954364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483</Words>
  <Application>Microsoft Office PowerPoint</Application>
  <PresentationFormat>화면 슬라이드 쇼(4:3)</PresentationFormat>
  <Paragraphs>66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7</cp:revision>
  <dcterms:created xsi:type="dcterms:W3CDTF">2020-03-25T04:17:33Z</dcterms:created>
  <dcterms:modified xsi:type="dcterms:W3CDTF">2021-02-25T04:53:54Z</dcterms:modified>
</cp:coreProperties>
</file>