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Source Sans Pro" panose="020B0503030403020204" pitchFamily="34" charset="0"/>
      <p:regular r:id="rId13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33" d="100"/>
          <a:sy n="133" d="100"/>
        </p:scale>
        <p:origin x="31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326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DEDED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53526" y="1450538"/>
            <a:ext cx="5609749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연중행사 1월에서 2월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6350198" y="2521982"/>
            <a:ext cx="74164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6350198" y="3169801"/>
            <a:ext cx="74164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6350198" y="3817620"/>
            <a:ext cx="74164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6350198" y="4465439"/>
            <a:ext cx="74164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6350198" y="5113258"/>
            <a:ext cx="74164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6350198" y="5761077"/>
            <a:ext cx="74164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endParaRPr lang="en-US" sz="1900" dirty="0"/>
          </a:p>
        </p:txBody>
      </p:sp>
      <p:sp>
        <p:nvSpPr>
          <p:cNvPr id="10" name="Text 7"/>
          <p:cNvSpPr/>
          <p:nvPr/>
        </p:nvSpPr>
        <p:spPr>
          <a:xfrm>
            <a:off x="6350198" y="6408896"/>
            <a:ext cx="74164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22201912 이현오</a:t>
            </a:r>
            <a:endParaRPr lang="en-US" sz="1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2120503"/>
            <a:ext cx="5609749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2월 14일: 발렌타인데이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63798" y="3438763"/>
            <a:ext cx="2774037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초콜릿 선물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63798" y="4036219"/>
            <a:ext cx="2774037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발렌타인데이는 여성이 좋아하는 남성에게 초콜릿을 선물하는 날이야.</a:t>
            </a:r>
            <a:endParaRPr lang="en-US" sz="190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7674" y="3469600"/>
            <a:ext cx="2774037" cy="1897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7631549" y="3438763"/>
            <a:ext cx="2774037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초콜릿 종류</a:t>
            </a:r>
            <a:endParaRPr lang="en-US" sz="2200" dirty="0"/>
          </a:p>
        </p:txBody>
      </p:sp>
      <p:sp>
        <p:nvSpPr>
          <p:cNvPr id="7" name="Text 4"/>
          <p:cNvSpPr/>
          <p:nvPr/>
        </p:nvSpPr>
        <p:spPr>
          <a:xfrm>
            <a:off x="7631549" y="4036219"/>
            <a:ext cx="2774037" cy="1480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꼭 좋아하는 사람이 아니더라도, 의리 초콜릿, 가족 초콜릿, 심지어 자신을 위한 초콜릿도 있어.</a:t>
            </a:r>
            <a:endParaRPr lang="en-US" sz="1900" dirty="0"/>
          </a:p>
        </p:txBody>
      </p:sp>
      <p:sp>
        <p:nvSpPr>
          <p:cNvPr id="8" name="Text 5"/>
          <p:cNvSpPr/>
          <p:nvPr/>
        </p:nvSpPr>
        <p:spPr>
          <a:xfrm>
            <a:off x="11015424" y="3438763"/>
            <a:ext cx="2774037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화이트데이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11015424" y="4036219"/>
            <a:ext cx="2774037" cy="1850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그리고 한 달 뒤에는 남성이 여성에게 답례하는 화이트데이가 있는데, 이때는 주로 사탕이나 마시멜로 같은 것을 선물해.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0198" y="937974"/>
            <a:ext cx="7416403" cy="1402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1월 1일: 새해맞이 (正月, Shogatsu)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6627852" y="2710696"/>
            <a:ext cx="30480" cy="4580930"/>
          </a:xfrm>
          <a:prstGeom prst="roundRect">
            <a:avLst>
              <a:gd name="adj" fmla="val 121472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Shape 2"/>
          <p:cNvSpPr/>
          <p:nvPr/>
        </p:nvSpPr>
        <p:spPr>
          <a:xfrm>
            <a:off x="6875026" y="3250763"/>
            <a:ext cx="740450" cy="30480"/>
          </a:xfrm>
          <a:prstGeom prst="roundRect">
            <a:avLst>
              <a:gd name="adj" fmla="val 121472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6" name="Shape 3"/>
          <p:cNvSpPr/>
          <p:nvPr/>
        </p:nvSpPr>
        <p:spPr>
          <a:xfrm>
            <a:off x="6350198" y="2988350"/>
            <a:ext cx="555308" cy="55530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9617" y="3055680"/>
            <a:ext cx="336471" cy="42064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7861935" y="2957513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신사 참배</a:t>
            </a:r>
            <a:endParaRPr lang="en-US" sz="2200" dirty="0"/>
          </a:p>
        </p:txBody>
      </p:sp>
      <p:sp>
        <p:nvSpPr>
          <p:cNvPr id="9" name="Text 5"/>
          <p:cNvSpPr/>
          <p:nvPr/>
        </p:nvSpPr>
        <p:spPr>
          <a:xfrm>
            <a:off x="7861935" y="3456146"/>
            <a:ext cx="5904667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일본인들은 새해 첫날 신사를 방문하여 소원을 빕니다.</a:t>
            </a:r>
            <a:endParaRPr lang="en-US" sz="1900" dirty="0"/>
          </a:p>
        </p:txBody>
      </p:sp>
      <p:sp>
        <p:nvSpPr>
          <p:cNvPr id="10" name="Shape 6"/>
          <p:cNvSpPr/>
          <p:nvPr/>
        </p:nvSpPr>
        <p:spPr>
          <a:xfrm>
            <a:off x="6875026" y="4860012"/>
            <a:ext cx="740450" cy="30480"/>
          </a:xfrm>
          <a:prstGeom prst="roundRect">
            <a:avLst>
              <a:gd name="adj" fmla="val 121472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1" name="Shape 7"/>
          <p:cNvSpPr/>
          <p:nvPr/>
        </p:nvSpPr>
        <p:spPr>
          <a:xfrm>
            <a:off x="6350198" y="4597598"/>
            <a:ext cx="555308" cy="55530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617" y="4664928"/>
            <a:ext cx="336471" cy="42064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7861935" y="4566761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오세치 요리</a:t>
            </a:r>
            <a:endParaRPr lang="en-US" sz="2200" dirty="0"/>
          </a:p>
        </p:txBody>
      </p:sp>
      <p:sp>
        <p:nvSpPr>
          <p:cNvPr id="14" name="Text 9"/>
          <p:cNvSpPr/>
          <p:nvPr/>
        </p:nvSpPr>
        <p:spPr>
          <a:xfrm>
            <a:off x="7861935" y="5065395"/>
            <a:ext cx="5904667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특별한 도시락 형태의 음식을 가족과 함께 나눠 먹습니다.</a:t>
            </a:r>
            <a:endParaRPr lang="en-US" sz="1900" dirty="0"/>
          </a:p>
        </p:txBody>
      </p:sp>
      <p:sp>
        <p:nvSpPr>
          <p:cNvPr id="15" name="Shape 10"/>
          <p:cNvSpPr/>
          <p:nvPr/>
        </p:nvSpPr>
        <p:spPr>
          <a:xfrm>
            <a:off x="6875026" y="6469261"/>
            <a:ext cx="740450" cy="30480"/>
          </a:xfrm>
          <a:prstGeom prst="roundRect">
            <a:avLst>
              <a:gd name="adj" fmla="val 121472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6" name="Shape 11"/>
          <p:cNvSpPr/>
          <p:nvPr/>
        </p:nvSpPr>
        <p:spPr>
          <a:xfrm>
            <a:off x="6350198" y="6206847"/>
            <a:ext cx="555308" cy="555308"/>
          </a:xfrm>
          <a:prstGeom prst="roundRect">
            <a:avLst>
              <a:gd name="adj" fmla="val 666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59617" y="6274177"/>
            <a:ext cx="336471" cy="42064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861935" y="6176010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제야의 종</a:t>
            </a:r>
            <a:endParaRPr lang="en-US" sz="2200" dirty="0"/>
          </a:p>
        </p:txBody>
      </p:sp>
      <p:sp>
        <p:nvSpPr>
          <p:cNvPr id="19" name="Text 13"/>
          <p:cNvSpPr/>
          <p:nvPr/>
        </p:nvSpPr>
        <p:spPr>
          <a:xfrm>
            <a:off x="7861935" y="6674644"/>
            <a:ext cx="5904667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사찰에서는 108번 종을 울려 새해를 맞이합니다.</a:t>
            </a:r>
            <a:endParaRPr lang="en-US" sz="19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555308" y="437078"/>
            <a:ext cx="3606284" cy="45077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500"/>
              </a:lnSpc>
              <a:buNone/>
            </a:pPr>
            <a:r>
              <a:rPr lang="en-US" sz="2800" b="1" kern="0" spc="-28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연하장과 카도마츠</a:t>
            </a:r>
            <a:endParaRPr lang="en-US" sz="2800" dirty="0"/>
          </a:p>
        </p:txBody>
      </p:sp>
      <p:sp>
        <p:nvSpPr>
          <p:cNvPr id="3" name="Text 1"/>
          <p:cNvSpPr/>
          <p:nvPr/>
        </p:nvSpPr>
        <p:spPr>
          <a:xfrm>
            <a:off x="555308" y="1284446"/>
            <a:ext cx="1803083" cy="2252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kern="0" spc="-1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연하장 (年賀状)</a:t>
            </a:r>
            <a:endParaRPr lang="en-US" sz="1400" dirty="0"/>
          </a:p>
        </p:txBody>
      </p:sp>
      <p:sp>
        <p:nvSpPr>
          <p:cNvPr id="4" name="Text 2"/>
          <p:cNvSpPr/>
          <p:nvPr/>
        </p:nvSpPr>
        <p:spPr>
          <a:xfrm>
            <a:off x="555308" y="1668304"/>
            <a:ext cx="6566416" cy="2380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2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12월 25일까지 부치면 1월 1일에 도착합니다.</a:t>
            </a:r>
            <a:endParaRPr lang="en-US" sz="1200" dirty="0"/>
          </a:p>
        </p:txBody>
      </p:sp>
      <p:sp>
        <p:nvSpPr>
          <p:cNvPr id="5" name="Text 3"/>
          <p:cNvSpPr/>
          <p:nvPr/>
        </p:nvSpPr>
        <p:spPr>
          <a:xfrm>
            <a:off x="555308" y="2049066"/>
            <a:ext cx="6566416" cy="2380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2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맨 아래 번호는 경품 추첨 번호입니다.</a:t>
            </a:r>
            <a:endParaRPr lang="en-US" sz="1200" dirty="0"/>
          </a:p>
        </p:txBody>
      </p:sp>
      <p:sp>
        <p:nvSpPr>
          <p:cNvPr id="6" name="Text 4"/>
          <p:cNvSpPr/>
          <p:nvPr/>
        </p:nvSpPr>
        <p:spPr>
          <a:xfrm>
            <a:off x="555308" y="2429828"/>
            <a:ext cx="6566416" cy="2380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2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1월 15일경 추첨으로 현금이나 전자제품을 받을 수 있습니다.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7516297" y="1284446"/>
            <a:ext cx="1803083" cy="2252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1400" b="1" kern="0" spc="-1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카도마츠 (門松)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7516297" y="1668304"/>
            <a:ext cx="6566416" cy="2380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2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문 앞에 장식하는 소나무와 대나무 장식입니다.</a:t>
            </a:r>
            <a:endParaRPr lang="en-US" sz="1200" dirty="0"/>
          </a:p>
        </p:txBody>
      </p:sp>
      <p:sp>
        <p:nvSpPr>
          <p:cNvPr id="9" name="Text 7"/>
          <p:cNvSpPr/>
          <p:nvPr/>
        </p:nvSpPr>
        <p:spPr>
          <a:xfrm>
            <a:off x="7516297" y="2049066"/>
            <a:ext cx="6566416" cy="2380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2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한 해 동안 집을 보호한 토지신을 맞이하기 위한 장식입니다.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7516297" y="2429828"/>
            <a:ext cx="6566416" cy="2380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r>
              <a:rPr lang="en-US" sz="12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정월 동안 집 입구에 두어 신을 맞이합니다.</a:t>
            </a:r>
            <a:endParaRPr lang="en-US" sz="1200" dirty="0"/>
          </a:p>
        </p:txBody>
      </p:sp>
      <p:pic>
        <p:nvPicPr>
          <p:cNvPr id="11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308" y="3167539"/>
            <a:ext cx="3005257" cy="4003953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555308" y="7349966"/>
            <a:ext cx="7957066" cy="2380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200" dirty="0"/>
          </a:p>
        </p:txBody>
      </p:sp>
      <p:pic>
        <p:nvPicPr>
          <p:cNvPr id="13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06947" y="3167539"/>
            <a:ext cx="2708672" cy="4065746"/>
          </a:xfrm>
          <a:prstGeom prst="rect">
            <a:avLst/>
          </a:prstGeom>
        </p:spPr>
      </p:pic>
      <p:sp>
        <p:nvSpPr>
          <p:cNvPr id="14" name="Text 10"/>
          <p:cNvSpPr/>
          <p:nvPr/>
        </p:nvSpPr>
        <p:spPr>
          <a:xfrm>
            <a:off x="8906947" y="7411760"/>
            <a:ext cx="5175647" cy="23800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850"/>
              </a:lnSpc>
              <a:buNone/>
            </a:pP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1490782"/>
            <a:ext cx="7182445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1월 13일: 성인의 날 (成人の日)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98" y="2685693"/>
            <a:ext cx="4054078" cy="2505551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63798" y="5499735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화려한 기모노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863798" y="5998369"/>
            <a:ext cx="4054078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여성들은 후리소데라는 화려한 기모노를 입고 성인식에 참여합니다.</a:t>
            </a:r>
            <a:endParaRPr lang="en-US" sz="190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8042" y="2685693"/>
            <a:ext cx="4054197" cy="250567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88042" y="5499854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기념식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88042" y="5998488"/>
            <a:ext cx="4054197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지역 공공 시설에서 기념식이 진행됩니다.</a:t>
            </a:r>
            <a:endParaRPr lang="en-US" sz="190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2404" y="2685693"/>
            <a:ext cx="4054197" cy="250567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2404" y="5499854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새로운 책임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2404" y="5998488"/>
            <a:ext cx="4054197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성인이 된 20세 청년들의 사회적 책임이 시작됩니다.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1357670"/>
            <a:ext cx="5609749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2월 3일: 세쓰분 (節分)</a:t>
            </a:r>
            <a:endParaRPr lang="en-US" sz="4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798" y="2429113"/>
            <a:ext cx="1234083" cy="1480899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468047" y="2675930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오니 쫓기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2468047" y="3174563"/>
            <a:ext cx="5812155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"오니와 소토, 후쿠와 우치"를 외치며 콩을 뿌립니다.</a:t>
            </a:r>
            <a:endParaRPr lang="en-US" sz="19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3798" y="3910013"/>
            <a:ext cx="1234083" cy="1480899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468047" y="4156829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콩 뿌리기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2468047" y="4655463"/>
            <a:ext cx="5812155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가족들이 집안 구석구석에 콩을 뿌려 악귀를 쫓습니다.</a:t>
            </a:r>
            <a:endParaRPr lang="en-US" sz="19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3798" y="5390912"/>
            <a:ext cx="1234083" cy="1480899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468047" y="5637728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에호마키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2468047" y="6136362"/>
            <a:ext cx="5812155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행운의 방향을 향해 말없이 두꺼운 김밥을 먹습니다.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3798" y="1498402"/>
            <a:ext cx="5609749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2월: 삿포로 눈 축제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1418" y="2851428"/>
            <a:ext cx="3073837" cy="3073837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2661" y="2851428"/>
            <a:ext cx="3073837" cy="3073837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3903" y="2851428"/>
            <a:ext cx="3073837" cy="3073837"/>
          </a:xfrm>
          <a:prstGeom prst="rect">
            <a:avLst/>
          </a:prstGeom>
        </p:spPr>
      </p:pic>
      <p:pic>
        <p:nvPicPr>
          <p:cNvPr id="6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85145" y="2851428"/>
            <a:ext cx="3073837" cy="3073837"/>
          </a:xfrm>
          <a:prstGeom prst="rect">
            <a:avLst/>
          </a:prstGeom>
        </p:spPr>
      </p:pic>
      <p:sp>
        <p:nvSpPr>
          <p:cNvPr id="7" name="Text 1"/>
          <p:cNvSpPr/>
          <p:nvPr/>
        </p:nvSpPr>
        <p:spPr>
          <a:xfrm>
            <a:off x="863798" y="6361033"/>
            <a:ext cx="129028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홋카이도 삿포로에서 열리는 세계적인 눈 축제입니다. 거대한 눈 조각과 얼음 조각이 오도리 공원을 화려하게 수놓습니다.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1445895"/>
            <a:ext cx="7416403" cy="140255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2월: 요코테 가마쿠라 축일15일~16일</a:t>
            </a:r>
            <a:endParaRPr lang="en-US" sz="4400" dirty="0"/>
          </a:p>
        </p:txBody>
      </p:sp>
      <p:sp>
        <p:nvSpPr>
          <p:cNvPr id="4" name="Text 1"/>
          <p:cNvSpPr/>
          <p:nvPr/>
        </p:nvSpPr>
        <p:spPr>
          <a:xfrm>
            <a:off x="863798" y="3218617"/>
            <a:ext cx="7416403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endParaRPr lang="en-US" sz="1900" dirty="0"/>
          </a:p>
        </p:txBody>
      </p:sp>
      <p:sp>
        <p:nvSpPr>
          <p:cNvPr id="5" name="Text 2"/>
          <p:cNvSpPr/>
          <p:nvPr/>
        </p:nvSpPr>
        <p:spPr>
          <a:xfrm>
            <a:off x="863798" y="4113252"/>
            <a:ext cx="1402437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눈 집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863798" y="4710708"/>
            <a:ext cx="1402437" cy="11104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눈으로 만든 돔 형태의 작은 집입니다.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2876074" y="4113252"/>
            <a:ext cx="1402437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촛불 밝히기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2876074" y="4710708"/>
            <a:ext cx="1402437" cy="1850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가마쿠라 안에 촛불을 밝혀 아름다운 분위기를 만듭니다.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4888349" y="4113252"/>
            <a:ext cx="1402437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떡과 음료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4888349" y="4710708"/>
            <a:ext cx="1402437" cy="18508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아이들이 방문객에게 떡과 따뜻한 음료를 대접합니다.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6900624" y="4113252"/>
            <a:ext cx="1402437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수신 제사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6900624" y="4710708"/>
            <a:ext cx="1402437" cy="148066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물의 신에게 제사를 지내는 전통적인 행사입니다.</a:t>
            </a:r>
            <a:endParaRPr lang="en-US"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63798" y="1204913"/>
            <a:ext cx="6408896" cy="7012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 kern="0" spc="-44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2월 8일: 바늘공양 (針供養)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63798" y="2276356"/>
            <a:ext cx="3584853" cy="2620923"/>
          </a:xfrm>
          <a:prstGeom prst="roundRect">
            <a:avLst>
              <a:gd name="adj" fmla="val 141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5" name="Text 2"/>
          <p:cNvSpPr/>
          <p:nvPr/>
        </p:nvSpPr>
        <p:spPr>
          <a:xfrm>
            <a:off x="1110615" y="2523172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감사와 기원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110615" y="3021806"/>
            <a:ext cx="309122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바느질 도구에 감사하고 재봉술 향상을 기원합니다.</a:t>
            </a:r>
            <a:endParaRPr lang="en-US" sz="1900" dirty="0"/>
          </a:p>
        </p:txBody>
      </p:sp>
      <p:sp>
        <p:nvSpPr>
          <p:cNvPr id="7" name="Text 4"/>
          <p:cNvSpPr/>
          <p:nvPr/>
        </p:nvSpPr>
        <p:spPr>
          <a:xfrm>
            <a:off x="1110615" y="3910132"/>
            <a:ext cx="309122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부러진 바늘이나 오래된 바늘을 정중히 모십니다.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4695468" y="2276356"/>
            <a:ext cx="3584853" cy="2620923"/>
          </a:xfrm>
          <a:prstGeom prst="roundRect">
            <a:avLst>
              <a:gd name="adj" fmla="val 1413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9" name="Text 6"/>
          <p:cNvSpPr/>
          <p:nvPr/>
        </p:nvSpPr>
        <p:spPr>
          <a:xfrm>
            <a:off x="4942284" y="2523172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공양 방법</a:t>
            </a:r>
            <a:endParaRPr lang="en-US" sz="2200" dirty="0"/>
          </a:p>
        </p:txBody>
      </p:sp>
      <p:sp>
        <p:nvSpPr>
          <p:cNvPr id="10" name="Text 7"/>
          <p:cNvSpPr/>
          <p:nvPr/>
        </p:nvSpPr>
        <p:spPr>
          <a:xfrm>
            <a:off x="4942284" y="3021806"/>
            <a:ext cx="309122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신사나 절에 헌납하거나 부드러운 음식에 찔러넣습니다.</a:t>
            </a:r>
            <a:endParaRPr lang="en-US" sz="1900" dirty="0"/>
          </a:p>
        </p:txBody>
      </p:sp>
      <p:sp>
        <p:nvSpPr>
          <p:cNvPr id="11" name="Text 8"/>
          <p:cNvSpPr/>
          <p:nvPr/>
        </p:nvSpPr>
        <p:spPr>
          <a:xfrm>
            <a:off x="4942284" y="3910132"/>
            <a:ext cx="3091220" cy="7403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두부, 곤약, 떡 등을 사용하여 바늘을 안전하게 보관합니다.</a:t>
            </a:r>
            <a:endParaRPr lang="en-US" sz="1900" dirty="0"/>
          </a:p>
        </p:txBody>
      </p:sp>
      <p:sp>
        <p:nvSpPr>
          <p:cNvPr id="12" name="Shape 9"/>
          <p:cNvSpPr/>
          <p:nvPr/>
        </p:nvSpPr>
        <p:spPr>
          <a:xfrm>
            <a:off x="863798" y="5144095"/>
            <a:ext cx="7416403" cy="1880592"/>
          </a:xfrm>
          <a:prstGeom prst="roundRect">
            <a:avLst>
              <a:gd name="adj" fmla="val 1969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3" name="Text 10"/>
          <p:cNvSpPr/>
          <p:nvPr/>
        </p:nvSpPr>
        <p:spPr>
          <a:xfrm>
            <a:off x="1110615" y="5390912"/>
            <a:ext cx="2804874" cy="35063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지역별 전통</a:t>
            </a:r>
            <a:endParaRPr lang="en-US" sz="2200" dirty="0"/>
          </a:p>
        </p:txBody>
      </p:sp>
      <p:sp>
        <p:nvSpPr>
          <p:cNvPr id="14" name="Text 11"/>
          <p:cNvSpPr/>
          <p:nvPr/>
        </p:nvSpPr>
        <p:spPr>
          <a:xfrm>
            <a:off x="1110615" y="5889546"/>
            <a:ext cx="6922770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일부 지역에서는 바다나 강에 바늘을 흘려보냅니다.</a:t>
            </a:r>
            <a:endParaRPr lang="en-US" sz="1900" dirty="0"/>
          </a:p>
        </p:txBody>
      </p:sp>
      <p:sp>
        <p:nvSpPr>
          <p:cNvPr id="15" name="Text 12"/>
          <p:cNvSpPr/>
          <p:nvPr/>
        </p:nvSpPr>
        <p:spPr>
          <a:xfrm>
            <a:off x="1110615" y="6407706"/>
            <a:ext cx="6922770" cy="3701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900"/>
              </a:lnSpc>
              <a:buNone/>
            </a:pPr>
            <a:r>
              <a:rPr lang="en-US" sz="190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다른 지역에서는 땅에 정중히 묻는 의식을 치릅니다.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80693" y="613410"/>
            <a:ext cx="5069800" cy="63365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b="1" kern="0" spc="-40" dirty="0">
                <a:solidFill>
                  <a:srgbClr val="000000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2월 11일: 건국기념의 날</a:t>
            </a:r>
            <a:endParaRPr lang="en-US" sz="3950" dirty="0"/>
          </a:p>
        </p:txBody>
      </p:sp>
      <p:sp>
        <p:nvSpPr>
          <p:cNvPr id="3" name="Shape 1"/>
          <p:cNvSpPr/>
          <p:nvPr/>
        </p:nvSpPr>
        <p:spPr>
          <a:xfrm>
            <a:off x="780693" y="1693188"/>
            <a:ext cx="2178129" cy="1566029"/>
          </a:xfrm>
          <a:prstGeom prst="roundRect">
            <a:avLst>
              <a:gd name="adj" fmla="val 213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1712952" y="2280166"/>
            <a:ext cx="313611" cy="3920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45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1</a:t>
            </a:r>
            <a:endParaRPr lang="en-US" sz="2450" dirty="0"/>
          </a:p>
        </p:txBody>
      </p:sp>
      <p:sp>
        <p:nvSpPr>
          <p:cNvPr id="5" name="Text 3"/>
          <p:cNvSpPr/>
          <p:nvPr/>
        </p:nvSpPr>
        <p:spPr>
          <a:xfrm>
            <a:off x="3181826" y="1916192"/>
            <a:ext cx="2534841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kern="0" spc="-20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진무 천황 즉위 기념</a:t>
            </a:r>
            <a:endParaRPr lang="en-US" sz="1950" dirty="0"/>
          </a:p>
        </p:txBody>
      </p:sp>
      <p:sp>
        <p:nvSpPr>
          <p:cNvPr id="6" name="Text 4"/>
          <p:cNvSpPr/>
          <p:nvPr/>
        </p:nvSpPr>
        <p:spPr>
          <a:xfrm>
            <a:off x="3181826" y="2366843"/>
            <a:ext cx="10444877" cy="6693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7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일본 초대 천황인 진무 천황이 기원전 660년 2월 11일에 즉위한 것을 기념하는 날입니다. 일본 건국 신화에 따라 일본 국가와 왕실의 기원을 상징하며, '일본서기'와 '고사기'에 기록된 신화를 바탕으로 합니다.</a:t>
            </a:r>
            <a:endParaRPr lang="en-US" sz="1750" dirty="0"/>
          </a:p>
        </p:txBody>
      </p:sp>
      <p:sp>
        <p:nvSpPr>
          <p:cNvPr id="7" name="Shape 5"/>
          <p:cNvSpPr/>
          <p:nvPr/>
        </p:nvSpPr>
        <p:spPr>
          <a:xfrm>
            <a:off x="3070265" y="3243977"/>
            <a:ext cx="10668000" cy="15240"/>
          </a:xfrm>
          <a:prstGeom prst="roundRect">
            <a:avLst>
              <a:gd name="adj" fmla="val 219560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8" name="Shape 6"/>
          <p:cNvSpPr/>
          <p:nvPr/>
        </p:nvSpPr>
        <p:spPr>
          <a:xfrm>
            <a:off x="780693" y="3370659"/>
            <a:ext cx="4356259" cy="1900714"/>
          </a:xfrm>
          <a:prstGeom prst="roundRect">
            <a:avLst>
              <a:gd name="adj" fmla="val 1760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9" name="Text 7"/>
          <p:cNvSpPr/>
          <p:nvPr/>
        </p:nvSpPr>
        <p:spPr>
          <a:xfrm>
            <a:off x="2802017" y="4124920"/>
            <a:ext cx="313611" cy="3920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45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2</a:t>
            </a:r>
            <a:endParaRPr lang="en-US" sz="2450" dirty="0"/>
          </a:p>
        </p:txBody>
      </p:sp>
      <p:sp>
        <p:nvSpPr>
          <p:cNvPr id="10" name="Text 8"/>
          <p:cNvSpPr/>
          <p:nvPr/>
        </p:nvSpPr>
        <p:spPr>
          <a:xfrm>
            <a:off x="5359956" y="3593663"/>
            <a:ext cx="2534841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kern="0" spc="-20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메이지 신궁 기념 제례</a:t>
            </a:r>
            <a:endParaRPr lang="en-US" sz="1950" dirty="0"/>
          </a:p>
        </p:txBody>
      </p:sp>
      <p:sp>
        <p:nvSpPr>
          <p:cNvPr id="11" name="Text 9"/>
          <p:cNvSpPr/>
          <p:nvPr/>
        </p:nvSpPr>
        <p:spPr>
          <a:xfrm>
            <a:off x="5359956" y="4044315"/>
            <a:ext cx="8266748" cy="10040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7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메이지 신궁을 비롯한 주요 신사에서 성대한 기념 제례가 열립니다. 특히 메이지 신궁에서는 진무 천황을 기리는 퍼레이드와 전통 무용, 음악 공연이 펼쳐집니다. 이 행사에는 수많은 시민과 관광객이 참여하여 일본 건국을 축하합니다.</a:t>
            </a:r>
            <a:endParaRPr lang="en-US" sz="1750" dirty="0"/>
          </a:p>
        </p:txBody>
      </p:sp>
      <p:sp>
        <p:nvSpPr>
          <p:cNvPr id="12" name="Shape 10"/>
          <p:cNvSpPr/>
          <p:nvPr/>
        </p:nvSpPr>
        <p:spPr>
          <a:xfrm>
            <a:off x="5248394" y="5256133"/>
            <a:ext cx="8489871" cy="15240"/>
          </a:xfrm>
          <a:prstGeom prst="roundRect">
            <a:avLst>
              <a:gd name="adj" fmla="val 219560"/>
            </a:avLst>
          </a:prstGeom>
          <a:solidFill>
            <a:srgbClr val="D8D4D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3" name="Shape 11"/>
          <p:cNvSpPr/>
          <p:nvPr/>
        </p:nvSpPr>
        <p:spPr>
          <a:xfrm>
            <a:off x="780693" y="5382816"/>
            <a:ext cx="6534507" cy="2235398"/>
          </a:xfrm>
          <a:prstGeom prst="roundRect">
            <a:avLst>
              <a:gd name="adj" fmla="val 1497"/>
            </a:avLst>
          </a:prstGeom>
          <a:solidFill>
            <a:srgbClr val="F2EEEE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4" name="Text 12"/>
          <p:cNvSpPr/>
          <p:nvPr/>
        </p:nvSpPr>
        <p:spPr>
          <a:xfrm>
            <a:off x="3891082" y="6304478"/>
            <a:ext cx="313611" cy="39207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00"/>
              </a:lnSpc>
              <a:buNone/>
            </a:pPr>
            <a:r>
              <a:rPr lang="en-US" sz="2450" b="1" kern="0" spc="-22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3</a:t>
            </a:r>
            <a:endParaRPr lang="en-US" sz="2450" dirty="0"/>
          </a:p>
        </p:txBody>
      </p:sp>
      <p:sp>
        <p:nvSpPr>
          <p:cNvPr id="15" name="Text 13"/>
          <p:cNvSpPr/>
          <p:nvPr/>
        </p:nvSpPr>
        <p:spPr>
          <a:xfrm>
            <a:off x="7538204" y="5605820"/>
            <a:ext cx="2534841" cy="3168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kern="0" spc="-20" dirty="0">
                <a:solidFill>
                  <a:srgbClr val="3D3838"/>
                </a:solidFill>
                <a:latin typeface="Montserrat Bold" pitchFamily="34" charset="0"/>
                <a:ea typeface="Montserrat Bold" pitchFamily="34" charset="-122"/>
                <a:cs typeface="Montserrat Bold" pitchFamily="34" charset="-120"/>
              </a:rPr>
              <a:t>국기 게양과 축하 행사</a:t>
            </a:r>
            <a:endParaRPr lang="en-US" sz="1950" dirty="0"/>
          </a:p>
        </p:txBody>
      </p:sp>
      <p:sp>
        <p:nvSpPr>
          <p:cNvPr id="16" name="Text 14"/>
          <p:cNvSpPr/>
          <p:nvPr/>
        </p:nvSpPr>
        <p:spPr>
          <a:xfrm>
            <a:off x="7538204" y="6056471"/>
            <a:ext cx="6088499" cy="13387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750" dirty="0">
                <a:solidFill>
                  <a:srgbClr val="3D3838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대부분의 가정과 공공기관에서 일본 국기를 게양하고, 일본의 건국을 축하합니다. 공원이나 광장에서는 다양한 문화 행사와 축제, 전통 공연 등이 열려 시민들이 함께 즐길 수 있는 분위기를 조성합니다. 이러한 행사들은 일본의 역사와 문화를 되새기게 합니다.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524</Words>
  <Application>Microsoft Office PowerPoint</Application>
  <PresentationFormat>사용자 지정</PresentationFormat>
  <Paragraphs>80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4" baseType="lpstr">
      <vt:lpstr>Montserrat Bold</vt:lpstr>
      <vt:lpstr>Arial</vt:lpstr>
      <vt:lpstr>Source Sans Pro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이현오</cp:lastModifiedBy>
  <cp:revision>2</cp:revision>
  <dcterms:created xsi:type="dcterms:W3CDTF">2025-04-11T11:42:11Z</dcterms:created>
  <dcterms:modified xsi:type="dcterms:W3CDTF">2025-04-11T11:43:31Z</dcterms:modified>
</cp:coreProperties>
</file>