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921FE-A758-4900-B752-BAEDC031E26E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7A66C-8878-4733-B2F6-CDCA447213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421330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AB5D7-563B-42DD-BD86-0A95299713A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11A55-0E4B-464E-9350-41ECA3C52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224557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8211312" y="2788920"/>
            <a:ext cx="932688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gray">
          <a:xfrm>
            <a:off x="0" y="2130552"/>
            <a:ext cx="84582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gray">
          <a:xfrm>
            <a:off x="2496312" y="0"/>
            <a:ext cx="1709928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gray">
          <a:xfrm>
            <a:off x="0" y="0"/>
            <a:ext cx="2788920" cy="235915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3118104"/>
            <a:ext cx="7781544" cy="1470025"/>
          </a:xfr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59152"/>
            <a:ext cx="8211312" cy="68580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7693074" cy="452596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 rot="5400000">
            <a:off x="4572000" y="2350008"/>
            <a:ext cx="6519672" cy="1810512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gray">
          <a:xfrm>
            <a:off x="6553200" y="6135624"/>
            <a:ext cx="987552" cy="722376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gray">
          <a:xfrm>
            <a:off x="8606181" y="1379355"/>
            <a:ext cx="539496" cy="1463040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gray">
          <a:xfrm>
            <a:off x="8604504" y="0"/>
            <a:ext cx="539496" cy="1828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1152" y="274637"/>
            <a:ext cx="1673352" cy="585216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327648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1296" y="3044952"/>
            <a:ext cx="4690872" cy="740664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2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Rectangle 6"/>
          <p:cNvSpPr/>
          <p:nvPr/>
        </p:nvSpPr>
        <p:spPr bwMode="gray">
          <a:xfrm>
            <a:off x="8211312" y="2788920"/>
            <a:ext cx="932688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gray">
          <a:xfrm>
            <a:off x="0" y="2130552"/>
            <a:ext cx="84582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gray">
          <a:xfrm>
            <a:off x="2496312" y="0"/>
            <a:ext cx="1709928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gray">
          <a:xfrm>
            <a:off x="0" y="0"/>
            <a:ext cx="2788920" cy="2670048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3813048"/>
            <a:ext cx="77724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en-US" sz="4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80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80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27632"/>
            <a:ext cx="4040188" cy="639762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627632"/>
            <a:ext cx="4041775" cy="639762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01384"/>
            <a:ext cx="9144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gray">
          <a:xfrm>
            <a:off x="0" y="0"/>
            <a:ext cx="9144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gray">
          <a:xfrm>
            <a:off x="0" y="0"/>
            <a:ext cx="2432304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gray">
          <a:xfrm>
            <a:off x="1426464" y="0"/>
            <a:ext cx="1572768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gray">
          <a:xfrm>
            <a:off x="0" y="6501384"/>
            <a:ext cx="9144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gray">
          <a:xfrm>
            <a:off x="0" y="0"/>
            <a:ext cx="9144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gray">
          <a:xfrm>
            <a:off x="0" y="0"/>
            <a:ext cx="301752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 bwMode="gray">
          <a:xfrm>
            <a:off x="0" y="0"/>
            <a:ext cx="2432304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 bwMode="gray">
          <a:xfrm>
            <a:off x="1426464" y="0"/>
            <a:ext cx="1572768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 bwMode="gray">
          <a:xfrm>
            <a:off x="8842248" y="0"/>
            <a:ext cx="301752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48640"/>
            <a:ext cx="7699248" cy="932688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0952" y="1645920"/>
            <a:ext cx="2816352" cy="44805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645920"/>
            <a:ext cx="4800600" cy="44805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368" y="658368"/>
            <a:ext cx="5486400" cy="822960"/>
          </a:xfr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28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24" y="1618488"/>
            <a:ext cx="5486400" cy="3639312"/>
          </a:xfrm>
          <a:solidFill>
            <a:srgbClr val="F8F8F8"/>
          </a:solidFill>
          <a:ln w="76200" cmpd="sng">
            <a:solidFill>
              <a:srgbClr val="FFFF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3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24" y="5413248"/>
            <a:ext cx="5486400" cy="9875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0" y="402336"/>
            <a:ext cx="8686800" cy="109728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gray">
          <a:xfrm>
            <a:off x="8165592" y="996696"/>
            <a:ext cx="978408" cy="896112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gray">
          <a:xfrm>
            <a:off x="1783080" y="0"/>
            <a:ext cx="1947672" cy="539496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gray">
          <a:xfrm>
            <a:off x="0" y="0"/>
            <a:ext cx="2432304" cy="539496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9496"/>
            <a:ext cx="8229600" cy="96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5A178-ACB5-4F44-AFCE-7E738FBDF43C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70448" y="6537960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2152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CAC3A-F34E-4FAF-AAB6-DEFF8F13E04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1"/>
        </a:buClr>
        <a:buSzPct val="90000"/>
        <a:buFont typeface="Wingdings 3" pitchFamily="18" charset="2"/>
        <a:buChar char="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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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3067280" y="983872"/>
            <a:ext cx="3024336" cy="47070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angSong" panose="02010609060101010101" pitchFamily="49" charset="-122"/>
              </a:rPr>
              <a:t>식품영양학과 이수 체계도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64057" y="207013"/>
            <a:ext cx="5266928" cy="63408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b="1" dirty="0" smtClean="0">
                <a:solidFill>
                  <a:schemeClr val="tx1"/>
                </a:solidFill>
                <a:latin typeface="+mn-ea"/>
                <a:ea typeface="+mn-ea"/>
              </a:rPr>
              <a:t>전공 교과목 이수체계</a:t>
            </a:r>
            <a:endParaRPr lang="ko-KR" altLang="en-US" sz="3500" b="1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pic>
        <p:nvPicPr>
          <p:cNvPr id="1026" name="Picture 2" descr="C:\Users\user\Desktop\symbol_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96517"/>
            <a:ext cx="1512168" cy="44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그룹 7"/>
          <p:cNvGrpSpPr/>
          <p:nvPr/>
        </p:nvGrpSpPr>
        <p:grpSpPr>
          <a:xfrm>
            <a:off x="179512" y="1700808"/>
            <a:ext cx="2232248" cy="5040560"/>
            <a:chOff x="23670" y="807854"/>
            <a:chExt cx="1985367" cy="2382440"/>
          </a:xfrm>
        </p:grpSpPr>
        <p:sp>
          <p:nvSpPr>
            <p:cNvPr id="9" name="모서리가 둥근 직사각형 8"/>
            <p:cNvSpPr/>
            <p:nvPr/>
          </p:nvSpPr>
          <p:spPr>
            <a:xfrm>
              <a:off x="23670" y="807854"/>
              <a:ext cx="1985367" cy="238244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모서리가 둥근 직사각형 4"/>
            <p:cNvSpPr/>
            <p:nvPr/>
          </p:nvSpPr>
          <p:spPr>
            <a:xfrm rot="16200000">
              <a:off x="-754593" y="1586118"/>
              <a:ext cx="1953601" cy="3970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864" rIns="71120" bIns="0" numCol="1" spcCol="1270" anchor="t" anchorCtr="0">
              <a:noAutofit/>
            </a:bodyPr>
            <a:lstStyle/>
            <a:p>
              <a:pPr lvl="0" algn="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1600" kern="1200"/>
            </a:p>
          </p:txBody>
        </p:sp>
      </p:grpSp>
      <p:grpSp>
        <p:nvGrpSpPr>
          <p:cNvPr id="20" name="그룹 19"/>
          <p:cNvGrpSpPr/>
          <p:nvPr/>
        </p:nvGrpSpPr>
        <p:grpSpPr>
          <a:xfrm>
            <a:off x="2479914" y="1699184"/>
            <a:ext cx="2160240" cy="5042184"/>
            <a:chOff x="23670" y="807854"/>
            <a:chExt cx="1985367" cy="2382440"/>
          </a:xfrm>
        </p:grpSpPr>
        <p:sp>
          <p:nvSpPr>
            <p:cNvPr id="21" name="모서리가 둥근 직사각형 20"/>
            <p:cNvSpPr/>
            <p:nvPr/>
          </p:nvSpPr>
          <p:spPr>
            <a:xfrm>
              <a:off x="23670" y="807854"/>
              <a:ext cx="1985367" cy="238244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모서리가 둥근 직사각형 4"/>
            <p:cNvSpPr/>
            <p:nvPr/>
          </p:nvSpPr>
          <p:spPr>
            <a:xfrm rot="16200000">
              <a:off x="-754593" y="1586118"/>
              <a:ext cx="1953601" cy="3970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864" rIns="71120" bIns="0" numCol="1" spcCol="1270" anchor="t" anchorCtr="0">
              <a:noAutofit/>
            </a:bodyPr>
            <a:lstStyle/>
            <a:p>
              <a:pPr lvl="0" algn="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1600" kern="1200"/>
            </a:p>
          </p:txBody>
        </p:sp>
      </p:grpSp>
      <p:grpSp>
        <p:nvGrpSpPr>
          <p:cNvPr id="23" name="그룹 22"/>
          <p:cNvGrpSpPr/>
          <p:nvPr/>
        </p:nvGrpSpPr>
        <p:grpSpPr>
          <a:xfrm>
            <a:off x="4713031" y="1692964"/>
            <a:ext cx="2073830" cy="5048404"/>
            <a:chOff x="23670" y="807854"/>
            <a:chExt cx="1985367" cy="2382440"/>
          </a:xfrm>
        </p:grpSpPr>
        <p:sp>
          <p:nvSpPr>
            <p:cNvPr id="24" name="모서리가 둥근 직사각형 23"/>
            <p:cNvSpPr/>
            <p:nvPr/>
          </p:nvSpPr>
          <p:spPr>
            <a:xfrm>
              <a:off x="23670" y="807854"/>
              <a:ext cx="1985367" cy="238244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모서리가 둥근 직사각형 4"/>
            <p:cNvSpPr/>
            <p:nvPr/>
          </p:nvSpPr>
          <p:spPr>
            <a:xfrm rot="16200000">
              <a:off x="-754593" y="1586118"/>
              <a:ext cx="1953601" cy="3970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864" rIns="71120" bIns="0" numCol="1" spcCol="1270" anchor="t" anchorCtr="0">
              <a:noAutofit/>
            </a:bodyPr>
            <a:lstStyle/>
            <a:p>
              <a:pPr lvl="0" algn="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1600" kern="1200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6847568" y="1692963"/>
            <a:ext cx="2160241" cy="5025434"/>
            <a:chOff x="23670" y="807854"/>
            <a:chExt cx="1985367" cy="2382440"/>
          </a:xfrm>
        </p:grpSpPr>
        <p:sp>
          <p:nvSpPr>
            <p:cNvPr id="27" name="모서리가 둥근 직사각형 26"/>
            <p:cNvSpPr/>
            <p:nvPr/>
          </p:nvSpPr>
          <p:spPr>
            <a:xfrm>
              <a:off x="23670" y="807854"/>
              <a:ext cx="1985367" cy="238244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모서리가 둥근 직사각형 4"/>
            <p:cNvSpPr/>
            <p:nvPr/>
          </p:nvSpPr>
          <p:spPr>
            <a:xfrm rot="16200000">
              <a:off x="-754593" y="1586118"/>
              <a:ext cx="1953601" cy="3970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864" rIns="71120" bIns="0" numCol="1" spcCol="1270" anchor="t" anchorCtr="0">
              <a:noAutofit/>
            </a:bodyPr>
            <a:lstStyle/>
            <a:p>
              <a:pPr lvl="0" algn="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1600" kern="1200"/>
            </a:p>
          </p:txBody>
        </p:sp>
      </p:grpSp>
      <p:sp>
        <p:nvSpPr>
          <p:cNvPr id="5" name="타원 4"/>
          <p:cNvSpPr/>
          <p:nvPr/>
        </p:nvSpPr>
        <p:spPr>
          <a:xfrm>
            <a:off x="503548" y="1486140"/>
            <a:ext cx="1584176" cy="5040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2767946" y="1486140"/>
            <a:ext cx="1584176" cy="5040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4959626" y="1486140"/>
            <a:ext cx="1584176" cy="5040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7135600" y="1486140"/>
            <a:ext cx="1584176" cy="5040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55576" y="15567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  <a:latin typeface="210 하얀바람 L" panose="02020603020101020101" pitchFamily="18" charset="-127"/>
                <a:ea typeface="210 하얀바람 L" panose="02020603020101020101" pitchFamily="18" charset="-127"/>
              </a:rPr>
              <a:t>1</a:t>
            </a:r>
            <a:r>
              <a:rPr lang="ko-KR" altLang="en-US" b="1" dirty="0" smtClean="0">
                <a:solidFill>
                  <a:schemeClr val="accent2">
                    <a:lumMod val="75000"/>
                  </a:schemeClr>
                </a:solidFill>
                <a:latin typeface="210 하얀바람 L" panose="02020603020101020101" pitchFamily="18" charset="-127"/>
                <a:ea typeface="210 하얀바람 L" panose="02020603020101020101" pitchFamily="18" charset="-127"/>
              </a:rPr>
              <a:t>학년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  <a:latin typeface="210 하얀바람 L" panose="02020603020101020101" pitchFamily="18" charset="-127"/>
              <a:ea typeface="210 하얀바람 L" panose="02020603020101020101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19974" y="155350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  <a:latin typeface="210 하얀바람 L" panose="02020603020101020101" pitchFamily="18" charset="-127"/>
                <a:ea typeface="210 하얀바람 L" panose="02020603020101020101" pitchFamily="18" charset="-127"/>
              </a:rPr>
              <a:t>2</a:t>
            </a:r>
            <a:r>
              <a:rPr lang="ko-KR" altLang="en-US" b="1" dirty="0" smtClean="0">
                <a:solidFill>
                  <a:schemeClr val="accent2">
                    <a:lumMod val="75000"/>
                  </a:schemeClr>
                </a:solidFill>
                <a:latin typeface="210 하얀바람 L" panose="02020603020101020101" pitchFamily="18" charset="-127"/>
                <a:ea typeface="210 하얀바람 L" panose="02020603020101020101" pitchFamily="18" charset="-127"/>
              </a:rPr>
              <a:t>학년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  <a:latin typeface="210 하얀바람 L" panose="02020603020101020101" pitchFamily="18" charset="-127"/>
              <a:ea typeface="210 하얀바람 L" panose="02020603020101020101" pitchFamily="18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11654" y="15567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  <a:latin typeface="210 하얀바람 L" panose="02020603020101020101" pitchFamily="18" charset="-127"/>
                <a:ea typeface="210 하얀바람 L" panose="02020603020101020101" pitchFamily="18" charset="-127"/>
              </a:rPr>
              <a:t>3</a:t>
            </a:r>
            <a:r>
              <a:rPr lang="ko-KR" altLang="en-US" b="1" dirty="0" smtClean="0">
                <a:solidFill>
                  <a:schemeClr val="accent2">
                    <a:lumMod val="75000"/>
                  </a:schemeClr>
                </a:solidFill>
                <a:latin typeface="210 하얀바람 L" panose="02020603020101020101" pitchFamily="18" charset="-127"/>
                <a:ea typeface="210 하얀바람 L" panose="02020603020101020101" pitchFamily="18" charset="-127"/>
              </a:rPr>
              <a:t>학년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  <a:latin typeface="210 하얀바람 L" panose="02020603020101020101" pitchFamily="18" charset="-127"/>
              <a:ea typeface="210 하얀바람 L" panose="0202060302010102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87628" y="15567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  <a:latin typeface="210 하얀바람 L" panose="02020603020101020101" pitchFamily="18" charset="-127"/>
                <a:ea typeface="210 하얀바람 L" panose="02020603020101020101" pitchFamily="18" charset="-127"/>
              </a:rPr>
              <a:t>4</a:t>
            </a:r>
            <a:r>
              <a:rPr lang="ko-KR" altLang="en-US" b="1" dirty="0" smtClean="0">
                <a:solidFill>
                  <a:schemeClr val="accent2">
                    <a:lumMod val="75000"/>
                  </a:schemeClr>
                </a:solidFill>
                <a:latin typeface="210 하얀바람 L" panose="02020603020101020101" pitchFamily="18" charset="-127"/>
                <a:ea typeface="210 하얀바람 L" panose="02020603020101020101" pitchFamily="18" charset="-127"/>
              </a:rPr>
              <a:t>학년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  <a:latin typeface="210 하얀바람 L" panose="02020603020101020101" pitchFamily="18" charset="-127"/>
              <a:ea typeface="210 하얀바람 L" panose="02020603020101020101" pitchFamily="18" charset="-127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265923" y="2132856"/>
            <a:ext cx="633669" cy="3077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65923" y="2132856"/>
            <a:ext cx="633669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1</a:t>
            </a:r>
            <a:r>
              <a:rPr lang="ko-KR" altLang="en-US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학기</a:t>
            </a:r>
            <a:endParaRPr lang="ko-KR" altLang="en-US" sz="1400" b="1" dirty="0">
              <a:latin typeface="DX경필고딕B" panose="02010606000101010101" pitchFamily="2" charset="-127"/>
              <a:ea typeface="DX경필고딕B" panose="02010606000101010101" pitchFamily="2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62781" y="3598072"/>
            <a:ext cx="633669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2</a:t>
            </a:r>
            <a:r>
              <a:rPr lang="ko-KR" altLang="en-US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학기</a:t>
            </a:r>
            <a:endParaRPr lang="ko-KR" altLang="en-US" sz="1400" b="1" dirty="0">
              <a:latin typeface="DX경필고딕B" panose="02010606000101010101" pitchFamily="2" charset="-127"/>
              <a:ea typeface="DX경필고딕B" panose="02010606000101010101" pitchFamily="2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12731" y="4336533"/>
            <a:ext cx="633669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2</a:t>
            </a:r>
            <a:r>
              <a:rPr lang="ko-KR" altLang="en-US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학기</a:t>
            </a:r>
            <a:endParaRPr lang="ko-KR" altLang="en-US" sz="1400" b="1" dirty="0">
              <a:latin typeface="DX경필고딕B" panose="02010606000101010101" pitchFamily="2" charset="-127"/>
              <a:ea typeface="DX경필고딕B" panose="02010606000101010101" pitchFamily="2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95129" y="3451535"/>
            <a:ext cx="633669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2</a:t>
            </a:r>
            <a:r>
              <a:rPr lang="ko-KR" altLang="en-US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학기</a:t>
            </a:r>
            <a:endParaRPr lang="ko-KR" altLang="en-US" sz="1400" b="1" dirty="0">
              <a:latin typeface="DX경필고딕B" panose="02010606000101010101" pitchFamily="2" charset="-127"/>
              <a:ea typeface="DX경필고딕B" panose="02010606000101010101" pitchFamily="2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5923" y="3068960"/>
            <a:ext cx="633669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latin typeface="DX경필고딕B" panose="02010606000101010101" pitchFamily="2" charset="-127"/>
                <a:ea typeface="DX경필고딕B" panose="02010606000101010101" pitchFamily="2" charset="-127"/>
              </a:rPr>
              <a:t>2</a:t>
            </a:r>
            <a:r>
              <a:rPr lang="ko-KR" altLang="en-US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학기</a:t>
            </a:r>
            <a:endParaRPr lang="ko-KR" altLang="en-US" sz="1400" b="1" dirty="0">
              <a:latin typeface="DX경필고딕B" panose="02010606000101010101" pitchFamily="2" charset="-127"/>
              <a:ea typeface="DX경필고딕B" panose="02010606000101010101" pitchFamily="2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62782" y="2134987"/>
            <a:ext cx="633669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1</a:t>
            </a:r>
            <a:r>
              <a:rPr lang="ko-KR" altLang="en-US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학기</a:t>
            </a:r>
            <a:endParaRPr lang="ko-KR" altLang="en-US" sz="1400" b="1" dirty="0">
              <a:latin typeface="DX경필고딕B" panose="02010606000101010101" pitchFamily="2" charset="-127"/>
              <a:ea typeface="DX경필고딕B" panose="02010606000101010101" pitchFamily="2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812731" y="2134987"/>
            <a:ext cx="633669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1</a:t>
            </a:r>
            <a:r>
              <a:rPr lang="ko-KR" altLang="en-US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학기</a:t>
            </a:r>
            <a:endParaRPr lang="ko-KR" altLang="en-US" sz="1400" b="1" dirty="0">
              <a:latin typeface="DX경필고딕B" panose="02010606000101010101" pitchFamily="2" charset="-127"/>
              <a:ea typeface="DX경필고딕B" panose="02010606000101010101" pitchFamily="2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95129" y="2132856"/>
            <a:ext cx="633669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1</a:t>
            </a:r>
            <a:r>
              <a:rPr lang="ko-KR" altLang="en-US" sz="1400" b="1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학기</a:t>
            </a:r>
            <a:endParaRPr lang="ko-KR" altLang="en-US" sz="1400" b="1" dirty="0">
              <a:latin typeface="DX경필고딕B" panose="02010606000101010101" pitchFamily="2" charset="-127"/>
              <a:ea typeface="DX경필고딕B" panose="02010606000101010101" pitchFamily="2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89445" y="3068960"/>
            <a:ext cx="125764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err="1" smtClean="0"/>
              <a:t>식품학개론</a:t>
            </a:r>
            <a:endParaRPr lang="ko-KR" altLang="en-US" sz="12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989445" y="3428579"/>
            <a:ext cx="125764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영양생리학</a:t>
            </a:r>
            <a:endParaRPr lang="ko-KR" altLang="en-US" sz="12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3313887" y="2134987"/>
            <a:ext cx="1257642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식품미생물학</a:t>
            </a:r>
            <a:endParaRPr lang="ko-KR" altLang="en-US" sz="1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313887" y="2456021"/>
            <a:ext cx="1257642" cy="307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식품화학</a:t>
            </a:r>
            <a:r>
              <a:rPr lang="en-US" altLang="ko-KR" sz="1400" dirty="0" smtClean="0"/>
              <a:t>(1)</a:t>
            </a:r>
            <a:endParaRPr lang="ko-KR" alt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3313887" y="2811232"/>
            <a:ext cx="1257642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조리원리</a:t>
            </a:r>
            <a:endParaRPr lang="ko-KR" altLang="en-US" sz="1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3312069" y="3129031"/>
            <a:ext cx="1257642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생화학</a:t>
            </a:r>
            <a:r>
              <a:rPr lang="en-US" altLang="ko-KR" sz="1200" b="1" dirty="0" smtClean="0"/>
              <a:t>(1)</a:t>
            </a:r>
            <a:endParaRPr lang="ko-KR" altLang="en-US" sz="12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530987" y="2117467"/>
            <a:ext cx="1201253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고급영양학</a:t>
            </a:r>
            <a:endParaRPr lang="ko-KR" altLang="en-US" sz="16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3312069" y="4707142"/>
            <a:ext cx="125764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err="1" smtClean="0"/>
              <a:t>조리과학및실습</a:t>
            </a:r>
            <a:endParaRPr lang="ko-KR" altLang="en-US" sz="12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3312069" y="4390830"/>
            <a:ext cx="125764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생화학</a:t>
            </a:r>
            <a:r>
              <a:rPr lang="en-US" altLang="ko-KR" sz="1200" b="1" dirty="0" smtClean="0"/>
              <a:t>(2)</a:t>
            </a:r>
            <a:endParaRPr lang="ko-KR" altLang="en-US" sz="1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323624" y="3451535"/>
            <a:ext cx="125764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기초영양학</a:t>
            </a:r>
            <a:endParaRPr lang="ko-KR" altLang="en-US" sz="12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3321806" y="3759618"/>
            <a:ext cx="125764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지역사회영양학</a:t>
            </a:r>
            <a:endParaRPr lang="ko-KR" altLang="en-US" sz="12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3312069" y="4082656"/>
            <a:ext cx="125764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식품화학</a:t>
            </a:r>
            <a:r>
              <a:rPr lang="en-US" altLang="ko-KR" sz="1200" b="1" dirty="0" smtClean="0"/>
              <a:t>(2)</a:t>
            </a:r>
            <a:endParaRPr lang="ko-KR" altLang="en-US" sz="12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5530986" y="2442764"/>
            <a:ext cx="1201253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임상영양학</a:t>
            </a:r>
            <a:endParaRPr lang="ko-KR" altLang="en-US" sz="16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5530985" y="2771020"/>
            <a:ext cx="1201253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한국음식연구 및 실습</a:t>
            </a:r>
            <a:endParaRPr lang="ko-KR" altLang="en-US" sz="16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5540947" y="3290296"/>
            <a:ext cx="1201253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단체급식관리 및 실습</a:t>
            </a:r>
            <a:endParaRPr lang="ko-KR" altLang="en-US" sz="16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5540946" y="3805784"/>
            <a:ext cx="1201253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건강기능평가 및 실험</a:t>
            </a:r>
            <a:endParaRPr lang="ko-KR" altLang="en-US" sz="16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5542055" y="4965290"/>
            <a:ext cx="1201253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급식경영학</a:t>
            </a:r>
            <a:endParaRPr lang="ko-KR" altLang="en-US" sz="16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5541415" y="4667829"/>
            <a:ext cx="1201253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smtClean="0"/>
              <a:t>생활주기영양학</a:t>
            </a:r>
            <a:endParaRPr lang="ko-KR" altLang="en-US" sz="11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5540945" y="4351921"/>
            <a:ext cx="1201253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공중보건학</a:t>
            </a:r>
            <a:endParaRPr lang="ko-KR" altLang="en-US" sz="16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7698499" y="2148244"/>
            <a:ext cx="1201253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식생활관리</a:t>
            </a:r>
            <a:endParaRPr lang="ko-KR" altLang="en-US" sz="16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548879" y="5787842"/>
            <a:ext cx="1201253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영양교육 </a:t>
            </a:r>
            <a:endParaRPr lang="en-US" altLang="ko-KR" sz="1200" b="1" dirty="0" smtClean="0"/>
          </a:p>
          <a:p>
            <a:pPr algn="ctr"/>
            <a:r>
              <a:rPr lang="ko-KR" altLang="en-US" sz="1200" b="1" dirty="0" smtClean="0"/>
              <a:t>및 실습</a:t>
            </a:r>
            <a:endParaRPr lang="ko-KR" altLang="en-US" sz="16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5540944" y="5286311"/>
            <a:ext cx="1201253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식품분석</a:t>
            </a:r>
            <a:endParaRPr lang="en-US" altLang="ko-KR" sz="1200" b="1" dirty="0" smtClean="0"/>
          </a:p>
          <a:p>
            <a:pPr algn="ctr"/>
            <a:r>
              <a:rPr lang="ko-KR" altLang="en-US" sz="1200" b="1" dirty="0" smtClean="0"/>
              <a:t>및 실험</a:t>
            </a:r>
            <a:endParaRPr lang="ko-KR" altLang="en-US" sz="16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7694145" y="3232685"/>
            <a:ext cx="1201253" cy="2616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err="1" smtClean="0"/>
              <a:t>영양판정및실습</a:t>
            </a:r>
            <a:endParaRPr lang="ko-KR" altLang="en-US" sz="11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7699778" y="2949731"/>
            <a:ext cx="1201253" cy="2616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err="1" smtClean="0"/>
              <a:t>식사요법및실습</a:t>
            </a:r>
            <a:endParaRPr lang="ko-KR" altLang="en-US" sz="11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7698498" y="2456021"/>
            <a:ext cx="1201253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식품가공저장</a:t>
            </a:r>
            <a:endParaRPr lang="en-US" altLang="ko-KR" sz="1200" b="1" dirty="0" smtClean="0"/>
          </a:p>
          <a:p>
            <a:pPr algn="ctr"/>
            <a:r>
              <a:rPr lang="ko-KR" altLang="en-US" sz="1200" b="1" dirty="0" smtClean="0"/>
              <a:t>및 실습</a:t>
            </a:r>
            <a:endParaRPr lang="ko-KR" altLang="en-US" sz="12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699778" y="3935563"/>
            <a:ext cx="1201253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smtClean="0"/>
              <a:t>영양사현장실습</a:t>
            </a:r>
            <a:endParaRPr lang="ko-KR" altLang="en-US" sz="11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692612" y="3605423"/>
            <a:ext cx="1201253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err="1" smtClean="0"/>
              <a:t>영양상담및실습</a:t>
            </a:r>
            <a:endParaRPr lang="ko-KR" altLang="en-US" sz="11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5542055" y="6307696"/>
            <a:ext cx="1201253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err="1" smtClean="0"/>
              <a:t>식품위생및법규</a:t>
            </a:r>
            <a:endParaRPr lang="ko-KR" altLang="en-US" sz="11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989445" y="2148228"/>
            <a:ext cx="125764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기초화학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83144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_Simple01">
  <a:themeElements>
    <a:clrScheme name="New_Simple01">
      <a:dk1>
        <a:sysClr val="windowText" lastClr="000000"/>
      </a:dk1>
      <a:lt1>
        <a:sysClr val="window" lastClr="FFFFFF"/>
      </a:lt1>
      <a:dk2>
        <a:srgbClr val="562B71"/>
      </a:dk2>
      <a:lt2>
        <a:srgbClr val="DFF0F7"/>
      </a:lt2>
      <a:accent1>
        <a:srgbClr val="6BA2DF"/>
      </a:accent1>
      <a:accent2>
        <a:srgbClr val="C0504D"/>
      </a:accent2>
      <a:accent3>
        <a:srgbClr val="9BBB59"/>
      </a:accent3>
      <a:accent4>
        <a:srgbClr val="8064A2"/>
      </a:accent4>
      <a:accent5>
        <a:srgbClr val="AA5E74"/>
      </a:accent5>
      <a:accent6>
        <a:srgbClr val="EF9031"/>
      </a:accent6>
      <a:hlink>
        <a:srgbClr val="FF0000"/>
      </a:hlink>
      <a:folHlink>
        <a:srgbClr val="92D050"/>
      </a:folHlink>
    </a:clrScheme>
    <a:fontScheme name="New_Simple01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맑은 고딕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맑은 고딕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ew_Simple01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hade val="100000"/>
                <a:satMod val="165000"/>
              </a:schemeClr>
            </a:gs>
            <a:gs pos="55000">
              <a:schemeClr val="phClr">
                <a:tint val="83000"/>
                <a:shade val="100000"/>
                <a:satMod val="155000"/>
              </a:schemeClr>
            </a:gs>
            <a:gs pos="100000">
              <a:schemeClr val="phClr">
                <a:shade val="85000"/>
                <a:satMod val="100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20040000"/>
            </a:lightRig>
          </a:scene3d>
          <a:sp3d contourW="12700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hueMod val="105000"/>
                <a:satMod val="250000"/>
              </a:schemeClr>
            </a:gs>
            <a:gs pos="100000">
              <a:schemeClr val="phClr">
                <a:tint val="95000"/>
                <a:shade val="100000"/>
                <a:satMod val="200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4000"/>
                <a:satMod val="20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path path="circle">
            <a:fillToRect l="40000" r="40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TM10237555[[fn=심플 테마]]</Template>
  <TotalTime>298</TotalTime>
  <Words>83</Words>
  <Application>Microsoft Office PowerPoint</Application>
  <PresentationFormat>화면 슬라이드 쇼(4:3)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New_Simple01</vt:lpstr>
      <vt:lpstr>전공 교과목 이수체계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전공 교과목 이수체계</dc:title>
  <dc:creator>user</dc:creator>
  <cp:lastModifiedBy>user</cp:lastModifiedBy>
  <cp:revision>16</cp:revision>
  <dcterms:created xsi:type="dcterms:W3CDTF">2016-10-13T00:31:41Z</dcterms:created>
  <dcterms:modified xsi:type="dcterms:W3CDTF">2017-03-07T00:26:34Z</dcterms:modified>
</cp:coreProperties>
</file>