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2" r:id="rId1"/>
  </p:sldMasterIdLst>
  <p:notesMasterIdLst>
    <p:notesMasterId r:id="rId48"/>
  </p:notesMasterIdLst>
  <p:handoutMasterIdLst>
    <p:handoutMasterId r:id="rId49"/>
  </p:handoutMasterIdLst>
  <p:sldIdLst>
    <p:sldId id="269" r:id="rId2"/>
    <p:sldId id="271" r:id="rId3"/>
    <p:sldId id="284" r:id="rId4"/>
    <p:sldId id="381" r:id="rId5"/>
    <p:sldId id="382" r:id="rId6"/>
    <p:sldId id="383" r:id="rId7"/>
    <p:sldId id="389" r:id="rId8"/>
    <p:sldId id="328" r:id="rId9"/>
    <p:sldId id="386" r:id="rId10"/>
    <p:sldId id="385" r:id="rId11"/>
    <p:sldId id="346" r:id="rId12"/>
    <p:sldId id="332" r:id="rId13"/>
    <p:sldId id="347" r:id="rId14"/>
    <p:sldId id="348" r:id="rId15"/>
    <p:sldId id="349" r:id="rId16"/>
    <p:sldId id="350" r:id="rId17"/>
    <p:sldId id="375" r:id="rId18"/>
    <p:sldId id="380" r:id="rId19"/>
    <p:sldId id="379" r:id="rId20"/>
    <p:sldId id="362" r:id="rId21"/>
    <p:sldId id="363" r:id="rId22"/>
    <p:sldId id="376" r:id="rId23"/>
    <p:sldId id="366" r:id="rId24"/>
    <p:sldId id="399" r:id="rId25"/>
    <p:sldId id="377" r:id="rId26"/>
    <p:sldId id="378" r:id="rId27"/>
    <p:sldId id="370" r:id="rId28"/>
    <p:sldId id="371" r:id="rId29"/>
    <p:sldId id="372" r:id="rId30"/>
    <p:sldId id="373" r:id="rId31"/>
    <p:sldId id="301" r:id="rId32"/>
    <p:sldId id="393" r:id="rId33"/>
    <p:sldId id="308" r:id="rId34"/>
    <p:sldId id="395" r:id="rId35"/>
    <p:sldId id="402" r:id="rId36"/>
    <p:sldId id="305" r:id="rId37"/>
    <p:sldId id="314" r:id="rId38"/>
    <p:sldId id="315" r:id="rId39"/>
    <p:sldId id="316" r:id="rId40"/>
    <p:sldId id="303" r:id="rId41"/>
    <p:sldId id="307" r:id="rId42"/>
    <p:sldId id="318" r:id="rId43"/>
    <p:sldId id="319" r:id="rId44"/>
    <p:sldId id="320" r:id="rId45"/>
    <p:sldId id="392" r:id="rId46"/>
    <p:sldId id="398" r:id="rId47"/>
  </p:sldIdLst>
  <p:sldSz cx="9144000" cy="6858000" type="screen4x3"/>
  <p:notesSz cx="6807200" cy="9939338"/>
  <p:embeddedFontLst>
    <p:embeddedFont>
      <p:font typeface="한컴 윤고딕 250" panose="02020603020101020101" pitchFamily="18" charset="-127"/>
      <p:regular r:id="rId50"/>
    </p:embeddedFont>
    <p:embeddedFont>
      <p:font typeface="맑은 고딕" panose="020B0503020000020004" pitchFamily="50" charset="-127"/>
      <p:regular r:id="rId51"/>
      <p:bold r:id="rId5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3430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E6B90"/>
    <a:srgbClr val="FF0000"/>
    <a:srgbClr val="052735"/>
    <a:srgbClr val="37D4FF"/>
    <a:srgbClr val="9FEAFF"/>
    <a:srgbClr val="0A4C66"/>
    <a:srgbClr val="FFE593"/>
    <a:srgbClr val="C7E6A4"/>
    <a:srgbClr val="DD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 autoAdjust="0"/>
    <p:restoredTop sz="95283" autoAdjust="0"/>
  </p:normalViewPr>
  <p:slideViewPr>
    <p:cSldViewPr showGuides="1">
      <p:cViewPr>
        <p:scale>
          <a:sx n="88" d="100"/>
          <a:sy n="88" d="100"/>
        </p:scale>
        <p:origin x="-1656" y="-624"/>
      </p:cViewPr>
      <p:guideLst>
        <p:guide orient="horz" pos="2160"/>
        <p:guide orient="horz" pos="3430"/>
        <p:guide orient="horz" pos="890"/>
        <p:guide pos="68"/>
        <p:guide pos="2880"/>
        <p:guide pos="5511"/>
        <p:guide pos="555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6848606-EDC9-42B3-8BE9-CD8146F17386}" type="datetimeFigureOut">
              <a:rPr lang="ko-KR" altLang="en-US" smtClean="0"/>
              <a:t>2018-09-03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1D73F4A-AF28-46BB-BEFB-0B51111B6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CA412CD-2A21-4426-8319-5D7393BB96BF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77C4073-6FB3-4D2C-9AF2-2229580981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4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4073-6FB3-4D2C-9AF2-2229580981A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7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5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35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0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56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52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5EB"/>
            </a:gs>
            <a:gs pos="100000">
              <a:srgbClr val="37D4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2648-5C8D-4992-8ED4-FE323F3F9C6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2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934209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그룹 4"/>
          <p:cNvGrpSpPr/>
          <p:nvPr/>
        </p:nvGrpSpPr>
        <p:grpSpPr>
          <a:xfrm>
            <a:off x="489082" y="332656"/>
            <a:ext cx="2016223" cy="461665"/>
            <a:chOff x="576982" y="145930"/>
            <a:chExt cx="4365963" cy="1891372"/>
          </a:xfrm>
        </p:grpSpPr>
        <p:sp>
          <p:nvSpPr>
            <p:cNvPr id="54" name="TextBox 18"/>
            <p:cNvSpPr txBox="1"/>
            <p:nvPr/>
          </p:nvSpPr>
          <p:spPr>
            <a:xfrm>
              <a:off x="576982" y="145930"/>
              <a:ext cx="4365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2018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학년도</a:t>
              </a:r>
              <a:endParaRPr lang="ko-KR" altLang="en-US" sz="24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1065421" y="2037302"/>
              <a:ext cx="3389089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/>
          <p:cNvSpPr/>
          <p:nvPr/>
        </p:nvSpPr>
        <p:spPr>
          <a:xfrm>
            <a:off x="0" y="2378497"/>
            <a:ext cx="9144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714646" y="1006054"/>
            <a:ext cx="79568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국가 교육근로 사전교육</a:t>
            </a:r>
            <a:endParaRPr lang="en-US" altLang="ko-KR" sz="48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en-US" altLang="ko-KR" sz="4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-.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근로학생 대상 정보 보호</a:t>
            </a:r>
            <a:endParaRPr lang="en-US" altLang="ko-KR" sz="32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(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정보보안</a:t>
            </a:r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개인정보 보호</a:t>
            </a:r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교육</a:t>
            </a:r>
            <a:endParaRPr lang="en-US" altLang="ko-KR" sz="32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-.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근로절차 안내 및 안전교육  </a:t>
            </a:r>
            <a:endParaRPr lang="ko-KR" altLang="en-US" sz="32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49" y="5172368"/>
            <a:ext cx="748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일시</a:t>
            </a:r>
            <a:r>
              <a:rPr lang="en-US" altLang="ko-KR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: 2018. </a:t>
            </a:r>
            <a:r>
              <a:rPr lang="en-US" altLang="ko-KR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9. 3.(</a:t>
            </a: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화</a:t>
            </a:r>
            <a:r>
              <a:rPr lang="en-US" altLang="ko-KR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)  </a:t>
            </a: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오후 </a:t>
            </a:r>
            <a:r>
              <a:rPr lang="en-US" altLang="ko-KR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6</a:t>
            </a: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시</a:t>
            </a:r>
            <a:endParaRPr lang="en-US" altLang="ko-KR" sz="2800" b="1" dirty="0" smtClean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장소</a:t>
            </a:r>
            <a:r>
              <a:rPr lang="en-US" altLang="ko-KR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: </a:t>
            </a:r>
            <a:r>
              <a:rPr lang="ko-KR" altLang="en-US" sz="2800" b="1" dirty="0" err="1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성산홀</a:t>
            </a:r>
            <a:r>
              <a:rPr lang="ko-KR" altLang="en-US" sz="2800" b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강당</a:t>
            </a:r>
            <a:endParaRPr lang="en-US" altLang="ko-KR" sz="2800" b="1" dirty="0" smtClean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4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9" name="순서도: 수동 입력 38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6370" y="473939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장애대학생 학습지원을 위해 봉사 유형 근로장학생이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동일과목 수강 시</a:t>
            </a:r>
            <a:r>
              <a:rPr lang="en-US" altLang="ko-KR" b="1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해당 수업시간 내 근로를 인정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35" name="왼쪽 대괄호 34"/>
          <p:cNvSpPr/>
          <p:nvPr/>
        </p:nvSpPr>
        <p:spPr>
          <a:xfrm>
            <a:off x="1614925" y="5482099"/>
            <a:ext cx="247358" cy="755213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2" name="오른쪽 대괄호 41"/>
          <p:cNvSpPr/>
          <p:nvPr/>
        </p:nvSpPr>
        <p:spPr>
          <a:xfrm>
            <a:off x="7701882" y="5482098"/>
            <a:ext cx="247358" cy="755214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62283" y="246848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장애대학생 봉사 유형 전문교육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을 반드시 이수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5" name="왼쪽 대괄호 44"/>
          <p:cNvSpPr/>
          <p:nvPr/>
        </p:nvSpPr>
        <p:spPr>
          <a:xfrm>
            <a:off x="1614925" y="2437567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2" name="오른쪽 대괄호 51"/>
          <p:cNvSpPr/>
          <p:nvPr/>
        </p:nvSpPr>
        <p:spPr>
          <a:xfrm>
            <a:off x="7701882" y="2437567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69419" y="302566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대학의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장애대학생 봉사 유형 자체운영기준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에 따라 운영됨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" name="왼쪽 대괄호 57"/>
          <p:cNvSpPr/>
          <p:nvPr/>
        </p:nvSpPr>
        <p:spPr>
          <a:xfrm>
            <a:off x="1622061" y="2994740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9" name="오른쪽 대괄호 58"/>
          <p:cNvSpPr/>
          <p:nvPr/>
        </p:nvSpPr>
        <p:spPr>
          <a:xfrm>
            <a:off x="7709018" y="2994740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9419" y="36207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수기출근부 작성 필수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62" name="왼쪽 대괄호 61"/>
          <p:cNvSpPr/>
          <p:nvPr/>
        </p:nvSpPr>
        <p:spPr>
          <a:xfrm>
            <a:off x="1622061" y="3589854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3" name="오른쪽 대괄호 62"/>
          <p:cNvSpPr/>
          <p:nvPr/>
        </p:nvSpPr>
        <p:spPr>
          <a:xfrm>
            <a:off x="7709018" y="3589854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09194" y="1838225"/>
            <a:ext cx="40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알아두어야 할 사항</a:t>
            </a:r>
            <a:endParaRPr lang="ko-KR" altLang="en-U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5" name="타원형 설명선 64"/>
          <p:cNvSpPr/>
          <p:nvPr/>
        </p:nvSpPr>
        <p:spPr>
          <a:xfrm>
            <a:off x="1005118" y="1772816"/>
            <a:ext cx="497125" cy="520735"/>
          </a:xfrm>
          <a:prstGeom prst="wedgeEllipseCallout">
            <a:avLst>
              <a:gd name="adj1" fmla="val 37383"/>
              <a:gd name="adj2" fmla="val 60784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15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66" name="타원 65"/>
          <p:cNvSpPr>
            <a:spLocks noChangeAspect="1"/>
          </p:cNvSpPr>
          <p:nvPr/>
        </p:nvSpPr>
        <p:spPr>
          <a:xfrm rot="16200000">
            <a:off x="1079210" y="1903415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타원 66"/>
          <p:cNvSpPr>
            <a:spLocks noChangeAspect="1"/>
          </p:cNvSpPr>
          <p:nvPr/>
        </p:nvSpPr>
        <p:spPr>
          <a:xfrm rot="16200000">
            <a:off x="1279627" y="1903415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타원 67"/>
          <p:cNvSpPr>
            <a:spLocks noChangeAspect="1"/>
          </p:cNvSpPr>
          <p:nvPr/>
        </p:nvSpPr>
        <p:spPr>
          <a:xfrm rot="16200000">
            <a:off x="1175330" y="2066514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1869419" y="41975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일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주당 근로가능시간은 일반근로와 동일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37" name="왼쪽 대괄호 36"/>
          <p:cNvSpPr/>
          <p:nvPr/>
        </p:nvSpPr>
        <p:spPr>
          <a:xfrm>
            <a:off x="1622061" y="4166630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8" name="오른쪽 대괄호 37"/>
          <p:cNvSpPr/>
          <p:nvPr/>
        </p:nvSpPr>
        <p:spPr>
          <a:xfrm>
            <a:off x="7709018" y="4166630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62283" y="553653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수업시간 내 근로 활동한 경우</a:t>
            </a:r>
            <a:endParaRPr lang="en-US" altLang="ko-KR" b="1" dirty="0" smtClean="0">
              <a:solidFill>
                <a:srgbClr val="00B050"/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소속대학 담당자 및 근로기관에 출근부 등록 요청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8" name="왼쪽 대괄호 47"/>
          <p:cNvSpPr/>
          <p:nvPr/>
        </p:nvSpPr>
        <p:spPr>
          <a:xfrm>
            <a:off x="1619672" y="4690011"/>
            <a:ext cx="247358" cy="755213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9" name="오른쪽 대괄호 48"/>
          <p:cNvSpPr/>
          <p:nvPr/>
        </p:nvSpPr>
        <p:spPr>
          <a:xfrm>
            <a:off x="7709018" y="4684950"/>
            <a:ext cx="247358" cy="755214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3894" y="836712"/>
            <a:ext cx="396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장애대학생 봉사 유형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39552" y="859138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53" name="순서도: 대체 처리 5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54" name="순서도: 병합 5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2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572" y="314096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근로 진행절차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63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539552" y="980728"/>
            <a:ext cx="6912768" cy="1077218"/>
            <a:chOff x="539552" y="980728"/>
            <a:chExt cx="6312912" cy="1077218"/>
          </a:xfrm>
        </p:grpSpPr>
        <p:grpSp>
          <p:nvGrpSpPr>
            <p:cNvPr id="29" name="그룹 2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</p:grpSpPr>
          <p:sp>
            <p:nvSpPr>
              <p:cNvPr id="30" name="순서도: 대체 처리 2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solidFill>
                <a:srgbClr val="37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1" name="순서도: 병합 3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solidFill>
                <a:srgbClr val="37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313893" y="980728"/>
              <a:ext cx="55385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7D4FF"/>
                  </a:solidFill>
                  <a:latin typeface="+mn-ea"/>
                </a:rPr>
                <a:t>국가 교육근로는 이렇게 진행됩니다</a:t>
              </a:r>
              <a:endParaRPr lang="ko-KR" altLang="en-US" sz="3200" b="1" spc="-300" dirty="0">
                <a:solidFill>
                  <a:srgbClr val="37D4FF"/>
                </a:solidFill>
                <a:latin typeface="+mn-ea"/>
              </a:endParaRPr>
            </a:p>
          </p:txBody>
        </p:sp>
      </p:grpSp>
      <p:sp>
        <p:nvSpPr>
          <p:cNvPr id="75" name="TextBox 18"/>
          <p:cNvSpPr txBox="1"/>
          <p:nvPr/>
        </p:nvSpPr>
        <p:spPr>
          <a:xfrm>
            <a:off x="7361959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진행절차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35446" y="2641395"/>
            <a:ext cx="7585461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8693" y="1935359"/>
            <a:ext cx="1519128" cy="1437278"/>
            <a:chOff x="395535" y="2279753"/>
            <a:chExt cx="1575196" cy="1437278"/>
          </a:xfrm>
          <a:effectLst/>
        </p:grpSpPr>
        <p:grpSp>
          <p:nvGrpSpPr>
            <p:cNvPr id="120" name="그룹 119"/>
            <p:cNvGrpSpPr/>
            <p:nvPr/>
          </p:nvGrpSpPr>
          <p:grpSpPr>
            <a:xfrm>
              <a:off x="427067" y="2279753"/>
              <a:ext cx="1543664" cy="1437277"/>
              <a:chOff x="755696" y="1782044"/>
              <a:chExt cx="1875517" cy="19723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타원 36"/>
              <p:cNvSpPr/>
              <p:nvPr/>
            </p:nvSpPr>
            <p:spPr>
              <a:xfrm flipH="1">
                <a:off x="1655829" y="1782044"/>
                <a:ext cx="975384" cy="110141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en-US" altLang="ko-KR" sz="1650" b="1" dirty="0" smtClean="0">
                  <a:latin typeface="+mn-ea"/>
                </a:endParaRPr>
              </a:p>
              <a:p>
                <a:pPr algn="ctr"/>
                <a:endParaRPr lang="ko-KR" altLang="en-US" b="1" dirty="0">
                  <a:latin typeface="+mn-ea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55696" y="2294585"/>
                <a:ext cx="1872088" cy="1459850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395535" y="2688376"/>
              <a:ext cx="1572374" cy="102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국가 교육근로</a:t>
              </a:r>
              <a: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장학금</a:t>
              </a: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신청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106340" y="2094424"/>
            <a:ext cx="1219992" cy="1119149"/>
            <a:chOff x="2214940" y="2459711"/>
            <a:chExt cx="1309204" cy="1119149"/>
          </a:xfrm>
          <a:effectLst/>
        </p:grpSpPr>
        <p:sp>
          <p:nvSpPr>
            <p:cNvPr id="122" name="타원 121"/>
            <p:cNvSpPr>
              <a:spLocks noChangeAspect="1"/>
            </p:cNvSpPr>
            <p:nvPr/>
          </p:nvSpPr>
          <p:spPr>
            <a:xfrm flipH="1">
              <a:off x="2863948" y="2459711"/>
              <a:ext cx="658784" cy="658784"/>
            </a:xfrm>
            <a:prstGeom prst="ellipse">
              <a:avLst/>
            </a:prstGeom>
            <a:solidFill>
              <a:srgbClr val="4491C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대학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214940" y="2785960"/>
              <a:ext cx="1309204" cy="787903"/>
            </a:xfrm>
            <a:prstGeom prst="rect">
              <a:avLst/>
            </a:prstGeom>
            <a:solidFill>
              <a:srgbClr val="44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2214940" y="2821899"/>
              <a:ext cx="1309204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학생선</a:t>
              </a:r>
              <a:r>
                <a:rPr lang="ko-KR" altLang="en-US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635896" y="1925387"/>
            <a:ext cx="1486844" cy="1457223"/>
            <a:chOff x="3763655" y="2266159"/>
            <a:chExt cx="1573200" cy="1457223"/>
          </a:xfrm>
          <a:effectLst/>
        </p:grpSpPr>
        <p:grpSp>
          <p:nvGrpSpPr>
            <p:cNvPr id="127" name="그룹 126"/>
            <p:cNvGrpSpPr/>
            <p:nvPr/>
          </p:nvGrpSpPr>
          <p:grpSpPr>
            <a:xfrm>
              <a:off x="3792739" y="2266159"/>
              <a:ext cx="1540800" cy="1453360"/>
              <a:chOff x="755696" y="1762117"/>
              <a:chExt cx="1872452" cy="1995734"/>
            </a:xfrm>
            <a:solidFill>
              <a:srgbClr val="43AF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타원 127"/>
              <p:cNvSpPr/>
              <p:nvPr/>
            </p:nvSpPr>
            <p:spPr>
              <a:xfrm flipH="1">
                <a:off x="1648199" y="1762117"/>
                <a:ext cx="975600" cy="11023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800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ko-KR" altLang="en-US" sz="1650" b="1" dirty="0">
                  <a:latin typeface="+mn-ea"/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755696" y="2294585"/>
                <a:ext cx="1872452" cy="1463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47" name="직사각형 146"/>
            <p:cNvSpPr/>
            <p:nvPr/>
          </p:nvSpPr>
          <p:spPr>
            <a:xfrm>
              <a:off x="3763655" y="2693782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서약서 및</a:t>
              </a:r>
              <a: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O.T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8" name="직각 삼각형 17"/>
          <p:cNvSpPr>
            <a:spLocks noChangeAspect="1"/>
          </p:cNvSpPr>
          <p:nvPr/>
        </p:nvSpPr>
        <p:spPr>
          <a:xfrm rot="13500000">
            <a:off x="1845070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직각 삼각형 19"/>
          <p:cNvSpPr>
            <a:spLocks noChangeAspect="1"/>
          </p:cNvSpPr>
          <p:nvPr/>
        </p:nvSpPr>
        <p:spPr>
          <a:xfrm rot="13500000">
            <a:off x="3377688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050478"/>
              <a:satOff val="-1461"/>
              <a:lumOff val="-560"/>
              <a:alphaOff val="0"/>
            </a:schemeClr>
          </a:fillRef>
          <a:effectRef idx="0">
            <a:schemeClr val="accent5">
              <a:hueOff val="-1050478"/>
              <a:satOff val="-1461"/>
              <a:lumOff val="-56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직각 삼각형 21"/>
          <p:cNvSpPr>
            <a:spLocks noChangeAspect="1"/>
          </p:cNvSpPr>
          <p:nvPr/>
        </p:nvSpPr>
        <p:spPr>
          <a:xfrm rot="13500000">
            <a:off x="5177888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100956"/>
              <a:satOff val="-2922"/>
              <a:lumOff val="-1121"/>
              <a:alphaOff val="0"/>
            </a:schemeClr>
          </a:fillRef>
          <a:effectRef idx="0">
            <a:schemeClr val="accent5">
              <a:hueOff val="-2100956"/>
              <a:satOff val="-2922"/>
              <a:lumOff val="-112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직각 삼각형 23"/>
          <p:cNvSpPr>
            <a:spLocks noChangeAspect="1"/>
          </p:cNvSpPr>
          <p:nvPr/>
        </p:nvSpPr>
        <p:spPr>
          <a:xfrm rot="13500000">
            <a:off x="6906080" y="2758615"/>
            <a:ext cx="144000" cy="144000"/>
          </a:xfrm>
          <a:prstGeom prst="rtTriangle">
            <a:avLst/>
          </a:prstGeom>
          <a:solidFill>
            <a:srgbClr val="42C2B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151434"/>
              <a:satOff val="-4383"/>
              <a:lumOff val="-1681"/>
              <a:alphaOff val="0"/>
            </a:schemeClr>
          </a:fillRef>
          <a:effectRef idx="0">
            <a:schemeClr val="accent5">
              <a:hueOff val="-3151434"/>
              <a:satOff val="-4383"/>
              <a:lumOff val="-1681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직사각형 96"/>
          <p:cNvSpPr/>
          <p:nvPr/>
        </p:nvSpPr>
        <p:spPr>
          <a:xfrm>
            <a:off x="981477" y="5791005"/>
            <a:ext cx="7585461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023222" y="5286575"/>
            <a:ext cx="1311110" cy="1117995"/>
            <a:chOff x="3404906" y="4474851"/>
            <a:chExt cx="1311110" cy="1117995"/>
          </a:xfrm>
          <a:effectLst/>
        </p:grpSpPr>
        <p:sp>
          <p:nvSpPr>
            <p:cNvPr id="137" name="타원 136"/>
            <p:cNvSpPr>
              <a:spLocks noChangeAspect="1"/>
            </p:cNvSpPr>
            <p:nvPr/>
          </p:nvSpPr>
          <p:spPr>
            <a:xfrm flipH="1">
              <a:off x="4054359" y="4474851"/>
              <a:ext cx="658800" cy="658800"/>
            </a:xfrm>
            <a:prstGeom prst="ellipse">
              <a:avLst/>
            </a:prstGeom>
            <a:solidFill>
              <a:srgbClr val="56B0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기관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3406648" y="4799830"/>
              <a:ext cx="1309368" cy="789410"/>
            </a:xfrm>
            <a:prstGeom prst="rect">
              <a:avLst/>
            </a:prstGeom>
            <a:solidFill>
              <a:srgbClr val="56B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404906" y="4836170"/>
              <a:ext cx="1311110" cy="756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출근부</a:t>
              </a:r>
              <a: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제출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95536" y="5258133"/>
            <a:ext cx="1309368" cy="1126751"/>
            <a:chOff x="1619673" y="4474074"/>
            <a:chExt cx="1309368" cy="1126751"/>
          </a:xfrm>
          <a:effectLst/>
        </p:grpSpPr>
        <p:sp>
          <p:nvSpPr>
            <p:cNvPr id="134" name="타원 133"/>
            <p:cNvSpPr>
              <a:spLocks noChangeAspect="1"/>
            </p:cNvSpPr>
            <p:nvPr/>
          </p:nvSpPr>
          <p:spPr>
            <a:xfrm flipH="1">
              <a:off x="2265091" y="4474074"/>
              <a:ext cx="658800" cy="65880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대학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1619673" y="4799830"/>
              <a:ext cx="1309368" cy="78941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619673" y="4844149"/>
              <a:ext cx="1308212" cy="756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월별 장학금</a:t>
              </a:r>
              <a:r>
                <a:rPr lang="en-US" altLang="ko-KR" sz="1900" b="1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지급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652650" y="5094430"/>
            <a:ext cx="1573200" cy="1454156"/>
            <a:chOff x="5211912" y="4282384"/>
            <a:chExt cx="1573200" cy="1454156"/>
          </a:xfrm>
          <a:effectLst/>
        </p:grpSpPr>
        <p:sp>
          <p:nvSpPr>
            <p:cNvPr id="140" name="타원 139"/>
            <p:cNvSpPr>
              <a:spLocks noChangeAspect="1"/>
            </p:cNvSpPr>
            <p:nvPr/>
          </p:nvSpPr>
          <p:spPr>
            <a:xfrm flipH="1">
              <a:off x="5973748" y="4282384"/>
              <a:ext cx="802800" cy="802800"/>
            </a:xfrm>
            <a:prstGeom prst="ellipse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235710" y="4670144"/>
              <a:ext cx="1540800" cy="1065600"/>
            </a:xfrm>
            <a:prstGeom prst="rect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211912" y="4706940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출근부입력</a:t>
              </a:r>
              <a:endParaRPr lang="en-US" altLang="ko-KR" sz="1900" b="1" kern="1200" spc="-30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5" name="직각 삼각형 34"/>
          <p:cNvSpPr>
            <a:spLocks noChangeAspect="1"/>
          </p:cNvSpPr>
          <p:nvPr/>
        </p:nvSpPr>
        <p:spPr>
          <a:xfrm rot="2700000">
            <a:off x="3473000" y="5904937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302867"/>
              <a:satOff val="-8767"/>
              <a:lumOff val="-3362"/>
              <a:alphaOff val="0"/>
            </a:schemeClr>
          </a:fillRef>
          <a:effectRef idx="0">
            <a:schemeClr val="accent5">
              <a:hueOff val="-6302867"/>
              <a:satOff val="-8767"/>
              <a:lumOff val="-3362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직각 삼각형 32"/>
          <p:cNvSpPr>
            <a:spLocks noChangeAspect="1"/>
          </p:cNvSpPr>
          <p:nvPr/>
        </p:nvSpPr>
        <p:spPr>
          <a:xfrm rot="8100000" flipH="1">
            <a:off x="5350633" y="5903689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직각 삼각형 38"/>
          <p:cNvSpPr>
            <a:spLocks noChangeAspect="1"/>
          </p:cNvSpPr>
          <p:nvPr/>
        </p:nvSpPr>
        <p:spPr>
          <a:xfrm rot="2700000">
            <a:off x="1845391" y="5904937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5"/>
              <a:satOff val="-10228"/>
              <a:lumOff val="-3922"/>
              <a:alphaOff val="0"/>
            </a:schemeClr>
          </a:fillRef>
          <a:effectRef idx="0">
            <a:schemeClr val="accent5">
              <a:hueOff val="-7353345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직사각형 97"/>
          <p:cNvSpPr/>
          <p:nvPr/>
        </p:nvSpPr>
        <p:spPr>
          <a:xfrm rot="5400000">
            <a:off x="6746496" y="4262895"/>
            <a:ext cx="2613442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6" name="직각 삼각형 25"/>
          <p:cNvSpPr>
            <a:spLocks noChangeAspect="1"/>
          </p:cNvSpPr>
          <p:nvPr/>
        </p:nvSpPr>
        <p:spPr>
          <a:xfrm rot="8100000" flipH="1">
            <a:off x="7232367" y="5903688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01912"/>
              <a:satOff val="-5845"/>
              <a:lumOff val="-2241"/>
              <a:alphaOff val="0"/>
            </a:schemeClr>
          </a:fillRef>
          <a:effectRef idx="0">
            <a:schemeClr val="accent5">
              <a:hueOff val="-4201912"/>
              <a:satOff val="-5845"/>
              <a:lumOff val="-224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그룹 6"/>
          <p:cNvGrpSpPr/>
          <p:nvPr/>
        </p:nvGrpSpPr>
        <p:grpSpPr>
          <a:xfrm>
            <a:off x="7164288" y="1933343"/>
            <a:ext cx="1573637" cy="1432657"/>
            <a:chOff x="7185538" y="2247110"/>
            <a:chExt cx="1573637" cy="1432657"/>
          </a:xfrm>
          <a:effectLst/>
        </p:grpSpPr>
        <p:sp>
          <p:nvSpPr>
            <p:cNvPr id="125" name="타원 124"/>
            <p:cNvSpPr>
              <a:spLocks/>
            </p:cNvSpPr>
            <p:nvPr/>
          </p:nvSpPr>
          <p:spPr>
            <a:xfrm flipH="1">
              <a:off x="7956376" y="2247110"/>
              <a:ext cx="802799" cy="802800"/>
            </a:xfrm>
            <a:prstGeom prst="ellipse">
              <a:avLst/>
            </a:prstGeom>
            <a:solidFill>
              <a:srgbClr val="43BB8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7215328" y="2614167"/>
              <a:ext cx="1540800" cy="1065600"/>
            </a:xfrm>
            <a:prstGeom prst="rect">
              <a:avLst/>
            </a:prstGeom>
            <a:solidFill>
              <a:srgbClr val="43BB8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7185538" y="2647186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업무계획서</a:t>
              </a:r>
              <a: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작성 및 제출</a:t>
              </a:r>
              <a:endParaRPr lang="en-US" altLang="ko-KR" sz="1900" b="1" kern="120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544168" y="5094828"/>
            <a:ext cx="1573200" cy="1453360"/>
            <a:chOff x="7183338" y="4242632"/>
            <a:chExt cx="1573200" cy="1453360"/>
          </a:xfrm>
          <a:effectLst/>
        </p:grpSpPr>
        <p:sp>
          <p:nvSpPr>
            <p:cNvPr id="143" name="타원 142"/>
            <p:cNvSpPr>
              <a:spLocks noChangeAspect="1"/>
            </p:cNvSpPr>
            <p:nvPr/>
          </p:nvSpPr>
          <p:spPr>
            <a:xfrm flipH="1">
              <a:off x="7952014" y="4242632"/>
              <a:ext cx="802800" cy="802800"/>
            </a:xfrm>
            <a:prstGeom prst="ellipse">
              <a:avLst/>
            </a:prstGeom>
            <a:solidFill>
              <a:srgbClr val="44B7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7213974" y="4630392"/>
              <a:ext cx="1540800" cy="1065600"/>
            </a:xfrm>
            <a:prstGeom prst="rect">
              <a:avLst/>
            </a:prstGeom>
            <a:solidFill>
              <a:srgbClr val="44B7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183338" y="4665836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안전교육</a:t>
              </a:r>
              <a:r>
                <a:rPr lang="en-US" altLang="ko-KR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이수보고서</a:t>
              </a:r>
              <a: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작성 </a:t>
              </a:r>
              <a:r>
                <a:rPr lang="ko-KR" altLang="en-US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및 제출</a:t>
              </a:r>
              <a:endParaRPr lang="en-US" altLang="ko-KR" sz="1900" b="1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405616" y="5216798"/>
            <a:ext cx="1315676" cy="1115764"/>
            <a:chOff x="5599197" y="2462463"/>
            <a:chExt cx="1315676" cy="1115764"/>
          </a:xfrm>
          <a:effectLst/>
        </p:grpSpPr>
        <p:sp>
          <p:nvSpPr>
            <p:cNvPr id="131" name="타원 130"/>
            <p:cNvSpPr>
              <a:spLocks noChangeAspect="1"/>
            </p:cNvSpPr>
            <p:nvPr/>
          </p:nvSpPr>
          <p:spPr>
            <a:xfrm flipH="1">
              <a:off x="6249345" y="2462463"/>
              <a:ext cx="658800" cy="658800"/>
            </a:xfrm>
            <a:prstGeom prst="ellipse">
              <a:avLst/>
            </a:prstGeom>
            <a:solidFill>
              <a:srgbClr val="43BDA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학</a:t>
              </a:r>
              <a:r>
                <a:rPr lang="ko-KR" altLang="en-US" sz="1400" b="1" dirty="0">
                  <a:latin typeface="+mn-ea"/>
                </a:rPr>
                <a:t>생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5599197" y="2785958"/>
              <a:ext cx="1315676" cy="787904"/>
            </a:xfrm>
            <a:prstGeom prst="rect">
              <a:avLst/>
            </a:prstGeom>
            <a:solidFill>
              <a:srgbClr val="43B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5599197" y="2821266"/>
              <a:ext cx="1315138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근로진행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5436096" y="1912640"/>
            <a:ext cx="1422603" cy="1457223"/>
            <a:chOff x="3763655" y="2266159"/>
            <a:chExt cx="1573200" cy="1457223"/>
          </a:xfrm>
          <a:effectLst/>
        </p:grpSpPr>
        <p:grpSp>
          <p:nvGrpSpPr>
            <p:cNvPr id="100" name="그룹 99"/>
            <p:cNvGrpSpPr/>
            <p:nvPr/>
          </p:nvGrpSpPr>
          <p:grpSpPr>
            <a:xfrm>
              <a:off x="3792739" y="2266159"/>
              <a:ext cx="1540800" cy="1453360"/>
              <a:chOff x="755696" y="1762117"/>
              <a:chExt cx="1872452" cy="1995734"/>
            </a:xfrm>
            <a:solidFill>
              <a:srgbClr val="43AF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타원 101"/>
              <p:cNvSpPr/>
              <p:nvPr/>
            </p:nvSpPr>
            <p:spPr>
              <a:xfrm flipH="1">
                <a:off x="1648199" y="1762117"/>
                <a:ext cx="975600" cy="1102394"/>
              </a:xfrm>
              <a:prstGeom prst="ellipse">
                <a:avLst/>
              </a:prstGeom>
              <a:solidFill>
                <a:srgbClr val="42C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800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ko-KR" altLang="en-US" sz="1650" b="1" dirty="0">
                  <a:latin typeface="+mn-ea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755696" y="2294585"/>
                <a:ext cx="1872452" cy="1463266"/>
              </a:xfrm>
              <a:prstGeom prst="rect">
                <a:avLst/>
              </a:prstGeom>
              <a:solidFill>
                <a:srgbClr val="42C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01" name="직사각형 100"/>
            <p:cNvSpPr/>
            <p:nvPr/>
          </p:nvSpPr>
          <p:spPr>
            <a:xfrm>
              <a:off x="3763655" y="2693782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학업시간표</a:t>
              </a:r>
              <a: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등록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7251301" y="3564321"/>
            <a:ext cx="1573200" cy="1454156"/>
            <a:chOff x="5211912" y="4282384"/>
            <a:chExt cx="1573200" cy="1454156"/>
          </a:xfrm>
          <a:effectLst/>
        </p:grpSpPr>
        <p:sp>
          <p:nvSpPr>
            <p:cNvPr id="71" name="타원 70"/>
            <p:cNvSpPr>
              <a:spLocks noChangeAspect="1"/>
            </p:cNvSpPr>
            <p:nvPr/>
          </p:nvSpPr>
          <p:spPr>
            <a:xfrm flipH="1">
              <a:off x="5973748" y="4282384"/>
              <a:ext cx="802800" cy="802800"/>
            </a:xfrm>
            <a:prstGeom prst="ellipse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기관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5235710" y="4670144"/>
              <a:ext cx="1540800" cy="1065600"/>
            </a:xfrm>
            <a:prstGeom prst="rect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211912" y="4706940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업무계획서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승</a:t>
              </a:r>
              <a:r>
                <a:rPr lang="ko-KR" altLang="en-US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인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04" name="직각 삼각형 103"/>
          <p:cNvSpPr>
            <a:spLocks noChangeAspect="1"/>
          </p:cNvSpPr>
          <p:nvPr/>
        </p:nvSpPr>
        <p:spPr>
          <a:xfrm rot="18900000">
            <a:off x="7981217" y="3450310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151434"/>
              <a:satOff val="-4383"/>
              <a:lumOff val="-1681"/>
              <a:alphaOff val="0"/>
            </a:schemeClr>
          </a:fillRef>
          <a:effectRef idx="0">
            <a:schemeClr val="accent5">
              <a:hueOff val="-3151434"/>
              <a:satOff val="-4383"/>
              <a:lumOff val="-1681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직각 삼각형 73"/>
          <p:cNvSpPr>
            <a:spLocks noChangeAspect="1"/>
          </p:cNvSpPr>
          <p:nvPr/>
        </p:nvSpPr>
        <p:spPr>
          <a:xfrm rot="2700000" flipH="1">
            <a:off x="7981217" y="5093476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01912"/>
              <a:satOff val="-5845"/>
              <a:lumOff val="-2241"/>
              <a:alphaOff val="0"/>
            </a:schemeClr>
          </a:fillRef>
          <a:effectRef idx="0">
            <a:schemeClr val="accent5">
              <a:hueOff val="-4201912"/>
              <a:satOff val="-5845"/>
              <a:lumOff val="-224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8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E4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1013" y="1988840"/>
              <a:ext cx="7175443" cy="389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근로장학생으로 선발 된 후에</a:t>
              </a:r>
              <a:r>
                <a:rPr lang="en-US" altLang="ko-KR" sz="1900" b="1" dirty="0" smtClean="0">
                  <a:solidFill>
                    <a:srgbClr val="0F749D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 확인과 사이버오리엔테이션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이수가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 확인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장학생 본인명의의 공인인증서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가 필요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장애대학생봉사유형으로 선발된 경우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①국가 교육근로장학사업 사이버오리엔테이션과 ②장애대학생봉사유형 전문교육을 모두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이수해야 함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서약서 확인 및 사이버오리엔테이션 이수필수</a:t>
              </a:r>
              <a:endParaRPr lang="en-US" altLang="ko-KR" sz="1900" b="1" dirty="0" smtClean="0">
                <a:solidFill>
                  <a:srgbClr val="0F749D"/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 </a:t>
              </a:r>
              <a:r>
                <a:rPr lang="ko-KR" altLang="en-US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확인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사이버오리엔테이션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 제출 및 </a:t>
              </a:r>
              <a:endParaRPr lang="en-US" altLang="ko-KR" sz="19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기관 승인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안전교육이수 보고서 제출을 완료하여야 출근부 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입력가능</a:t>
              </a:r>
              <a:endParaRPr lang="en-US" altLang="ko-KR" sz="1900" b="1" dirty="0">
                <a:solidFill>
                  <a:srgbClr val="0F749D"/>
                </a:solidFill>
                <a:latin typeface="+mn-ea"/>
              </a:endParaRPr>
            </a:p>
          </p:txBody>
        </p:sp>
      </p:grpSp>
      <p:sp>
        <p:nvSpPr>
          <p:cNvPr id="58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34794" y="679119"/>
            <a:ext cx="780821" cy="5918233"/>
            <a:chOff x="334794" y="679119"/>
            <a:chExt cx="780821" cy="5918233"/>
          </a:xfrm>
        </p:grpSpPr>
        <p:sp>
          <p:nvSpPr>
            <p:cNvPr id="7" name="갈매기형 수장 6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8" name="갈매기형 수장 47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9" name="갈매기형 수장 48"/>
            <p:cNvSpPr/>
            <p:nvPr/>
          </p:nvSpPr>
          <p:spPr>
            <a:xfrm rot="5400000">
              <a:off x="337342" y="1820427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0E6B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서약서 및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사이버</a:t>
              </a:r>
              <a:r>
                <a:rPr lang="en-US" altLang="ko-KR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O.T</a:t>
              </a:r>
              <a:endParaRPr lang="ko-KR" altLang="en-US" sz="1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50" name="갈매기형 수장 49"/>
            <p:cNvSpPr/>
            <p:nvPr/>
          </p:nvSpPr>
          <p:spPr>
            <a:xfrm rot="5400000">
              <a:off x="420983" y="304308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361501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52" name="갈매기형 수장 51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3" name="갈매기형 수장 52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4" name="갈매기형 수장 53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6" name="갈매기형 수장 55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갈매기형 수장 24"/>
            <p:cNvSpPr/>
            <p:nvPr/>
          </p:nvSpPr>
          <p:spPr>
            <a:xfrm rot="5400000">
              <a:off x="420983" y="2471152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4" name="그룹 33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35" name="순서도: 대체 처리 3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6" name="순서도: 병합 3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0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277" y="980728"/>
            <a:ext cx="8629204" cy="1224136"/>
            <a:chOff x="263277" y="980728"/>
            <a:chExt cx="8629204" cy="1224136"/>
          </a:xfrm>
        </p:grpSpPr>
        <p:sp>
          <p:nvSpPr>
            <p:cNvPr id="34" name="TextBox 33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263277" y="1738908"/>
              <a:ext cx="8629204" cy="465956"/>
            </a:xfrm>
            <a:prstGeom prst="roundRect">
              <a:avLst>
                <a:gd name="adj" fmla="val 50000"/>
              </a:avLst>
            </a:prstGeom>
            <a:solidFill>
              <a:srgbClr val="E0F4F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홈페이지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장학금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국가교육근로장학금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 근로장학관리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서약서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/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사이버오리엔테이션</a:t>
              </a:r>
              <a:endParaRPr lang="ko-KR" altLang="en-US" sz="1600" b="1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8" name="순서도: 대체 처리 27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33" name="순서도: 병합 32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683568" y="2739014"/>
            <a:ext cx="5547091" cy="34982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835123" cy="32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직선 화살표 연결선 30"/>
          <p:cNvCxnSpPr/>
          <p:nvPr/>
        </p:nvCxnSpPr>
        <p:spPr>
          <a:xfrm flipV="1">
            <a:off x="5436096" y="4655517"/>
            <a:ext cx="481060" cy="46085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116254" y="4987957"/>
            <a:ext cx="319842" cy="256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7" name="타원 36"/>
          <p:cNvSpPr>
            <a:spLocks noChangeArrowheads="1"/>
          </p:cNvSpPr>
          <p:nvPr/>
        </p:nvSpPr>
        <p:spPr bwMode="auto">
          <a:xfrm>
            <a:off x="4839604" y="4996423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5178326" y="5094380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모서리가 둥근 사각형 설명선 39"/>
          <p:cNvSpPr/>
          <p:nvPr/>
        </p:nvSpPr>
        <p:spPr>
          <a:xfrm>
            <a:off x="3974730" y="4341803"/>
            <a:ext cx="1638610" cy="454897"/>
          </a:xfrm>
          <a:prstGeom prst="wedgeRoundRectCallout">
            <a:avLst>
              <a:gd name="adj1" fmla="val 26551"/>
              <a:gd name="adj2" fmla="val 846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서약서 확인 시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ko-KR" altLang="en-US" sz="900" b="1" dirty="0" smtClean="0">
                <a:latin typeface="+mn-ea"/>
              </a:rPr>
              <a:t>본인명의의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smtClean="0">
                <a:latin typeface="+mn-ea"/>
              </a:rPr>
              <a:t>공인인증서 필요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0" t="84955" r="7201" b="9298"/>
          <a:stretch/>
        </p:blipFill>
        <p:spPr bwMode="auto">
          <a:xfrm>
            <a:off x="3826520" y="5810779"/>
            <a:ext cx="2185640" cy="2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5993110" y="2666994"/>
            <a:ext cx="2899371" cy="2572262"/>
            <a:chOff x="857250" y="2342972"/>
            <a:chExt cx="4938886" cy="43816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2342972"/>
              <a:ext cx="4938886" cy="438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/>
            <p:cNvSpPr/>
            <p:nvPr/>
          </p:nvSpPr>
          <p:spPr>
            <a:xfrm>
              <a:off x="4254015" y="5819979"/>
              <a:ext cx="1241909" cy="476045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24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10635" r="6636" b="9753"/>
          <a:stretch/>
        </p:blipFill>
        <p:spPr bwMode="auto">
          <a:xfrm>
            <a:off x="1522369" y="1725191"/>
            <a:ext cx="6099262" cy="47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6531049" y="5767163"/>
            <a:ext cx="1090582" cy="648073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612926" y="2454796"/>
            <a:ext cx="2232248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2805708" y="2617862"/>
            <a:ext cx="2448000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4697238" y="3270126"/>
            <a:ext cx="2664000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907704" y="3419475"/>
            <a:ext cx="2664000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918370" y="3736082"/>
            <a:ext cx="792000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8" name="TextBox 27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5" name="순서도: 대체 처리 2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6" name="순서도: 병합 2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31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67544" y="2185424"/>
            <a:ext cx="8015884" cy="4051888"/>
            <a:chOff x="467544" y="2185424"/>
            <a:chExt cx="8015884" cy="405188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85424"/>
              <a:ext cx="5904656" cy="345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타원 33"/>
            <p:cNvSpPr>
              <a:spLocks noChangeArrowheads="1"/>
            </p:cNvSpPr>
            <p:nvPr/>
          </p:nvSpPr>
          <p:spPr bwMode="auto">
            <a:xfrm>
              <a:off x="4543017" y="5343496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721997"/>
              <a:ext cx="2903316" cy="1827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4835329" y="5383379"/>
              <a:ext cx="384743" cy="1934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pic>
          <p:nvPicPr>
            <p:cNvPr id="41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807330">
              <a:off x="5111587" y="5320988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5580112" y="2716022"/>
              <a:ext cx="2903316" cy="183335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V="1">
              <a:off x="5141580" y="4552280"/>
              <a:ext cx="754562" cy="80641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모서리가 둥근 사각형 설명선 20"/>
            <p:cNvSpPr/>
            <p:nvPr/>
          </p:nvSpPr>
          <p:spPr>
            <a:xfrm>
              <a:off x="3581462" y="5782415"/>
              <a:ext cx="1710618" cy="454897"/>
            </a:xfrm>
            <a:prstGeom prst="wedgeRoundRectCallout">
              <a:avLst>
                <a:gd name="adj1" fmla="val 29171"/>
                <a:gd name="adj2" fmla="val -9119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강의를 본 후</a:t>
              </a:r>
              <a:r>
                <a:rPr lang="en-US" altLang="ko-KR" sz="900" b="1" dirty="0" smtClean="0">
                  <a:latin typeface="+mn-ea"/>
                </a:rPr>
                <a:t>, </a:t>
              </a:r>
              <a:r>
                <a:rPr lang="ko-KR" altLang="en-US" sz="900" b="1" dirty="0" smtClean="0">
                  <a:latin typeface="+mn-ea"/>
                </a:rPr>
                <a:t>이수여부가</a:t>
              </a:r>
              <a:endParaRPr lang="en-US" altLang="ko-KR" sz="900" b="1" dirty="0" smtClean="0">
                <a:latin typeface="+mn-ea"/>
              </a:endParaRPr>
            </a:p>
            <a:p>
              <a:pPr algn="ctr"/>
              <a:r>
                <a:rPr lang="en-US" altLang="ko-KR" sz="900" b="1" dirty="0" smtClean="0">
                  <a:latin typeface="+mn-ea"/>
                </a:rPr>
                <a:t>[</a:t>
              </a:r>
              <a:r>
                <a:rPr lang="ko-KR" altLang="en-US" sz="900" b="1" dirty="0" smtClean="0">
                  <a:latin typeface="+mn-ea"/>
                </a:rPr>
                <a:t>이수</a:t>
              </a:r>
              <a:r>
                <a:rPr lang="en-US" altLang="ko-KR" sz="900" b="1" dirty="0" smtClean="0">
                  <a:latin typeface="+mn-ea"/>
                </a:rPr>
                <a:t>]</a:t>
              </a:r>
              <a:r>
                <a:rPr lang="ko-KR" altLang="en-US" sz="900" b="1" dirty="0" smtClean="0">
                  <a:latin typeface="+mn-ea"/>
                </a:rPr>
                <a:t>로 변경되었는지 확인</a:t>
              </a:r>
              <a:endParaRPr lang="en-US" altLang="ko-KR" sz="900" b="1" dirty="0" smtClean="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80112" y="2699724"/>
            <a:ext cx="2922983" cy="1857552"/>
            <a:chOff x="5580112" y="2699724"/>
            <a:chExt cx="2922983" cy="185755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699724"/>
              <a:ext cx="2922983" cy="1857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2" r="68158" b="65790"/>
            <a:stretch/>
          </p:blipFill>
          <p:spPr bwMode="auto">
            <a:xfrm>
              <a:off x="5580112" y="2996953"/>
              <a:ext cx="1029184" cy="303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3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학업시간표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D7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1013" y="1988840"/>
              <a:ext cx="7175443" cy="30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대학에서 설정한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시간표 입력기간만 시간표 등록가능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선발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학업시간표가 등록되어있어야 출근부 입력 가능</a:t>
              </a:r>
              <a:endParaRPr lang="en-US" altLang="ko-KR" sz="1900" b="1" dirty="0" smtClean="0">
                <a:solidFill>
                  <a:srgbClr val="355DA5"/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※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학기 중은 학기 중 수업시간표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방학 중은 계절학기 시간표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학업시간표에 등록한 시간에 근로한 내용은 인정되지 </a:t>
              </a:r>
              <a:endParaRPr lang="en-US" altLang="ko-KR" sz="1900" b="1" dirty="0" smtClean="0">
                <a:solidFill>
                  <a:srgbClr val="355DA5"/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sz="1900" b="1" dirty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않으며</a:t>
              </a: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출근부 입력 또한 불가</a:t>
              </a:r>
              <a:r>
                <a:rPr lang="en-US" altLang="ko-KR" sz="1900" b="1" dirty="0">
                  <a:solidFill>
                    <a:srgbClr val="355DA5"/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rgbClr val="355DA5"/>
                  </a:solidFill>
                  <a:latin typeface="+mn-ea"/>
                </a:rPr>
              </a:b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 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장애대학생 봉사 유형은 대필 등 수업시간 </a:t>
              </a:r>
              <a:r>
                <a:rPr lang="ko-KR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내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근로 인정되나</a:t>
              </a:r>
              <a:endPara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소속대학 담당자 및 근로기관 담당자가 등록할 수 있음</a:t>
              </a:r>
              <a:endPara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endPara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4" y="679119"/>
            <a:ext cx="780822" cy="5918233"/>
            <a:chOff x="334794" y="679119"/>
            <a:chExt cx="780822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42187" y="2392356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355DA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학업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시간</a:t>
              </a:r>
              <a:r>
                <a:rPr lang="ko-KR" altLang="en-US" sz="14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표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20983" y="304308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계획서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20983" y="361501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25" name="그룹 24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355DA5"/>
            </a:solidFill>
          </p:grpSpPr>
          <p:sp>
            <p:nvSpPr>
              <p:cNvPr id="26" name="순서도: 대체 처리 2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28" name="순서도: 병합 27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55DA5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355DA5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37" name="직사각형 36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학업시간표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32" name="TextBox 3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55DA5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355DA5"/>
                </a:solidFill>
                <a:latin typeface="+mn-ea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D7E7F1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홈페이지 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장학금 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국가 교육근로장학금 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근로장학관리 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학업시간표 관리</a:t>
              </a:r>
              <a:endParaRPr lang="en-US" altLang="ko-KR" sz="1600" b="1" dirty="0" smtClean="0">
                <a:solidFill>
                  <a:srgbClr val="355DA5"/>
                </a:solidFill>
                <a:latin typeface="+mn-ea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355DA5"/>
            </a:solidFill>
          </p:grpSpPr>
          <p:sp>
            <p:nvSpPr>
              <p:cNvPr id="35" name="순서도: 대체 처리 3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36" name="순서도: 병합 3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2896788" y="5142166"/>
            <a:ext cx="2630343" cy="303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b="1" dirty="0" smtClean="0">
              <a:latin typeface="+mn-ea"/>
            </a:endParaRPr>
          </a:p>
        </p:txBody>
      </p:sp>
      <p:sp>
        <p:nvSpPr>
          <p:cNvPr id="48" name="타원 47"/>
          <p:cNvSpPr>
            <a:spLocks noChangeArrowheads="1"/>
          </p:cNvSpPr>
          <p:nvPr/>
        </p:nvSpPr>
        <p:spPr bwMode="auto">
          <a:xfrm>
            <a:off x="2627784" y="4986367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7330">
            <a:off x="5088625" y="5335624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모서리가 둥근 사각형 설명선 49"/>
          <p:cNvSpPr/>
          <p:nvPr/>
        </p:nvSpPr>
        <p:spPr>
          <a:xfrm>
            <a:off x="4940089" y="4446735"/>
            <a:ext cx="1638610" cy="419599"/>
          </a:xfrm>
          <a:prstGeom prst="wedgeRoundRectCallout">
            <a:avLst>
              <a:gd name="adj1" fmla="val -21204"/>
              <a:gd name="adj2" fmla="val 808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시간표를 등록할 학기 선택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61986" y="2597147"/>
            <a:ext cx="7820025" cy="3676325"/>
            <a:chOff x="661986" y="2597147"/>
            <a:chExt cx="7820025" cy="3676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0"/>
            <a:stretch/>
          </p:blipFill>
          <p:spPr bwMode="auto">
            <a:xfrm>
              <a:off x="661986" y="2597147"/>
              <a:ext cx="7820025" cy="36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5" t="40427" r="59197" b="56422"/>
            <a:stretch/>
          </p:blipFill>
          <p:spPr bwMode="auto">
            <a:xfrm>
              <a:off x="2915816" y="5172432"/>
              <a:ext cx="1940024" cy="246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0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E2E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1013" y="1988840"/>
              <a:ext cx="71754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홈페이지에 업무 내용을 업로드하며 추가적으로 업무계획서를 파일로 업로드 할 수 있음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업무계획서는 실제로 하게 될 업무를 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상세히</a:t>
              </a:r>
              <a:r>
                <a:rPr lang="ko-KR" alt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작성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업무계획서를 홈페이지에 제출한 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203864"/>
                  </a:solidFill>
                  <a:latin typeface="+mn-ea"/>
                </a:rPr>
                <a:t>근로지 담당자의 </a:t>
              </a:r>
              <a:endParaRPr lang="en-US" altLang="ko-KR" sz="1900" b="1" dirty="0" smtClean="0">
                <a:solidFill>
                  <a:srgbClr val="203864"/>
                </a:solidFill>
                <a:latin typeface="+mn-ea"/>
              </a:endParaRPr>
            </a:p>
            <a:p>
              <a:pPr>
                <a:buClr>
                  <a:srgbClr val="203864"/>
                </a:buClr>
              </a:pPr>
              <a:r>
                <a:rPr lang="en-US" altLang="ko-KR" sz="1900" b="1" dirty="0">
                  <a:solidFill>
                    <a:srgbClr val="203864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203864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203864"/>
                  </a:solidFill>
                  <a:latin typeface="+mn-ea"/>
                </a:rPr>
                <a:t>승인을 받아야 </a:t>
              </a:r>
              <a:r>
                <a:rPr lang="ko-KR" altLang="en-US" sz="1900" b="1" dirty="0">
                  <a:solidFill>
                    <a:srgbClr val="203864"/>
                  </a:solidFill>
                  <a:latin typeface="+mn-ea"/>
                </a:rPr>
                <a:t>출근부 작성 가능함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3" y="679119"/>
            <a:ext cx="780822" cy="5918233"/>
            <a:chOff x="334793" y="679119"/>
            <a:chExt cx="780822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42186" y="2964284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0E6B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업무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계획</a:t>
              </a:r>
              <a:r>
                <a:rPr lang="ko-KR" altLang="en-US" sz="14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16138" y="360453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25" name="그룹 24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203864"/>
            </a:solidFill>
          </p:grpSpPr>
          <p:sp>
            <p:nvSpPr>
              <p:cNvPr id="26" name="순서도: 대체 처리 2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28" name="순서도: 병합 27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0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5496" y="1412776"/>
            <a:ext cx="8496944" cy="4361486"/>
            <a:chOff x="35496" y="1412776"/>
            <a:chExt cx="8496944" cy="4361486"/>
          </a:xfrm>
        </p:grpSpPr>
        <p:grpSp>
          <p:nvGrpSpPr>
            <p:cNvPr id="8" name="그룹 7"/>
            <p:cNvGrpSpPr/>
            <p:nvPr/>
          </p:nvGrpSpPr>
          <p:grpSpPr>
            <a:xfrm>
              <a:off x="1043607" y="1412776"/>
              <a:ext cx="7488833" cy="4361486"/>
              <a:chOff x="827584" y="1634697"/>
              <a:chExt cx="7488833" cy="4361486"/>
            </a:xfrm>
          </p:grpSpPr>
          <p:sp>
            <p:nvSpPr>
              <p:cNvPr id="11" name="순서도: 대체 처리 10"/>
              <p:cNvSpPr/>
              <p:nvPr/>
            </p:nvSpPr>
            <p:spPr>
              <a:xfrm>
                <a:off x="1441998" y="1634697"/>
                <a:ext cx="6874419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국가 교육근로장학금이란</a:t>
                </a:r>
                <a:r>
                  <a:rPr lang="en-US" altLang="ko-KR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? 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2" name="순서도: 지연 11"/>
              <p:cNvSpPr/>
              <p:nvPr/>
            </p:nvSpPr>
            <p:spPr>
              <a:xfrm rot="10800000">
                <a:off x="831220" y="1635776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순서도: 대체 처리 12"/>
              <p:cNvSpPr/>
              <p:nvPr/>
            </p:nvSpPr>
            <p:spPr>
              <a:xfrm>
                <a:off x="2000200" y="2569259"/>
                <a:ext cx="6316217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근로진행 절차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4" name="순서도: 지연 13"/>
              <p:cNvSpPr/>
              <p:nvPr/>
            </p:nvSpPr>
            <p:spPr>
              <a:xfrm rot="10800000">
                <a:off x="1403648" y="2561459"/>
                <a:ext cx="681006" cy="631039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순서도: 대체 처리 14"/>
              <p:cNvSpPr/>
              <p:nvPr/>
            </p:nvSpPr>
            <p:spPr>
              <a:xfrm>
                <a:off x="2583558" y="3503820"/>
                <a:ext cx="5732858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장학생 유의사항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6" name="순서도: 지연 15"/>
              <p:cNvSpPr/>
              <p:nvPr/>
            </p:nvSpPr>
            <p:spPr>
              <a:xfrm rot="10800000">
                <a:off x="1979713" y="3504899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순서도: 대체 처리 16"/>
              <p:cNvSpPr/>
              <p:nvPr/>
            </p:nvSpPr>
            <p:spPr>
              <a:xfrm>
                <a:off x="2000200" y="4438382"/>
                <a:ext cx="6316217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방학 집중근로 프로그램 안내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8" name="순서도: 지연 17"/>
              <p:cNvSpPr/>
              <p:nvPr/>
            </p:nvSpPr>
            <p:spPr>
              <a:xfrm rot="10800000">
                <a:off x="1403648" y="4439461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순서도: 대체 처리 18"/>
              <p:cNvSpPr/>
              <p:nvPr/>
            </p:nvSpPr>
            <p:spPr>
              <a:xfrm>
                <a:off x="1441998" y="5372943"/>
                <a:ext cx="6874419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장학생 사고 예방 및 처리절차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0" name="순서도: 지연 19"/>
              <p:cNvSpPr/>
              <p:nvPr/>
            </p:nvSpPr>
            <p:spPr>
              <a:xfrm rot="10800000">
                <a:off x="827584" y="5374022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3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895439" y="1724779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1475546" y="2663416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2042401" y="3606514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895439" y="5485509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1475545" y="4550948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5496" y="3133417"/>
              <a:ext cx="19771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목차</a:t>
              </a:r>
              <a:endParaRPr lang="ko-KR" altLang="en-US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8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E2E9F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홈페이지 </a:t>
              </a:r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장학금 </a:t>
              </a:r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국가 교육근로장학금 </a:t>
              </a:r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근로장학관리 </a:t>
              </a:r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업무계획서 관리</a:t>
              </a:r>
              <a:endParaRPr lang="en-US" altLang="ko-KR" sz="16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9" y="2834721"/>
            <a:ext cx="8006351" cy="318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785858" y="5423992"/>
            <a:ext cx="238388" cy="23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2" name="타원 31"/>
          <p:cNvSpPr>
            <a:spLocks noChangeArrowheads="1"/>
          </p:cNvSpPr>
          <p:nvPr/>
        </p:nvSpPr>
        <p:spPr bwMode="auto">
          <a:xfrm>
            <a:off x="498104" y="5411323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3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896683" y="5470047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3424987" y="5359632"/>
            <a:ext cx="1030901" cy="376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86218" y="5391296"/>
            <a:ext cx="1030901" cy="330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047992" y="5356997"/>
            <a:ext cx="515450" cy="2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691680" y="5402882"/>
            <a:ext cx="360040" cy="2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605" y="5430416"/>
            <a:ext cx="4539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endParaRPr lang="ko-KR" altLang="en-US" sz="9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145" y="5430416"/>
            <a:ext cx="25199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endParaRPr lang="ko-KR" altLang="en-US" sz="9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61838" y="5484328"/>
            <a:ext cx="917751" cy="144016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55029" y="2840236"/>
            <a:ext cx="8006371" cy="2021227"/>
            <a:chOff x="655029" y="2840236"/>
            <a:chExt cx="8006371" cy="20212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" t="19936" r="4900" b="38403"/>
            <a:stretch/>
          </p:blipFill>
          <p:spPr bwMode="auto">
            <a:xfrm>
              <a:off x="655029" y="2840236"/>
              <a:ext cx="8006371" cy="2021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02" y="4524804"/>
              <a:ext cx="1274049" cy="263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모서리가 둥근 사각형 설명선 22"/>
          <p:cNvSpPr/>
          <p:nvPr/>
        </p:nvSpPr>
        <p:spPr>
          <a:xfrm>
            <a:off x="646769" y="4788506"/>
            <a:ext cx="1638610" cy="454897"/>
          </a:xfrm>
          <a:prstGeom prst="wedgeRoundRectCallout">
            <a:avLst>
              <a:gd name="adj1" fmla="val -34618"/>
              <a:gd name="adj2" fmla="val 846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업무계획서를 제출할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err="1" smtClean="0">
                <a:latin typeface="+mn-ea"/>
              </a:rPr>
              <a:t>근로지를</a:t>
            </a:r>
            <a:r>
              <a:rPr lang="ko-KR" altLang="en-US" sz="900" b="1" dirty="0" smtClean="0">
                <a:latin typeface="+mn-ea"/>
              </a:rPr>
              <a:t> 선택</a:t>
            </a:r>
          </a:p>
        </p:txBody>
      </p:sp>
    </p:spTree>
    <p:extLst>
      <p:ext uri="{BB962C8B-B14F-4D97-AF65-F5344CB8AC3E}">
        <p14:creationId xmlns:p14="http://schemas.microsoft.com/office/powerpoint/2010/main" val="14465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50" y="2492896"/>
            <a:ext cx="2685857" cy="33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084168" y="2492896"/>
            <a:ext cx="2693655" cy="3365247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2555" y="2060848"/>
            <a:ext cx="5164884" cy="3888432"/>
            <a:chOff x="462555" y="2060848"/>
            <a:chExt cx="5164884" cy="417487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6" t="29824" r="12652" b="14918"/>
            <a:stretch/>
          </p:blipFill>
          <p:spPr bwMode="auto">
            <a:xfrm>
              <a:off x="462555" y="2060848"/>
              <a:ext cx="5164884" cy="417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/>
            <p:cNvSpPr/>
            <p:nvPr/>
          </p:nvSpPr>
          <p:spPr>
            <a:xfrm>
              <a:off x="1301807" y="2246415"/>
              <a:ext cx="1073567" cy="424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367755" y="2591193"/>
              <a:ext cx="691779" cy="24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001712" y="2276510"/>
              <a:ext cx="1210247" cy="43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877585" y="2276510"/>
              <a:ext cx="645759" cy="566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</p:grpSp>
      <p:sp>
        <p:nvSpPr>
          <p:cNvPr id="29" name="타원 28"/>
          <p:cNvSpPr>
            <a:spLocks noChangeArrowheads="1"/>
          </p:cNvSpPr>
          <p:nvPr/>
        </p:nvSpPr>
        <p:spPr bwMode="auto">
          <a:xfrm>
            <a:off x="990790" y="269622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1300359" y="2036715"/>
            <a:ext cx="1411654" cy="425091"/>
          </a:xfrm>
          <a:prstGeom prst="wedgeRoundRectCallout">
            <a:avLst>
              <a:gd name="adj1" fmla="val -22813"/>
              <a:gd name="adj2" fmla="val 8469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근로기간 설정 후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ko-KR" altLang="en-US" sz="900" b="1" dirty="0" smtClean="0">
                <a:latin typeface="+mn-ea"/>
              </a:rPr>
              <a:t>근로시간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ko-KR" altLang="en-US" sz="900" b="1" dirty="0" smtClean="0">
                <a:latin typeface="+mn-ea"/>
              </a:rPr>
              <a:t>예상</a:t>
            </a:r>
            <a:r>
              <a:rPr lang="en-US" altLang="ko-KR" sz="900" b="1" dirty="0" smtClean="0">
                <a:latin typeface="+mn-ea"/>
              </a:rPr>
              <a:t>) </a:t>
            </a:r>
            <a:r>
              <a:rPr lang="ko-KR" altLang="en-US" sz="900" b="1" dirty="0" smtClean="0">
                <a:latin typeface="+mn-ea"/>
              </a:rPr>
              <a:t>입력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75794" y="2640464"/>
            <a:ext cx="1107201" cy="1732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333" y="4436060"/>
            <a:ext cx="30055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i="1" dirty="0" smtClean="0">
                <a:solidFill>
                  <a:srgbClr val="FF0000"/>
                </a:solidFill>
                <a:latin typeface="+mn-ea"/>
              </a:rPr>
              <a:t>실제로 하게 될 업무를 상세히 작성</a:t>
            </a:r>
            <a:endParaRPr lang="ko-KR" altLang="en-US" sz="1000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타원 33"/>
          <p:cNvSpPr>
            <a:spLocks noChangeArrowheads="1"/>
          </p:cNvSpPr>
          <p:nvPr/>
        </p:nvSpPr>
        <p:spPr bwMode="auto">
          <a:xfrm>
            <a:off x="1022497" y="5347722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313894" y="5384173"/>
            <a:ext cx="449610" cy="156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1770038" y="5238726"/>
            <a:ext cx="4323655" cy="23662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사각형 설명선 31"/>
          <p:cNvSpPr/>
          <p:nvPr/>
        </p:nvSpPr>
        <p:spPr>
          <a:xfrm>
            <a:off x="1301807" y="5710407"/>
            <a:ext cx="2406097" cy="454897"/>
          </a:xfrm>
          <a:prstGeom prst="wedgeRoundRectCallout">
            <a:avLst>
              <a:gd name="adj1" fmla="val -34552"/>
              <a:gd name="adj2" fmla="val -7787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+mn-ea"/>
              </a:rPr>
              <a:t>홈페이지에 입력한 </a:t>
            </a:r>
            <a:r>
              <a:rPr lang="ko-KR" altLang="en-US" sz="900" b="1" dirty="0" smtClean="0">
                <a:latin typeface="+mn-ea"/>
              </a:rPr>
              <a:t>내용과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ko-KR" altLang="en-US" sz="900" b="1" dirty="0" err="1" smtClean="0">
                <a:latin typeface="+mn-ea"/>
              </a:rPr>
              <a:t>업로드한</a:t>
            </a:r>
            <a:r>
              <a:rPr lang="ko-KR" altLang="en-US" sz="900" b="1" dirty="0" smtClean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파일의 </a:t>
            </a:r>
            <a:r>
              <a:rPr lang="ko-KR" altLang="en-US" sz="900" b="1" dirty="0" smtClean="0">
                <a:latin typeface="+mn-ea"/>
              </a:rPr>
              <a:t>내용이 같아야 하며</a:t>
            </a:r>
            <a:r>
              <a:rPr lang="en-US" altLang="ko-KR" sz="900" b="1" dirty="0" smtClean="0">
                <a:latin typeface="+mn-ea"/>
              </a:rPr>
              <a:t>, </a:t>
            </a:r>
          </a:p>
          <a:p>
            <a:pPr algn="ctr"/>
            <a:r>
              <a:rPr lang="ko-KR" altLang="en-US" sz="900" b="1" dirty="0" smtClean="0">
                <a:latin typeface="+mn-ea"/>
              </a:rPr>
              <a:t>해당 업로드는 필수사항이 아님</a:t>
            </a:r>
          </a:p>
        </p:txBody>
      </p:sp>
    </p:spTree>
    <p:extLst>
      <p:ext uri="{BB962C8B-B14F-4D97-AF65-F5344CB8AC3E}">
        <p14:creationId xmlns:p14="http://schemas.microsoft.com/office/powerpoint/2010/main" val="14465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1E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1013" y="1988840"/>
              <a:ext cx="7175443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안전교육 이수보고서를 홈페이지에 제출 완료한 후에 출근부</a:t>
              </a:r>
              <a:r>
                <a:rPr lang="en-US" altLang="ko-KR" sz="1900" b="1" dirty="0" smtClean="0">
                  <a:solidFill>
                    <a:srgbClr val="5D2884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작성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홈페이지에서 양식을 다운받아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교육내용을 작성하여 업로드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안전교육이수보고서 작성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교육사진 첨부 필수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근로지 담당자의 서명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 기입된 안전교육이수보고서만 인정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안전교육 이수시간의 경우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최대 </a:t>
              </a:r>
              <a:r>
                <a:rPr lang="en-US" altLang="ko-KR" sz="1900" b="1" dirty="0" smtClean="0">
                  <a:solidFill>
                    <a:srgbClr val="5D2884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시간 근로시간으로 인정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단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 시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안전교육이수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”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명시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4" y="679119"/>
            <a:ext cx="789744" cy="5918233"/>
            <a:chOff x="334794" y="679119"/>
            <a:chExt cx="789744" cy="5918233"/>
          </a:xfrm>
        </p:grpSpPr>
        <p:sp>
          <p:nvSpPr>
            <p:cNvPr id="26" name="갈매기형 수장 25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28" name="갈매기형 수장 27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29" name="갈매기형 수장 28"/>
            <p:cNvSpPr/>
            <p:nvPr/>
          </p:nvSpPr>
          <p:spPr>
            <a:xfrm rot="5400000">
              <a:off x="337342" y="4108143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5D288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안전교육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이수보고</a:t>
              </a:r>
              <a:r>
                <a:rPr lang="ko-KR" altLang="en-US" sz="14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0" name="갈매기형 수장 29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36" name="갈매기형 수장 3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39" name="갈매기형 수장 38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40" name="갈매기형 수장 39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41" name="갈매기형 수장 40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2" name="갈매기형 수장 41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1" name="그룹 30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32" name="순서도: 대체 처리 31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3" name="순서도: 병합 32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21" name="TextBox 20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F1E8F8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홈페이지 </a:t>
              </a:r>
              <a:r>
                <a:rPr lang="en-US" altLang="ko-KR" sz="1600" b="1" spc="-150" dirty="0" smtClean="0">
                  <a:solidFill>
                    <a:srgbClr val="5D2884"/>
                  </a:solidFill>
                  <a:latin typeface="+mn-ea"/>
                </a:rPr>
                <a:t>&gt; </a:t>
              </a:r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장학금 </a:t>
              </a:r>
              <a:r>
                <a:rPr lang="en-US" altLang="ko-KR" sz="1600" b="1" spc="-150" dirty="0" smtClean="0">
                  <a:solidFill>
                    <a:srgbClr val="5D2884"/>
                  </a:solidFill>
                  <a:latin typeface="+mn-ea"/>
                </a:rPr>
                <a:t>&gt; </a:t>
              </a:r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국가 교육근로장학금 </a:t>
              </a:r>
              <a:r>
                <a:rPr lang="en-US" altLang="ko-KR" sz="1600" b="1" spc="-150" dirty="0" smtClean="0">
                  <a:solidFill>
                    <a:srgbClr val="5D2884"/>
                  </a:solidFill>
                  <a:latin typeface="+mn-ea"/>
                </a:rPr>
                <a:t>&gt; </a:t>
              </a:r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근로장학관리 </a:t>
              </a:r>
              <a:r>
                <a:rPr lang="en-US" altLang="ko-KR" sz="1600" b="1" spc="-150" dirty="0" smtClean="0">
                  <a:solidFill>
                    <a:srgbClr val="5D2884"/>
                  </a:solidFill>
                  <a:latin typeface="+mn-ea"/>
                </a:rPr>
                <a:t>&gt; </a:t>
              </a:r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안전교육 이수보고서 관리</a:t>
              </a:r>
              <a:endParaRPr lang="ko-KR" altLang="en-US" sz="1600" b="1" spc="-150" dirty="0">
                <a:solidFill>
                  <a:srgbClr val="5D2884"/>
                </a:solidFill>
                <a:latin typeface="+mn-ea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19" name="순서도: 대체 처리 18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0" name="순서도: 병합 19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152878" y="2412010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42440"/>
            <a:ext cx="2480400" cy="311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6156177" y="2823780"/>
            <a:ext cx="2480400" cy="3195367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1" y="3092936"/>
            <a:ext cx="5365735" cy="223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4704914" y="4989829"/>
            <a:ext cx="476567" cy="14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24" name="타원 23"/>
          <p:cNvSpPr>
            <a:spLocks noChangeArrowheads="1"/>
          </p:cNvSpPr>
          <p:nvPr/>
        </p:nvSpPr>
        <p:spPr bwMode="auto">
          <a:xfrm>
            <a:off x="4420914" y="4941768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5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7330">
            <a:off x="4948044" y="4993176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1862167" y="4869160"/>
            <a:ext cx="1341681" cy="22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cxnSp>
        <p:nvCxnSpPr>
          <p:cNvPr id="26" name="직선 화살표 연결선 25"/>
          <p:cNvCxnSpPr>
            <a:stCxn id="22" idx="0"/>
          </p:cNvCxnSpPr>
          <p:nvPr/>
        </p:nvCxnSpPr>
        <p:spPr>
          <a:xfrm flipV="1">
            <a:off x="4943198" y="4246966"/>
            <a:ext cx="1230230" cy="7428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9936" r="4624" b="41452"/>
          <a:stretch/>
        </p:blipFill>
        <p:spPr bwMode="auto">
          <a:xfrm>
            <a:off x="394521" y="3092936"/>
            <a:ext cx="5381199" cy="1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21352" y="4600178"/>
            <a:ext cx="287259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1203" y="4600178"/>
            <a:ext cx="210315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53755" y="462938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696509" y="462176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22304" y="3295416"/>
            <a:ext cx="369828" cy="8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109274" y="4256028"/>
            <a:ext cx="2016225" cy="454897"/>
          </a:xfrm>
          <a:prstGeom prst="wedgeRoundRectCallout">
            <a:avLst>
              <a:gd name="adj1" fmla="val 38369"/>
              <a:gd name="adj2" fmla="val 866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양식을 </a:t>
            </a:r>
            <a:r>
              <a:rPr lang="ko-KR" altLang="en-US" sz="900" b="1" dirty="0" err="1" smtClean="0">
                <a:latin typeface="+mn-ea"/>
              </a:rPr>
              <a:t>다운로드하여</a:t>
            </a:r>
            <a:r>
              <a:rPr lang="ko-KR" altLang="en-US" sz="900" b="1" dirty="0" smtClean="0">
                <a:latin typeface="+mn-ea"/>
              </a:rPr>
              <a:t> </a:t>
            </a:r>
            <a:r>
              <a:rPr lang="ko-KR" altLang="en-US" sz="900" b="1" dirty="0" err="1" smtClean="0">
                <a:latin typeface="+mn-ea"/>
              </a:rPr>
              <a:t>근로지에서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ko-KR" altLang="en-US" sz="900" b="1" dirty="0" smtClean="0">
                <a:latin typeface="+mn-ea"/>
              </a:rPr>
              <a:t>받은 교육내용을 작성하여 업로드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6364"/>
            <a:ext cx="964784" cy="1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t="40427" r="64257" b="56340"/>
          <a:stretch/>
        </p:blipFill>
        <p:spPr bwMode="auto">
          <a:xfrm>
            <a:off x="1259632" y="4151279"/>
            <a:ext cx="963170" cy="18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1" name="TextBox 20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19" name="순서도: 대체 처리 18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0" name="순서도: 병합 19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152878" y="2412010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1" y="3092936"/>
            <a:ext cx="5365735" cy="223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5213062" y="5102235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1862167" y="4869160"/>
            <a:ext cx="1341681" cy="22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9936" r="4624" b="41452"/>
          <a:stretch/>
        </p:blipFill>
        <p:spPr bwMode="auto">
          <a:xfrm>
            <a:off x="394521" y="3092936"/>
            <a:ext cx="5381199" cy="1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21352" y="4600178"/>
            <a:ext cx="287259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1203" y="4600178"/>
            <a:ext cx="210315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53755" y="462938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696509" y="462176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22304" y="3295416"/>
            <a:ext cx="369828" cy="8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8999" y="4574160"/>
            <a:ext cx="202561" cy="220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7" name="타원 36"/>
          <p:cNvSpPr>
            <a:spLocks noChangeArrowheads="1"/>
          </p:cNvSpPr>
          <p:nvPr/>
        </p:nvSpPr>
        <p:spPr bwMode="auto">
          <a:xfrm>
            <a:off x="179512" y="4562945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127637" y="4981891"/>
            <a:ext cx="356230" cy="147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5271486" y="4356340"/>
            <a:ext cx="510967" cy="6394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>
            <a:spLocks noChangeArrowheads="1"/>
          </p:cNvSpPr>
          <p:nvPr/>
        </p:nvSpPr>
        <p:spPr bwMode="auto">
          <a:xfrm>
            <a:off x="5086959" y="4701137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315641" y="3941660"/>
            <a:ext cx="1638610" cy="454897"/>
          </a:xfrm>
          <a:prstGeom prst="wedgeRoundRectCallout">
            <a:avLst>
              <a:gd name="adj1" fmla="val -34618"/>
              <a:gd name="adj2" fmla="val 846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안전교육이수보고서를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ko-KR" altLang="en-US" sz="900" b="1" dirty="0" smtClean="0">
                <a:latin typeface="+mn-ea"/>
              </a:rPr>
              <a:t>제출할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 err="1" smtClean="0">
                <a:latin typeface="+mn-ea"/>
              </a:rPr>
              <a:t>근로지를</a:t>
            </a:r>
            <a:r>
              <a:rPr lang="ko-KR" altLang="en-US" sz="900" b="1" dirty="0" smtClean="0">
                <a:latin typeface="+mn-ea"/>
              </a:rPr>
              <a:t> 선택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58" y="1231418"/>
            <a:ext cx="4022332" cy="3075930"/>
          </a:xfrm>
          <a:prstGeom prst="rect">
            <a:avLst/>
          </a:prstGeom>
          <a:noFill/>
          <a:ln w="19050">
            <a:solidFill>
              <a:srgbClr val="0E6B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A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1013" y="1988840"/>
              <a:ext cx="7175443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근로 후 반드시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5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일 이내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에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근로한 내용을 홈페이지 또는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모바일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어</a:t>
              </a:r>
              <a:r>
                <a:rPr lang="ko-KR" altLang="en-US" sz="1900" b="1" dirty="0" err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플</a:t>
              </a: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에서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출근부 입력해야 함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5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일이 지난 후에는 출근부 입력이 불가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입력하지 않은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시간에 대해서는 장학금을 받을 수 없음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→ 예시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: 20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일에 근로한 내용은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25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일까지 입력가능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학기 중 근로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학업시간표에 등록한 시간에 근로한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내용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인정되지 않으며 출근부 입력 또한 불가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en-US" altLang="ko-KR" sz="2400" b="1" dirty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장애대학생 봉사 유형은 대필 등 수업시간 내 근로 인정되나</a:t>
              </a:r>
              <a:endPara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 </a:t>
              </a:r>
              <a:r>
                <a:rPr lang="ko-KR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소속대학 담당자 및 근로기관 담당자가 등록할 수 있음</a:t>
              </a:r>
              <a:endPara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2" y="679119"/>
            <a:ext cx="789746" cy="5918233"/>
            <a:chOff x="334792" y="679119"/>
            <a:chExt cx="789746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37342" y="4671795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D341A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출근부</a:t>
              </a:r>
              <a:endParaRPr lang="en-US" altLang="ko-KR" sz="14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입력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61" name="갈매기형 수장 60"/>
            <p:cNvSpPr/>
            <p:nvPr/>
          </p:nvSpPr>
          <p:spPr>
            <a:xfrm rot="5400000">
              <a:off x="416137" y="403446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0" name="그룹 29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36" name="순서도: 대체 처리 3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7" name="순서도: 병합 36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4792" y="679119"/>
            <a:ext cx="789746" cy="5918233"/>
            <a:chOff x="334792" y="679119"/>
            <a:chExt cx="789746" cy="5918233"/>
          </a:xfrm>
        </p:grpSpPr>
        <p:sp>
          <p:nvSpPr>
            <p:cNvPr id="25" name="갈매기형 수장 24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26" name="갈매기형 수장 25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28" name="갈매기형 수장 27"/>
            <p:cNvSpPr/>
            <p:nvPr/>
          </p:nvSpPr>
          <p:spPr>
            <a:xfrm rot="5400000">
              <a:off x="337342" y="4671795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D341A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출근부</a:t>
              </a:r>
              <a:endParaRPr lang="en-US" altLang="ko-KR" sz="14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입력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계획서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1" name="갈매기형 수장 30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32" name="갈매기형 수장 31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33" name="갈매기형 수장 32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39" name="갈매기형 수장 38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40" name="갈매기형 수장 39"/>
            <p:cNvSpPr/>
            <p:nvPr/>
          </p:nvSpPr>
          <p:spPr>
            <a:xfrm rot="5400000">
              <a:off x="416137" y="403446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A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01013" y="1988840"/>
              <a:ext cx="7175443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일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/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주당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/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학기당 최대근로시간을 초과하여 출근부 입력이 </a:t>
              </a:r>
              <a:endParaRPr lang="en-US" altLang="ko-KR" sz="1900" b="1" dirty="0" smtClean="0">
                <a:solidFill>
                  <a:srgbClr val="D341A9"/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D341A9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불가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초과한 시간에 대하여 장학금 수령 불가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입력은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시간 단위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로만 입력가능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장학생 본인명의의 공인인증서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필요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근로지 담당자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가 장학생이 작성한 출근부를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매일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확인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”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하고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</a:t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월말에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대학제출 처리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”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를 하여야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해당월의 출근부가 인정</a:t>
              </a:r>
              <a:endParaRPr lang="en-US" altLang="ko-KR" sz="1900" b="1" dirty="0" smtClean="0">
                <a:solidFill>
                  <a:srgbClr val="D341A9"/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D341A9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되어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장학금 지급이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장학생은 근로지 배정 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이와 같은 내용을 근로지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담당자에게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안내 부탁 드립니다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0" name="그룹 29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36" name="순서도: 대체 처리 3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7" name="순서도: 병합 36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FAEAF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홈페이지 </a:t>
              </a:r>
              <a:r>
                <a:rPr lang="en-US" altLang="ko-KR" sz="1600" b="1" dirty="0" smtClean="0">
                  <a:solidFill>
                    <a:srgbClr val="D341A9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장학금 </a:t>
              </a:r>
              <a:r>
                <a:rPr lang="en-US" altLang="ko-KR" sz="1600" b="1" dirty="0" smtClean="0">
                  <a:solidFill>
                    <a:srgbClr val="D341A9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국가 교육근로장학금 </a:t>
              </a:r>
              <a:r>
                <a:rPr lang="en-US" altLang="ko-KR" sz="1600" b="1" dirty="0" smtClean="0">
                  <a:solidFill>
                    <a:srgbClr val="D341A9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근로장학관리 </a:t>
              </a:r>
              <a:r>
                <a:rPr lang="en-US" altLang="ko-KR" sz="1600" b="1" dirty="0" smtClean="0">
                  <a:solidFill>
                    <a:srgbClr val="D341A9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출근부 관리</a:t>
              </a:r>
              <a:endParaRPr lang="ko-KR" altLang="en-US" sz="1600" b="1" dirty="0">
                <a:solidFill>
                  <a:srgbClr val="D341A9"/>
                </a:solidFill>
                <a:latin typeface="+mn-ea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2413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1202223" y="4832597"/>
            <a:ext cx="168536" cy="14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918223" y="4784536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321711" y="4210410"/>
            <a:ext cx="1638610" cy="454897"/>
          </a:xfrm>
          <a:prstGeom prst="wedgeRoundRectCallout">
            <a:avLst>
              <a:gd name="adj1" fmla="val 7234"/>
              <a:gd name="adj2" fmla="val 808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출근부를 입력할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err="1" smtClean="0">
                <a:latin typeface="+mn-ea"/>
              </a:rPr>
              <a:t>근로지를</a:t>
            </a:r>
            <a:r>
              <a:rPr lang="ko-KR" altLang="en-US" sz="900" b="1" dirty="0" smtClean="0">
                <a:latin typeface="+mn-ea"/>
              </a:rPr>
              <a:t> 선택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222304" y="4840132"/>
            <a:ext cx="2493711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380928" y="4842083"/>
            <a:ext cx="545794" cy="14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25" name="타원 24"/>
          <p:cNvSpPr>
            <a:spLocks noChangeArrowheads="1"/>
          </p:cNvSpPr>
          <p:nvPr/>
        </p:nvSpPr>
        <p:spPr bwMode="auto">
          <a:xfrm>
            <a:off x="7092780" y="4778782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3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7800929" y="4801278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1547664" y="4821018"/>
            <a:ext cx="325088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5616" y="2564904"/>
            <a:ext cx="6924137" cy="1510260"/>
            <a:chOff x="1115616" y="2564904"/>
            <a:chExt cx="6924137" cy="15102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" t="19936" r="4804" b="44265"/>
            <a:stretch/>
          </p:blipFill>
          <p:spPr bwMode="auto">
            <a:xfrm>
              <a:off x="1115616" y="2564904"/>
              <a:ext cx="6924137" cy="151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304" y="3794618"/>
              <a:ext cx="2520280" cy="26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2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직사각형 20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95536" y="2204864"/>
            <a:ext cx="8208912" cy="4045724"/>
            <a:chOff x="395536" y="2204864"/>
            <a:chExt cx="8208912" cy="404572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04864"/>
              <a:ext cx="6624736" cy="4045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2273364" y="4464703"/>
              <a:ext cx="897852" cy="588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2" name="타원 21"/>
            <p:cNvSpPr>
              <a:spLocks noChangeArrowheads="1"/>
            </p:cNvSpPr>
            <p:nvPr/>
          </p:nvSpPr>
          <p:spPr bwMode="auto">
            <a:xfrm>
              <a:off x="1985216" y="4474716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2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07330">
              <a:off x="2929233" y="4831568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직선 화살표 연결선 24"/>
            <p:cNvCxnSpPr/>
            <p:nvPr/>
          </p:nvCxnSpPr>
          <p:spPr>
            <a:xfrm flipV="1">
              <a:off x="3171216" y="4344457"/>
              <a:ext cx="956036" cy="45269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모서리가 둥근 사각형 설명선 25"/>
            <p:cNvSpPr/>
            <p:nvPr/>
          </p:nvSpPr>
          <p:spPr>
            <a:xfrm>
              <a:off x="1360867" y="3815554"/>
              <a:ext cx="1731802" cy="454897"/>
            </a:xfrm>
            <a:prstGeom prst="wedgeRoundRectCallout">
              <a:avLst>
                <a:gd name="adj1" fmla="val 17429"/>
                <a:gd name="adj2" fmla="val 86629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달력에서 근로날짜 클릭하여</a:t>
              </a:r>
              <a:endParaRPr lang="en-US" altLang="ko-KR" sz="900" b="1" dirty="0" smtClean="0">
                <a:latin typeface="+mn-ea"/>
              </a:endParaRPr>
            </a:p>
            <a:p>
              <a:pPr algn="ctr"/>
              <a:r>
                <a:rPr lang="ko-KR" altLang="en-US" sz="900" b="1" dirty="0" smtClean="0">
                  <a:latin typeface="+mn-ea"/>
                </a:rPr>
                <a:t>근로시간 및 내용 입력</a:t>
              </a: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4139952" y="2548994"/>
              <a:ext cx="4464496" cy="2848459"/>
              <a:chOff x="771525" y="1181100"/>
              <a:chExt cx="10618046" cy="6280348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5" y="1181100"/>
                <a:ext cx="10618046" cy="6280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1064096" y="2564904"/>
                <a:ext cx="7540352" cy="262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4127252" y="2542535"/>
              <a:ext cx="4477196" cy="2854918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3515876" y="2980256"/>
            <a:ext cx="393827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pic>
        <p:nvPicPr>
          <p:cNvPr id="3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7330">
            <a:off x="2237505" y="3055700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hacodi\Desktop\Screenshot_2014-09-02-18-29-3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/>
          <a:stretch/>
        </p:blipFill>
        <p:spPr bwMode="auto">
          <a:xfrm>
            <a:off x="677246" y="2233455"/>
            <a:ext cx="2132535" cy="392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_wowns\Desktop\IMG_20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/>
          <a:stretch/>
        </p:blipFill>
        <p:spPr bwMode="auto">
          <a:xfrm>
            <a:off x="3362307" y="2234262"/>
            <a:ext cx="227229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_wowns\Desktop\IMG_208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/>
          <a:stretch/>
        </p:blipFill>
        <p:spPr bwMode="auto">
          <a:xfrm>
            <a:off x="6187127" y="2234262"/>
            <a:ext cx="2279628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2003395" y="3026035"/>
            <a:ext cx="701705" cy="2514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b="1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995936" y="4629151"/>
            <a:ext cx="840769" cy="913827"/>
            <a:chOff x="3187868" y="2352328"/>
            <a:chExt cx="705499" cy="761813"/>
          </a:xfrm>
        </p:grpSpPr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3187868" y="2352328"/>
              <a:ext cx="406066" cy="48682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 eaLnBrk="0" hangingPunct="0"/>
              <a:endParaRPr lang="ko-KR" altLang="en-US" sz="1100" b="1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3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807330">
              <a:off x="3458066" y="2678839"/>
              <a:ext cx="403460" cy="46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모서리가 둥근 사각형 설명선 33"/>
          <p:cNvSpPr/>
          <p:nvPr/>
        </p:nvSpPr>
        <p:spPr>
          <a:xfrm>
            <a:off x="917166" y="3532206"/>
            <a:ext cx="1638610" cy="327181"/>
          </a:xfrm>
          <a:prstGeom prst="wedgeRoundRectCallout">
            <a:avLst>
              <a:gd name="adj1" fmla="val 32454"/>
              <a:gd name="adj2" fmla="val -120419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한국장학재단 </a:t>
            </a:r>
            <a:r>
              <a:rPr lang="ko-KR" altLang="en-US" sz="900" b="1" dirty="0" err="1" smtClean="0">
                <a:latin typeface="+mn-ea"/>
              </a:rPr>
              <a:t>어</a:t>
            </a:r>
            <a:r>
              <a:rPr lang="ko-KR" altLang="en-US" sz="900" b="1" dirty="0" err="1">
                <a:latin typeface="+mn-ea"/>
              </a:rPr>
              <a:t>플</a:t>
            </a:r>
            <a:r>
              <a:rPr lang="ko-KR" altLang="en-US" sz="900" b="1" dirty="0" smtClean="0">
                <a:latin typeface="+mn-ea"/>
              </a:rPr>
              <a:t> 설치</a:t>
            </a: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3859178" y="3995584"/>
            <a:ext cx="1648926" cy="426670"/>
          </a:xfrm>
          <a:prstGeom prst="wedgeRoundRectCallout">
            <a:avLst>
              <a:gd name="adj1" fmla="val -27514"/>
              <a:gd name="adj2" fmla="val 8668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메인</a:t>
            </a:r>
            <a:r>
              <a:rPr lang="en-US" altLang="ko-KR" sz="900" b="1" dirty="0" smtClean="0">
                <a:latin typeface="+mn-ea"/>
              </a:rPr>
              <a:t>-</a:t>
            </a:r>
            <a:r>
              <a:rPr lang="ko-KR" altLang="en-US" sz="900" b="1" dirty="0" smtClean="0">
                <a:latin typeface="+mn-ea"/>
              </a:rPr>
              <a:t>근로장학</a:t>
            </a:r>
            <a:r>
              <a:rPr lang="en-US" altLang="ko-KR" sz="900" b="1" dirty="0" smtClean="0">
                <a:latin typeface="+mn-ea"/>
              </a:rPr>
              <a:t>-</a:t>
            </a:r>
            <a:r>
              <a:rPr lang="ko-KR" altLang="en-US" sz="900" b="1" dirty="0" smtClean="0">
                <a:latin typeface="+mn-ea"/>
              </a:rPr>
              <a:t>출근부관리</a:t>
            </a:r>
            <a:endParaRPr lang="en-US" altLang="ko-KR" sz="900" b="1" dirty="0" smtClean="0">
              <a:latin typeface="+mn-ea"/>
            </a:endParaRPr>
          </a:p>
        </p:txBody>
      </p:sp>
      <p:sp>
        <p:nvSpPr>
          <p:cNvPr id="38" name="타원 37"/>
          <p:cNvSpPr>
            <a:spLocks noChangeArrowheads="1"/>
          </p:cNvSpPr>
          <p:nvPr/>
        </p:nvSpPr>
        <p:spPr bwMode="auto">
          <a:xfrm>
            <a:off x="1870431" y="286246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" name="타원 40"/>
          <p:cNvSpPr>
            <a:spLocks noChangeArrowheads="1"/>
          </p:cNvSpPr>
          <p:nvPr/>
        </p:nvSpPr>
        <p:spPr bwMode="auto">
          <a:xfrm>
            <a:off x="3886655" y="448231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6187127" y="4039354"/>
            <a:ext cx="1824100" cy="25387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b="1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6293434" y="3318892"/>
            <a:ext cx="2005825" cy="444990"/>
          </a:xfrm>
          <a:prstGeom prst="wedgeRoundRectCallout">
            <a:avLst>
              <a:gd name="adj1" fmla="val -26993"/>
              <a:gd name="adj2" fmla="val 9756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+mn-ea"/>
              </a:rPr>
              <a:t>전체메뉴</a:t>
            </a:r>
            <a:r>
              <a:rPr lang="en-US" altLang="ko-KR" sz="1000" b="1" dirty="0" smtClean="0">
                <a:latin typeface="+mn-ea"/>
              </a:rPr>
              <a:t>-</a:t>
            </a:r>
            <a:r>
              <a:rPr lang="ko-KR" altLang="en-US" sz="1000" b="1" dirty="0" smtClean="0">
                <a:latin typeface="+mn-ea"/>
              </a:rPr>
              <a:t>장학금</a:t>
            </a:r>
            <a:r>
              <a:rPr lang="en-US" altLang="ko-KR" sz="1000" b="1" dirty="0" smtClean="0">
                <a:latin typeface="+mn-ea"/>
              </a:rPr>
              <a:t>-</a:t>
            </a:r>
            <a:r>
              <a:rPr lang="ko-KR" altLang="en-US" sz="1000" b="1" dirty="0" smtClean="0">
                <a:latin typeface="+mn-ea"/>
              </a:rPr>
              <a:t>출근부관리</a:t>
            </a:r>
          </a:p>
        </p:txBody>
      </p:sp>
      <p:pic>
        <p:nvPicPr>
          <p:cNvPr id="4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7330">
            <a:off x="7384599" y="4135542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모서리가 둥근 사각형 설명선 49"/>
          <p:cNvSpPr/>
          <p:nvPr/>
        </p:nvSpPr>
        <p:spPr>
          <a:xfrm>
            <a:off x="5618212" y="4065117"/>
            <a:ext cx="497645" cy="327181"/>
          </a:xfrm>
          <a:prstGeom prst="wedgeRoundRectCallout">
            <a:avLst>
              <a:gd name="adj1" fmla="val 27222"/>
              <a:gd name="adj2" fmla="val -505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n-ea"/>
              </a:rPr>
              <a:t>또는</a:t>
            </a:r>
          </a:p>
        </p:txBody>
      </p:sp>
      <p:sp>
        <p:nvSpPr>
          <p:cNvPr id="48" name="타원 47"/>
          <p:cNvSpPr>
            <a:spLocks noChangeArrowheads="1"/>
          </p:cNvSpPr>
          <p:nvPr/>
        </p:nvSpPr>
        <p:spPr bwMode="auto">
          <a:xfrm>
            <a:off x="6060478" y="3874167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j-ea"/>
                    <a:ea typeface="+mj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j-ea"/>
                <a:ea typeface="+mj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0689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국가 교육근로장학금이란</a:t>
            </a:r>
            <a:r>
              <a:rPr lang="en-US" altLang="ko-KR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64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sp>
        <p:nvSpPr>
          <p:cNvPr id="31" name="모서리가 둥근 사각형 설명선 30"/>
          <p:cNvSpPr/>
          <p:nvPr/>
        </p:nvSpPr>
        <p:spPr>
          <a:xfrm>
            <a:off x="5295960" y="4869160"/>
            <a:ext cx="1953037" cy="432048"/>
          </a:xfrm>
          <a:prstGeom prst="wedgeRoundRectCallout">
            <a:avLst>
              <a:gd name="adj1" fmla="val -38118"/>
              <a:gd name="adj2" fmla="val -123494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달력에서 근로날짜 클릭하여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smtClean="0">
                <a:latin typeface="+mn-ea"/>
              </a:rPr>
              <a:t>근로시간 및 내용 입력</a:t>
            </a:r>
          </a:p>
        </p:txBody>
      </p:sp>
      <p:pic>
        <p:nvPicPr>
          <p:cNvPr id="6146" name="Picture 2" descr="C:\Users\p_wowns\Desktop\IMG_20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/>
          <a:stretch/>
        </p:blipFill>
        <p:spPr bwMode="auto">
          <a:xfrm>
            <a:off x="1313894" y="2115072"/>
            <a:ext cx="2277864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752251" y="2479490"/>
            <a:ext cx="314898" cy="3014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b="1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1353482" y="3505412"/>
            <a:ext cx="2189818" cy="3014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b="1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2339752" y="2795061"/>
            <a:ext cx="1648926" cy="426670"/>
          </a:xfrm>
          <a:prstGeom prst="wedgeRoundRectCallout">
            <a:avLst>
              <a:gd name="adj1" fmla="val -27514"/>
              <a:gd name="adj2" fmla="val 8668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인증서 </a:t>
            </a:r>
            <a:r>
              <a:rPr lang="ko-KR" altLang="en-US" sz="900" b="1" dirty="0" err="1" smtClean="0">
                <a:latin typeface="+mn-ea"/>
              </a:rPr>
              <a:t>부재시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en-US" altLang="ko-KR" sz="900" b="1" dirty="0" smtClean="0">
                <a:latin typeface="+mn-ea"/>
              </a:rPr>
              <a:t>‘</a:t>
            </a:r>
            <a:r>
              <a:rPr lang="ko-KR" altLang="en-US" sz="900" b="1" dirty="0" smtClean="0">
                <a:latin typeface="+mn-ea"/>
              </a:rPr>
              <a:t>인증서 가져오기</a:t>
            </a:r>
            <a:r>
              <a:rPr lang="en-US" altLang="ko-KR" sz="900" b="1" dirty="0" smtClean="0">
                <a:latin typeface="+mn-ea"/>
              </a:rPr>
              <a:t>’ </a:t>
            </a:r>
            <a:r>
              <a:rPr lang="ko-KR" altLang="en-US" sz="900" b="1" dirty="0" smtClean="0">
                <a:latin typeface="+mn-ea"/>
              </a:rPr>
              <a:t>실시</a:t>
            </a:r>
            <a:endParaRPr lang="en-US" altLang="ko-KR" sz="900" b="1" dirty="0" smtClean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18534" y="4994126"/>
            <a:ext cx="2032620" cy="288032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타원 24"/>
          <p:cNvSpPr>
            <a:spLocks noChangeArrowheads="1"/>
          </p:cNvSpPr>
          <p:nvPr/>
        </p:nvSpPr>
        <p:spPr bwMode="auto">
          <a:xfrm>
            <a:off x="1187624" y="3330183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116352" y="2329710"/>
            <a:ext cx="2301897" cy="3389332"/>
            <a:chOff x="5116352" y="2329710"/>
            <a:chExt cx="2301897" cy="338933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1"/>
            <a:stretch/>
          </p:blipFill>
          <p:spPr>
            <a:xfrm>
              <a:off x="5126707" y="2329710"/>
              <a:ext cx="2291542" cy="338933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116352" y="4120505"/>
              <a:ext cx="2043531" cy="2175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2018. 3. 1.                        </a:t>
              </a:r>
              <a:endParaRPr lang="ko-KR" altLang="en-US" sz="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23" name="모서리가 둥근 사각형 설명선 22"/>
          <p:cNvSpPr/>
          <p:nvPr/>
        </p:nvSpPr>
        <p:spPr>
          <a:xfrm>
            <a:off x="6681235" y="3205033"/>
            <a:ext cx="1953037" cy="432048"/>
          </a:xfrm>
          <a:prstGeom prst="wedgeRoundRectCallout">
            <a:avLst>
              <a:gd name="adj1" fmla="val -38118"/>
              <a:gd name="adj2" fmla="val -123494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달력에서 근로날짜 클릭하여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smtClean="0">
                <a:latin typeface="+mn-ea"/>
              </a:rPr>
              <a:t>근로시간 및 내용 입력</a:t>
            </a:r>
          </a:p>
        </p:txBody>
      </p:sp>
      <p:sp>
        <p:nvSpPr>
          <p:cNvPr id="29" name="타원 28"/>
          <p:cNvSpPr>
            <a:spLocks noChangeArrowheads="1"/>
          </p:cNvSpPr>
          <p:nvPr/>
        </p:nvSpPr>
        <p:spPr bwMode="auto">
          <a:xfrm>
            <a:off x="6508479" y="2329710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572" y="28529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장학생 유의사항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이럴 땐 근로를 할 수 없어요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327409" y="1844824"/>
            <a:ext cx="6556959" cy="4680520"/>
            <a:chOff x="1327409" y="1772816"/>
            <a:chExt cx="6556959" cy="4680520"/>
          </a:xfrm>
        </p:grpSpPr>
        <p:grpSp>
          <p:nvGrpSpPr>
            <p:cNvPr id="66" name="그룹 65"/>
            <p:cNvGrpSpPr/>
            <p:nvPr/>
          </p:nvGrpSpPr>
          <p:grpSpPr>
            <a:xfrm>
              <a:off x="1327409" y="1772816"/>
              <a:ext cx="3244591" cy="2324754"/>
              <a:chOff x="1327409" y="1772816"/>
              <a:chExt cx="3244591" cy="2324754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1432223" y="3449498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dirty="0" smtClean="0">
                    <a:latin typeface="+mn-ea"/>
                  </a:rPr>
                  <a:t>국가근로장학 세부사업</a:t>
                </a:r>
                <a:endParaRPr lang="en-US" altLang="ko-KR" sz="1700" b="1" dirty="0" smtClean="0">
                  <a:latin typeface="+mn-ea"/>
                </a:endParaRPr>
              </a:p>
              <a:p>
                <a:pPr algn="ctr"/>
                <a:r>
                  <a:rPr lang="ko-KR" altLang="en-US" sz="1700" b="1" dirty="0" smtClean="0">
                    <a:latin typeface="+mn-ea"/>
                  </a:rPr>
                  <a:t>동시참여불가</a:t>
                </a:r>
                <a:endParaRPr lang="ko-KR" altLang="en-US" sz="1700" b="1" dirty="0">
                  <a:latin typeface="+mn-ea"/>
                </a:endParaRPr>
              </a:p>
            </p:txBody>
          </p:sp>
          <p:sp>
            <p:nvSpPr>
              <p:cNvPr id="12" name="순서도: 지연 11"/>
              <p:cNvSpPr/>
              <p:nvPr/>
            </p:nvSpPr>
            <p:spPr>
              <a:xfrm rot="16200000">
                <a:off x="2540454" y="2820679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688816" y="2381550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50" name="그룹 49"/>
              <p:cNvGrpSpPr/>
              <p:nvPr/>
            </p:nvGrpSpPr>
            <p:grpSpPr>
              <a:xfrm>
                <a:off x="1904865" y="1772816"/>
                <a:ext cx="2093495" cy="1089931"/>
                <a:chOff x="1012194" y="2068780"/>
                <a:chExt cx="2093495" cy="1089931"/>
              </a:xfrm>
            </p:grpSpPr>
            <p:grpSp>
              <p:nvGrpSpPr>
                <p:cNvPr id="13" name="그룹 12"/>
                <p:cNvGrpSpPr/>
                <p:nvPr/>
              </p:nvGrpSpPr>
              <p:grpSpPr>
                <a:xfrm>
                  <a:off x="1012194" y="2677514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3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타원 38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  <p:grpSp>
              <p:nvGrpSpPr>
                <p:cNvPr id="40" name="그룹 39"/>
                <p:cNvGrpSpPr/>
                <p:nvPr/>
              </p:nvGrpSpPr>
              <p:grpSpPr>
                <a:xfrm>
                  <a:off x="1673556" y="2068780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4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2" name="타원 41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  <p:grpSp>
              <p:nvGrpSpPr>
                <p:cNvPr id="43" name="그룹 42"/>
                <p:cNvGrpSpPr/>
                <p:nvPr/>
              </p:nvGrpSpPr>
              <p:grpSpPr>
                <a:xfrm>
                  <a:off x="2366809" y="2677514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4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타원 44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</p:grpSp>
          <p:sp>
            <p:nvSpPr>
              <p:cNvPr id="48" name="TextBox 47"/>
              <p:cNvSpPr txBox="1"/>
              <p:nvPr/>
            </p:nvSpPr>
            <p:spPr>
              <a:xfrm>
                <a:off x="2014250" y="1844824"/>
                <a:ext cx="1793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국가 교육근로장학사업</a:t>
                </a:r>
                <a:endParaRPr lang="ko-KR" altLang="en-US" sz="1400" b="1" dirty="0">
                  <a:latin typeface="+mn-e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27409" y="2256146"/>
                <a:ext cx="1793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다문화학생</a:t>
                </a:r>
                <a:endParaRPr lang="en-US" altLang="ko-KR" sz="1400" b="1" dirty="0" smtClean="0">
                  <a:latin typeface="+mn-ea"/>
                </a:endParaRPr>
              </a:p>
              <a:p>
                <a:pPr algn="ctr"/>
                <a:r>
                  <a:rPr lang="ko-KR" altLang="en-US" sz="1400" b="1" dirty="0" err="1" smtClean="0">
                    <a:latin typeface="+mn-ea"/>
                  </a:rPr>
                  <a:t>멘토링</a:t>
                </a:r>
                <a:endParaRPr lang="ko-KR" altLang="en-US" sz="1400" b="1" dirty="0">
                  <a:latin typeface="+mn-e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78079" y="2257708"/>
                <a:ext cx="1793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대학생청소년</a:t>
                </a:r>
                <a:endParaRPr lang="en-US" altLang="ko-KR" sz="1400" b="1" dirty="0" smtClean="0"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atin typeface="+mn-ea"/>
                  </a:rPr>
                  <a:t>교육지원사업</a:t>
                </a:r>
                <a:endParaRPr lang="ko-KR" altLang="en-US" sz="1400" b="1" dirty="0">
                  <a:latin typeface="+mn-ea"/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1411903" y="4365104"/>
              <a:ext cx="2880320" cy="2024465"/>
              <a:chOff x="1432223" y="4428871"/>
              <a:chExt cx="2880320" cy="2024465"/>
            </a:xfrm>
          </p:grpSpPr>
          <p:sp>
            <p:nvSpPr>
              <p:cNvPr id="57" name="순서도: 지연 56"/>
              <p:cNvSpPr/>
              <p:nvPr/>
            </p:nvSpPr>
            <p:spPr>
              <a:xfrm rot="16200000">
                <a:off x="2546317" y="5175494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2694679" y="4729384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pic>
            <p:nvPicPr>
              <p:cNvPr id="59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2634425" y="4428871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모서리가 둥근 직사각형 59"/>
              <p:cNvSpPr/>
              <p:nvPr/>
            </p:nvSpPr>
            <p:spPr>
              <a:xfrm>
                <a:off x="1432223" y="5805264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학적 상태가 </a:t>
                </a:r>
                <a:r>
                  <a:rPr lang="en-US" altLang="ko-KR" sz="1700" b="1" spc="-150" dirty="0" smtClean="0">
                    <a:latin typeface="+mn-ea"/>
                  </a:rPr>
                  <a:t>‘</a:t>
                </a:r>
                <a:r>
                  <a:rPr lang="ko-KR" altLang="en-US" sz="1700" b="1" spc="-150" dirty="0" smtClean="0">
                    <a:latin typeface="+mn-ea"/>
                  </a:rPr>
                  <a:t>재학</a:t>
                </a:r>
                <a:r>
                  <a:rPr lang="en-US" altLang="ko-KR" sz="1700" b="1" spc="-150" dirty="0" smtClean="0">
                    <a:latin typeface="+mn-ea"/>
                  </a:rPr>
                  <a:t>’</a:t>
                </a:r>
                <a:r>
                  <a:rPr lang="ko-KR" altLang="en-US" sz="1700" b="1" spc="-150" dirty="0" smtClean="0">
                    <a:latin typeface="+mn-ea"/>
                  </a:rPr>
                  <a:t>에서</a:t>
                </a:r>
                <a:endParaRPr lang="en-US" altLang="ko-KR" sz="1700" b="1" spc="-150" dirty="0" smtClean="0">
                  <a:latin typeface="+mn-ea"/>
                </a:endParaRPr>
              </a:p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휴학</a:t>
                </a:r>
                <a:r>
                  <a:rPr lang="en-US" altLang="ko-KR" sz="1700" b="1" spc="-150" dirty="0" smtClean="0">
                    <a:latin typeface="+mn-ea"/>
                  </a:rPr>
                  <a:t>, </a:t>
                </a:r>
                <a:r>
                  <a:rPr lang="ko-KR" altLang="en-US" sz="1700" b="1" spc="-150" dirty="0" smtClean="0">
                    <a:latin typeface="+mn-ea"/>
                  </a:rPr>
                  <a:t>자퇴</a:t>
                </a:r>
                <a:r>
                  <a:rPr lang="en-US" altLang="ko-KR" sz="1700" b="1" spc="-150" dirty="0" smtClean="0">
                    <a:latin typeface="+mn-ea"/>
                  </a:rPr>
                  <a:t>, </a:t>
                </a:r>
                <a:r>
                  <a:rPr lang="ko-KR" altLang="en-US" sz="1700" b="1" spc="-150" dirty="0" smtClean="0">
                    <a:latin typeface="+mn-ea"/>
                  </a:rPr>
                  <a:t>졸업 등으로 변동</a:t>
                </a:r>
                <a:endParaRPr lang="ko-KR" altLang="en-US" sz="1700" b="1" spc="-150" dirty="0">
                  <a:latin typeface="+mn-ea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5004048" y="4729774"/>
              <a:ext cx="2880320" cy="1723562"/>
              <a:chOff x="5004048" y="4729774"/>
              <a:chExt cx="2880320" cy="1723562"/>
            </a:xfrm>
          </p:grpSpPr>
          <p:sp>
            <p:nvSpPr>
              <p:cNvPr id="61" name="순서도: 지연 60"/>
              <p:cNvSpPr/>
              <p:nvPr/>
            </p:nvSpPr>
            <p:spPr>
              <a:xfrm rot="16200000">
                <a:off x="6095406" y="5175884"/>
                <a:ext cx="690540" cy="568999"/>
              </a:xfrm>
              <a:prstGeom prst="flowChartDelay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6243768" y="4729774"/>
                <a:ext cx="405869" cy="395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5004048" y="5805264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dirty="0" smtClean="0">
                    <a:latin typeface="+mn-ea"/>
                  </a:rPr>
                  <a:t>부정근로자</a:t>
                </a:r>
                <a:endParaRPr lang="ko-KR" altLang="en-US" sz="1700" b="1" dirty="0">
                  <a:latin typeface="+mn-ea"/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5047278" y="1772816"/>
              <a:ext cx="2786796" cy="2328691"/>
              <a:chOff x="5047278" y="1772816"/>
              <a:chExt cx="2786796" cy="232869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5389984" y="1772816"/>
                <a:ext cx="2134344" cy="1482584"/>
              </a:xfrm>
              <a:prstGeom prst="rect">
                <a:avLst/>
              </a:prstGeom>
              <a:solidFill>
                <a:srgbClr val="6E57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5529015" y="1894933"/>
                <a:ext cx="1868488" cy="12305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9" name="순서도: 지연 68"/>
              <p:cNvSpPr/>
              <p:nvPr/>
            </p:nvSpPr>
            <p:spPr>
              <a:xfrm rot="16200000">
                <a:off x="5755686" y="2823665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5904048" y="2377555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5047278" y="3453435"/>
                <a:ext cx="2786796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수업</a:t>
                </a:r>
                <a:r>
                  <a:rPr lang="en-US" altLang="ko-KR" sz="1700" b="1" spc="-150" dirty="0" smtClean="0">
                    <a:latin typeface="+mn-ea"/>
                  </a:rPr>
                  <a:t>·</a:t>
                </a:r>
                <a:r>
                  <a:rPr lang="ko-KR" altLang="en-US" sz="1700" b="1" spc="-150" dirty="0" smtClean="0">
                    <a:latin typeface="+mn-ea"/>
                  </a:rPr>
                  <a:t>현장실습시간 및</a:t>
                </a:r>
                <a:r>
                  <a:rPr lang="en-US" altLang="ko-KR" sz="1700" b="1" spc="-150" dirty="0" smtClean="0">
                    <a:latin typeface="+mn-ea"/>
                  </a:rPr>
                  <a:t/>
                </a:r>
                <a:br>
                  <a:rPr lang="en-US" altLang="ko-KR" sz="1700" b="1" spc="-150" dirty="0" smtClean="0">
                    <a:latin typeface="+mn-ea"/>
                  </a:rPr>
                </a:br>
                <a:r>
                  <a:rPr lang="ko-KR" altLang="en-US" sz="1700" b="1" spc="-150" dirty="0" smtClean="0">
                    <a:latin typeface="+mn-ea"/>
                  </a:rPr>
                  <a:t>일시적 공강</a:t>
                </a:r>
                <a:r>
                  <a:rPr lang="en-US" altLang="ko-KR" sz="1700" b="1" spc="-150" dirty="0" smtClean="0">
                    <a:latin typeface="+mn-ea"/>
                  </a:rPr>
                  <a:t>·</a:t>
                </a:r>
                <a:r>
                  <a:rPr lang="ko-KR" altLang="en-US" sz="1700" b="1" spc="-150" dirty="0" smtClean="0">
                    <a:latin typeface="+mn-ea"/>
                  </a:rPr>
                  <a:t>휴강 근로 불가</a:t>
                </a:r>
                <a:endParaRPr lang="ko-KR" altLang="en-US" sz="1700" b="1" spc="-150" dirty="0">
                  <a:latin typeface="+mn-ea"/>
                </a:endParaRPr>
              </a:p>
            </p:txBody>
          </p:sp>
          <p:pic>
            <p:nvPicPr>
              <p:cNvPr id="53" name="Picture 2" descr="C:\Users\pc\AppData\Local\Microsoft\Windows\Temporary Internet Files\Content.IE5\LXEX2WDT\MC900429563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576" y="2780928"/>
                <a:ext cx="872787" cy="63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541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처음 기관을 방문했어요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7504" y="2060848"/>
            <a:ext cx="8432948" cy="3807924"/>
            <a:chOff x="107950" y="2060848"/>
            <a:chExt cx="8432948" cy="3807924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740798" y="2060848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107950" y="2124356"/>
              <a:ext cx="5112122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4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국가교육근로장학생 기본예절</a:t>
              </a:r>
              <a:endParaRPr lang="ko-KR" altLang="en-US" sz="24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5166735" y="2240506"/>
              <a:ext cx="2646071" cy="629022"/>
            </a:xfrm>
            <a:prstGeom prst="wedgeRoundRectCallout">
              <a:avLst>
                <a:gd name="adj1" fmla="val 55608"/>
                <a:gd name="adj2" fmla="val 26942"/>
                <a:gd name="adj3" fmla="val 16667"/>
              </a:avLst>
            </a:prstGeom>
            <a:solidFill>
              <a:srgbClr val="92D05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0E6B90"/>
                  </a:solidFill>
                  <a:latin typeface="+mn-ea"/>
                </a:rPr>
                <a:t>근로장학생은 대학의 얼굴 </a:t>
              </a:r>
              <a:r>
                <a:rPr lang="en-US" altLang="ko-KR" sz="1600" b="1" spc="-150" dirty="0" smtClean="0">
                  <a:solidFill>
                    <a:srgbClr val="0E6B90"/>
                  </a:solidFill>
                  <a:latin typeface="+mn-ea"/>
                </a:rPr>
                <a:t>! </a:t>
              </a:r>
              <a:br>
                <a:rPr lang="en-US" altLang="ko-KR" sz="16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600" b="1" spc="-150" dirty="0" smtClean="0">
                  <a:solidFill>
                    <a:srgbClr val="0E6B90"/>
                  </a:solidFill>
                  <a:latin typeface="+mn-ea"/>
                </a:rPr>
                <a:t>지킬 건 지켜요</a:t>
              </a:r>
              <a:endParaRPr lang="ko-KR" altLang="en-US" sz="16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2970825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err="1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출근시간전에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일찍 도착하여 하루 일과 계획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834830" y="3453225"/>
              <a:ext cx="7337569" cy="48232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사무실에 들어가면 직원들에게 친절히 인사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34830" y="3935545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개인적인 전화나 잡담을 삼가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53744" y="4421572"/>
              <a:ext cx="7337569" cy="48240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회사의 규정을 준수하여 단정하고 예의 바른 업무태도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820835" y="4903972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근무시간 중에는 업무 외의 행동 지양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820834" y="5386372"/>
              <a:ext cx="7337569" cy="48240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주변을 깨끗이 정돈하고 간단한 인사 후 퇴근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5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541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처음 기관을 방문했어요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04864"/>
            <a:ext cx="7488831" cy="3567697"/>
            <a:chOff x="683568" y="2204864"/>
            <a:chExt cx="7488831" cy="356769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358304" y="2204864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683568" y="2268372"/>
              <a:ext cx="4155755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월별 출근부 제출 안내</a:t>
              </a:r>
              <a:endParaRPr lang="ko-KR" altLang="en-US" sz="28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4860032" y="2384522"/>
              <a:ext cx="2268029" cy="629022"/>
            </a:xfrm>
            <a:prstGeom prst="wedgeRoundRectCallout">
              <a:avLst>
                <a:gd name="adj1" fmla="val 59928"/>
                <a:gd name="adj2" fmla="val -315"/>
                <a:gd name="adj3" fmla="val 16667"/>
              </a:avLst>
            </a:prstGeom>
            <a:solidFill>
              <a:srgbClr val="FFC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근로지 담당선생님께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/>
              </a:r>
              <a:b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알려주세요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>!</a:t>
              </a:r>
              <a:endParaRPr lang="ko-KR" altLang="en-US" sz="17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3114841"/>
              <a:ext cx="7337569" cy="881723"/>
            </a:xfrm>
            <a:prstGeom prst="rect">
              <a:avLst/>
            </a:prstGeom>
            <a:solidFill>
              <a:srgbClr val="FFE59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근로장학생이 한달 동안 작성한 출근부를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월말에 기관 </a:t>
              </a:r>
              <a:r>
                <a:rPr lang="ko-KR" altLang="en-US" sz="17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근로지 담당자가 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“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대학제출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”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해주어야 함</a:t>
              </a:r>
              <a:endPara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34830" y="4006089"/>
              <a:ext cx="7337569" cy="881723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출근부 제출 이후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해당월의 출근부가 인정되어 장학금 지급이 가능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20835" y="4890838"/>
              <a:ext cx="7337569" cy="881723"/>
            </a:xfrm>
            <a:prstGeom prst="rect">
              <a:avLst/>
            </a:prstGeom>
            <a:solidFill>
              <a:srgbClr val="FFE59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기관의 월별 출근부 제출이 늦어지면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전체 장학금 지급 일정이 늦어지므로 </a:t>
              </a:r>
              <a:endPara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기관 방문 시 꼭 안내 부탁 드립니다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.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3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67921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03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714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해외여행 및 군복무 계획된 일정이 있을 때</a:t>
            </a:r>
            <a:r>
              <a:rPr lang="en-US" altLang="ko-KR" sz="3200" b="1" spc="-300" dirty="0" smtClean="0">
                <a:solidFill>
                  <a:srgbClr val="37D4FF"/>
                </a:solidFill>
                <a:latin typeface="+mn-ea"/>
              </a:rPr>
              <a:t>!</a:t>
            </a:r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 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04864"/>
            <a:ext cx="7488831" cy="2682948"/>
            <a:chOff x="683568" y="2204864"/>
            <a:chExt cx="7488831" cy="268294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358304" y="2204864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683568" y="2268372"/>
              <a:ext cx="4155755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해외여행 등으로 근로를 잠시 중단하게 </a:t>
              </a:r>
              <a:r>
                <a:rPr lang="ko-KR" altLang="en-US" sz="2500" b="1" dirty="0" err="1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될때</a:t>
              </a:r>
              <a:endParaRPr lang="ko-KR" altLang="en-US" sz="25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4860032" y="2384522"/>
              <a:ext cx="2268029" cy="629022"/>
            </a:xfrm>
            <a:prstGeom prst="wedgeRoundRectCallout">
              <a:avLst>
                <a:gd name="adj1" fmla="val 59928"/>
                <a:gd name="adj2" fmla="val -315"/>
                <a:gd name="adj3" fmla="val 16667"/>
              </a:avLst>
            </a:prstGeom>
            <a:solidFill>
              <a:srgbClr val="FFC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대학 담당선생님께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/>
              </a:r>
              <a:b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말씀해주세요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>!</a:t>
              </a:r>
              <a:endParaRPr lang="ko-KR" altLang="en-US" sz="17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3119206"/>
              <a:ext cx="7337569" cy="8729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한국장학재단 홈페이지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국가교육근로장학금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근로장학관리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</a:p>
            <a:p>
              <a:pPr algn="ctr"/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“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근로중지 사전신고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(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해외여행 등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)”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34830" y="4006089"/>
              <a:ext cx="7337569" cy="881723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 중 해외여행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군복무 등 계획이 있을 경우에 사전에 대학 담당자에게 안내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834831" y="4860263"/>
            <a:ext cx="7337569" cy="872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대학 담당선생님의 안내에 따라 증빙서류 제출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전자항공권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·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탑승권</a:t>
            </a:r>
            <a:r>
              <a:rPr lang="en-US" altLang="ko-KR" sz="17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등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</a:p>
          <a:p>
            <a:pPr algn="ctr"/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*</a:t>
            </a:r>
            <a:r>
              <a: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이름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날짜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7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출도착시간</a:t>
            </a:r>
            <a:r>
              <a:rPr lang="en-US" altLang="ko-KR" sz="17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등 명확하게 </a:t>
            </a:r>
            <a:r>
              <a:rPr lang="ko-KR" altLang="en-US" sz="17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보여야함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endParaRPr lang="en-US" altLang="ko-KR" sz="17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0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26" name="순서도: 대체 처리 2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28" name="순서도: 병합 27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부정근로란 </a:t>
            </a:r>
            <a:r>
              <a:rPr lang="en-US" altLang="ko-KR" sz="3200" b="1" spc="-300" dirty="0" smtClean="0">
                <a:solidFill>
                  <a:srgbClr val="0E6B90"/>
                </a:solidFill>
                <a:latin typeface="+mn-ea"/>
              </a:rPr>
              <a:t>?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439652" y="2204864"/>
            <a:ext cx="6804756" cy="3510439"/>
            <a:chOff x="1439652" y="2204864"/>
            <a:chExt cx="6804756" cy="3510439"/>
          </a:xfrm>
        </p:grpSpPr>
        <p:sp>
          <p:nvSpPr>
            <p:cNvPr id="20" name="순서도: 대체 처리 19"/>
            <p:cNvSpPr/>
            <p:nvPr/>
          </p:nvSpPr>
          <p:spPr>
            <a:xfrm>
              <a:off x="1439652" y="2204864"/>
              <a:ext cx="6804756" cy="1296144"/>
            </a:xfrm>
            <a:prstGeom prst="flowChartAlternateProcess">
              <a:avLst/>
            </a:prstGeom>
            <a:noFill/>
            <a:ln w="28575">
              <a:solidFill>
                <a:srgbClr val="0E6B9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출근부 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입력 시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장학생 본인이 실제로 근로한</a:t>
              </a:r>
              <a:endParaRPr lang="en-US" altLang="ko-KR" sz="24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날짜 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및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시간과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다르게 </a:t>
              </a:r>
              <a:r>
                <a:rPr lang="ko-KR" altLang="en-US" sz="2400" b="1" spc="-300" dirty="0">
                  <a:solidFill>
                    <a:srgbClr val="0F749D"/>
                  </a:solidFill>
                  <a:latin typeface="+mn-ea"/>
                </a:rPr>
                <a:t>허위로 입력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한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경우</a:t>
              </a:r>
              <a:endParaRPr lang="ko-KR" altLang="en-US" sz="2400" b="1" spc="-3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6967065" y="4221088"/>
              <a:ext cx="1224943" cy="1494215"/>
              <a:chOff x="6661838" y="4365104"/>
              <a:chExt cx="1640410" cy="165618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61838" y="4365104"/>
                <a:ext cx="1640410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6948264" y="4509120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1979712" y="4342648"/>
              <a:ext cx="4439186" cy="1372655"/>
              <a:chOff x="1979712" y="4342648"/>
              <a:chExt cx="4439186" cy="1372655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1979712" y="4342648"/>
                <a:ext cx="1351302" cy="13726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허위근로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3555428" y="4342648"/>
                <a:ext cx="1351302" cy="137265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대체근로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5067596" y="4342648"/>
                <a:ext cx="1351302" cy="1372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대리근로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</p:grpSp>
      <p:sp>
        <p:nvSpPr>
          <p:cNvPr id="3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3" name="직사각형 32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      00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대학교 </a:t>
              </a:r>
              <a:r>
                <a:rPr lang="ko-KR" altLang="en-US" sz="1600" b="1" dirty="0" err="1">
                  <a:solidFill>
                    <a:schemeClr val="tx1"/>
                  </a:solidFill>
                  <a:latin typeface="+mn-ea"/>
                </a:rPr>
                <a:t>산학협력단에서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 근로하던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교내근로장학생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A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군은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근로시간에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친구들과 놀러 나가거나 가족들과 해외여행을 가는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등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실제로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근로는 하지 않고 출근부만 기록해 장학금을 받고 있었다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sz="16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A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군은 근로는 하지 않았음에도 출근부에 </a:t>
              </a:r>
              <a:r>
                <a:rPr lang="ko-KR" alt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근로시간을 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입력하여 장학금을 받은 </a:t>
              </a:r>
              <a:r>
                <a:rPr lang="ko-KR" altLang="en-US" sz="1600" b="1" u="sng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허위근로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에 해당한다</a:t>
              </a:r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.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근로를 하지 않고 출근부에 근로시간을 입력하는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235361" y="2237293"/>
              <a:ext cx="982802" cy="9983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허위근로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726761" y="5229200"/>
              <a:ext cx="6391631" cy="8640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장학금 환수 및 확정시점부터 근로 중단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>,</a:t>
              </a:r>
            </a:p>
            <a:p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졸업 시까지  근로 참여 제한</a:t>
              </a:r>
            </a:p>
          </p:txBody>
        </p:sp>
      </p:grpSp>
      <p:sp>
        <p:nvSpPr>
          <p:cNvPr id="38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0" name="순서도: 대체 처리 3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1" name="순서도: 병합 4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4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2" name="직사각형 31"/>
            <p:cNvSpPr/>
            <p:nvPr/>
          </p:nvSpPr>
          <p:spPr>
            <a:xfrm>
              <a:off x="1726760" y="5229200"/>
              <a:ext cx="6391632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>
                  <a:solidFill>
                    <a:schemeClr val="bg1"/>
                  </a:solidFill>
                  <a:latin typeface="+mn-ea"/>
                </a:rPr>
                <a:t>확정시점부터 근로 중단</a:t>
              </a:r>
              <a:r>
                <a:rPr lang="en-US" altLang="ko-KR" b="1" spc="-300" dirty="0">
                  <a:solidFill>
                    <a:schemeClr val="bg1"/>
                  </a:solidFill>
                  <a:latin typeface="+mn-ea"/>
                </a:rPr>
                <a:t>,</a:t>
              </a:r>
            </a:p>
            <a:p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졸업 시까지  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근로 참여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제한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tx1"/>
                  </a:solidFill>
                  <a:latin typeface="+mn-ea"/>
                </a:rPr>
                <a:t>         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☆☆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대학교 </a:t>
              </a:r>
              <a:r>
                <a:rPr lang="ko-KR" altLang="en-US" sz="1600" b="1" dirty="0" err="1">
                  <a:solidFill>
                    <a:schemeClr val="tx1"/>
                  </a:solidFill>
                  <a:latin typeface="+mn-ea"/>
                </a:rPr>
                <a:t>학생지원과에서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 근로하던 교내근로장학생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P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군은 학교행사 준비로 바쁜 기간에 밤늦게 까지 학기 중 주당 최대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시간인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20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시간을 넘겨 근무를 하였고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출근부에는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초과시간을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다음주에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근로한 것으로 입력하고 실제로 해당 시간에는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근로를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하지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않았다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sz="1200" b="1" spc="-300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P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군은 입력한 출근부 시간이 아닌 다른 </a:t>
              </a:r>
              <a:r>
                <a:rPr lang="ko-KR" altLang="en-US" sz="1600" b="1" spc="-3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시간에 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근로한 </a:t>
              </a:r>
              <a:r>
                <a:rPr lang="ko-KR" altLang="en-US" sz="1600" b="1" u="sng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대체근로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에 해당한다</a:t>
              </a:r>
              <a:r>
                <a:rPr lang="en-US" altLang="ko-KR" sz="1600" b="1" spc="-3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.</a:t>
              </a:r>
              <a:endParaRPr lang="ko-KR" altLang="en-US" sz="1600" b="1" spc="-300" dirty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출근부에 입력한 시간과 다른 시간에 근로하는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235359" y="2237293"/>
              <a:ext cx="982802" cy="9983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대체근로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9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1" name="순서도: 대체 처리 40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2" name="순서도: 병합 41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3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2" name="직사각형 31"/>
            <p:cNvSpPr/>
            <p:nvPr/>
          </p:nvSpPr>
          <p:spPr>
            <a:xfrm>
              <a:off x="1726762" y="5229200"/>
              <a:ext cx="6391630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확정시점부터 근로 중단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>, </a:t>
              </a:r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대리근로자를 포함하여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/>
              </a:r>
              <a:b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</a:br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졸업 시까지  근로 참여 제한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     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+mn-ea"/>
                </a:rPr>
                <a:t>ㅁㅁ대학교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 도서관에서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근로하던 교내근로장학생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C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양은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늦잠을 자느라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그만 학교에 가지 못해 친한 친구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G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양에게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오늘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하루만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본인 대신 근로 좀 해달라고 부탁했고 친한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친구의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부탁에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G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양은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C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양 대신 중앙도서관에서 대신 근로를 하였다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C</a:t>
              </a:r>
              <a:r>
                <a:rPr lang="ko-KR" altLang="en-US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양은 선발된 장학생 이외 다른 사람이 근로한 </a:t>
              </a:r>
              <a:r>
                <a:rPr lang="ko-KR" altLang="en-US" sz="1600" b="1" u="sng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대리근로</a:t>
              </a:r>
              <a:r>
                <a:rPr lang="ko-KR" altLang="en-US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에 해당된다</a:t>
              </a:r>
              <a:r>
                <a:rPr lang="en-US" altLang="ko-KR" sz="1600" b="1" spc="-15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.</a:t>
              </a:r>
              <a:endParaRPr lang="en-US" altLang="ko-KR" sz="1600" b="1" spc="-15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선발된 장학생 이외 다른 사람이 근로를 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1235359" y="2237293"/>
              <a:ext cx="982802" cy="99833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대리근로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9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1" name="순서도: 대체 처리 40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2" name="순서도: 병합 41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3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순서도: 수동 입력 95"/>
          <p:cNvSpPr/>
          <p:nvPr/>
        </p:nvSpPr>
        <p:spPr>
          <a:xfrm rot="5400000" flipV="1">
            <a:off x="6303742" y="-875658"/>
            <a:ext cx="716192" cy="2772308"/>
          </a:xfrm>
          <a:prstGeom prst="flowChartManualInput">
            <a:avLst/>
          </a:prstGeom>
          <a:solidFill>
            <a:srgbClr val="1496CA"/>
          </a:solidFill>
          <a:ln>
            <a:noFill/>
          </a:ln>
          <a:effectLst>
            <a:outerShdw blurRad="63500" sx="102000" sy="102000" algn="ctr" rotWithShape="0">
              <a:srgbClr val="0A4C66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98" name="순서도: 수동 입력 97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43508" y="529024"/>
            <a:ext cx="8856984" cy="6212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srgbClr val="0A4C66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8" name="순서도: 대체 처리 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01</a:t>
              </a:r>
              <a:endParaRPr lang="ko-KR" altLang="en-US" sz="3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9" name="순서도: 병합 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13894" y="980728"/>
            <a:ext cx="498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  </a:t>
            </a:r>
            <a:endParaRPr lang="ko-KR" altLang="en-US" sz="3200" b="1" spc="-300" dirty="0">
              <a:solidFill>
                <a:srgbClr val="37D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77152" y="2440763"/>
            <a:ext cx="7511272" cy="3364501"/>
            <a:chOff x="877152" y="2440763"/>
            <a:chExt cx="7511272" cy="3364501"/>
          </a:xfrm>
        </p:grpSpPr>
        <p:sp>
          <p:nvSpPr>
            <p:cNvPr id="13" name="타원 12"/>
            <p:cNvSpPr/>
            <p:nvPr/>
          </p:nvSpPr>
          <p:spPr>
            <a:xfrm>
              <a:off x="3779912" y="3247595"/>
              <a:ext cx="1704622" cy="1750836"/>
            </a:xfrm>
            <a:prstGeom prst="ellipse">
              <a:avLst/>
            </a:prstGeom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ko-KR" alt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사업목</a:t>
              </a:r>
              <a:r>
                <a:rPr lang="ko-KR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</a:t>
              </a:r>
              <a:endParaRPr lang="en-US" altLang="ko-K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43608" y="2734321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RightFacing">
                <a:rot lat="623785" lon="18963666" rev="0"/>
              </a:camera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저소득층 대학생</a:t>
              </a:r>
              <a:r>
                <a:rPr lang="en-US" altLang="ko-KR" sz="2000" b="1" kern="1200" dirty="0" smtClean="0">
                  <a:latin typeface="+mn-ea"/>
                </a:rPr>
                <a:t/>
              </a:r>
              <a:br>
                <a:rPr lang="en-US" altLang="ko-KR" sz="2000" b="1" kern="1200" dirty="0" smtClean="0">
                  <a:latin typeface="+mn-ea"/>
                </a:rPr>
              </a:br>
              <a:r>
                <a:rPr lang="ko-KR" altLang="en-US" sz="2000" b="1" kern="1200" dirty="0" smtClean="0">
                  <a:latin typeface="+mn-ea"/>
                </a:rPr>
                <a:t>등록금</a:t>
              </a:r>
              <a:r>
                <a:rPr lang="en-US" altLang="ko-KR" sz="2000" b="1" kern="1200" dirty="0" smtClean="0">
                  <a:latin typeface="+mn-ea"/>
                </a:rPr>
                <a:t>·</a:t>
              </a:r>
              <a:r>
                <a:rPr lang="ko-KR" altLang="en-US" sz="2000" b="1" kern="1200" dirty="0" smtClean="0">
                  <a:latin typeface="+mn-ea"/>
                </a:rPr>
                <a:t>생활비 지원 </a:t>
              </a:r>
              <a:endParaRPr lang="ko-KR" altLang="en-US" sz="2000" b="1" kern="1200" dirty="0">
                <a:latin typeface="+mn-ea"/>
              </a:endParaRPr>
            </a:p>
          </p:txBody>
        </p:sp>
        <p:sp>
          <p:nvSpPr>
            <p:cNvPr id="75" name="자유형 74"/>
            <p:cNvSpPr/>
            <p:nvPr/>
          </p:nvSpPr>
          <p:spPr>
            <a:xfrm>
              <a:off x="1259632" y="4276162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Righ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안정적인</a:t>
              </a:r>
              <a:r>
                <a:rPr lang="en-US" altLang="ko-KR" sz="2000" b="1" kern="1200" dirty="0" smtClean="0">
                  <a:latin typeface="+mn-ea"/>
                </a:rPr>
                <a:t/>
              </a:r>
              <a:br>
                <a:rPr lang="en-US" altLang="ko-KR" sz="2000" b="1" kern="1200" dirty="0" smtClean="0">
                  <a:latin typeface="+mn-ea"/>
                </a:rPr>
              </a:br>
              <a:r>
                <a:rPr lang="ko-KR" altLang="en-US" sz="2000" b="1" kern="1200" dirty="0" smtClean="0">
                  <a:latin typeface="+mn-ea"/>
                </a:rPr>
                <a:t>학업여건 조성</a:t>
              </a:r>
              <a:endParaRPr lang="en-US" altLang="ko-KR" sz="2000" b="1" kern="1200" dirty="0" smtClean="0">
                <a:latin typeface="+mn-ea"/>
              </a:endParaRPr>
            </a:p>
          </p:txBody>
        </p:sp>
        <p:grpSp>
          <p:nvGrpSpPr>
            <p:cNvPr id="101" name="그룹 100"/>
            <p:cNvGrpSpPr/>
            <p:nvPr/>
          </p:nvGrpSpPr>
          <p:grpSpPr>
            <a:xfrm flipH="1">
              <a:off x="877152" y="2440763"/>
              <a:ext cx="2854321" cy="3364501"/>
              <a:chOff x="5597608" y="2317810"/>
              <a:chExt cx="2520280" cy="3364501"/>
            </a:xfrm>
            <a:solidFill>
              <a:srgbClr val="37D4FF"/>
            </a:solidFill>
            <a:scene3d>
              <a:camera prst="perspectiveContrastingRightFacing"/>
              <a:lightRig rig="threePt" dir="t"/>
            </a:scene3d>
          </p:grpSpPr>
          <p:sp>
            <p:nvSpPr>
              <p:cNvPr id="102" name="위로 굽은 화살표 101"/>
              <p:cNvSpPr>
                <a:spLocks noChangeAspect="1"/>
              </p:cNvSpPr>
              <p:nvPr/>
            </p:nvSpPr>
            <p:spPr>
              <a:xfrm rot="5400000">
                <a:off x="5164428" y="2750991"/>
                <a:ext cx="1831977" cy="965618"/>
              </a:xfrm>
              <a:prstGeom prst="bentUpArrow">
                <a:avLst>
                  <a:gd name="adj1" fmla="val 21181"/>
                  <a:gd name="adj2" fmla="val 16745"/>
                  <a:gd name="adj3" fmla="val 15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3" name="직사각형 102"/>
              <p:cNvSpPr>
                <a:spLocks noChangeAspect="1"/>
              </p:cNvSpPr>
              <p:nvPr/>
            </p:nvSpPr>
            <p:spPr>
              <a:xfrm flipH="1">
                <a:off x="5776614" y="2317810"/>
                <a:ext cx="2341274" cy="246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4" name="직사각형 103"/>
              <p:cNvSpPr>
                <a:spLocks noChangeAspect="1"/>
              </p:cNvSpPr>
              <p:nvPr/>
            </p:nvSpPr>
            <p:spPr>
              <a:xfrm flipH="1">
                <a:off x="6642874" y="3849675"/>
                <a:ext cx="1475012" cy="22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5" name="위로 굽은 화살표 104"/>
              <p:cNvSpPr>
                <a:spLocks noChangeAspect="1"/>
              </p:cNvSpPr>
              <p:nvPr/>
            </p:nvSpPr>
            <p:spPr>
              <a:xfrm rot="16200000" flipH="1">
                <a:off x="5940856" y="3507087"/>
                <a:ext cx="1831977" cy="2518472"/>
              </a:xfrm>
              <a:prstGeom prst="bentUpArrow">
                <a:avLst>
                  <a:gd name="adj1" fmla="val 12481"/>
                  <a:gd name="adj2" fmla="val 13557"/>
                  <a:gd name="adj3" fmla="val 131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5580112" y="2440763"/>
              <a:ext cx="2808312" cy="3364501"/>
              <a:chOff x="5597608" y="2317810"/>
              <a:chExt cx="2520280" cy="3364501"/>
            </a:xfrm>
            <a:solidFill>
              <a:srgbClr val="37D4FF"/>
            </a:solidFill>
            <a:scene3d>
              <a:camera prst="perspectiveContrastingLeftFacing"/>
              <a:lightRig rig="threePt" dir="t"/>
            </a:scene3d>
          </p:grpSpPr>
          <p:sp>
            <p:nvSpPr>
              <p:cNvPr id="87" name="위로 굽은 화살표 86"/>
              <p:cNvSpPr>
                <a:spLocks noChangeAspect="1"/>
              </p:cNvSpPr>
              <p:nvPr/>
            </p:nvSpPr>
            <p:spPr>
              <a:xfrm rot="5400000">
                <a:off x="5164428" y="2750991"/>
                <a:ext cx="1831977" cy="965618"/>
              </a:xfrm>
              <a:prstGeom prst="bentUpArrow">
                <a:avLst>
                  <a:gd name="adj1" fmla="val 21181"/>
                  <a:gd name="adj2" fmla="val 16745"/>
                  <a:gd name="adj3" fmla="val 15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89" name="직사각형 88"/>
              <p:cNvSpPr>
                <a:spLocks noChangeAspect="1"/>
              </p:cNvSpPr>
              <p:nvPr/>
            </p:nvSpPr>
            <p:spPr>
              <a:xfrm flipH="1">
                <a:off x="5776614" y="2317810"/>
                <a:ext cx="2341274" cy="246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90" name="직사각형 89"/>
              <p:cNvSpPr>
                <a:spLocks noChangeAspect="1"/>
              </p:cNvSpPr>
              <p:nvPr/>
            </p:nvSpPr>
            <p:spPr>
              <a:xfrm flipH="1">
                <a:off x="6642874" y="3849675"/>
                <a:ext cx="1475012" cy="22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91" name="위로 굽은 화살표 90"/>
              <p:cNvSpPr>
                <a:spLocks noChangeAspect="1"/>
              </p:cNvSpPr>
              <p:nvPr/>
            </p:nvSpPr>
            <p:spPr>
              <a:xfrm rot="16200000" flipH="1">
                <a:off x="5940856" y="3507087"/>
                <a:ext cx="1831977" cy="2518472"/>
              </a:xfrm>
              <a:prstGeom prst="bentUpArrow">
                <a:avLst>
                  <a:gd name="adj1" fmla="val 12481"/>
                  <a:gd name="adj2" fmla="val 13557"/>
                  <a:gd name="adj3" fmla="val 131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06" name="자유형 105"/>
            <p:cNvSpPr/>
            <p:nvPr/>
          </p:nvSpPr>
          <p:spPr>
            <a:xfrm>
              <a:off x="6012160" y="2780928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다양한 직업체험</a:t>
              </a:r>
              <a:r>
                <a:rPr lang="en-US" altLang="ko-KR" sz="2000" b="1" dirty="0" smtClean="0">
                  <a:latin typeface="+mn-ea"/>
                </a:rPr>
                <a:t/>
              </a:r>
              <a:br>
                <a:rPr lang="en-US" altLang="ko-KR" sz="2000" b="1" dirty="0" smtClean="0">
                  <a:latin typeface="+mn-ea"/>
                </a:rPr>
              </a:br>
              <a:r>
                <a:rPr lang="ko-KR" altLang="en-US" sz="2000" b="1" dirty="0" smtClean="0">
                  <a:latin typeface="+mn-ea"/>
                </a:rPr>
                <a:t>기회 제공</a:t>
              </a:r>
              <a:endParaRPr lang="en-US" altLang="ko-KR" sz="2000" b="1" kern="1200" dirty="0" smtClean="0">
                <a:latin typeface="+mn-ea"/>
              </a:endParaRPr>
            </a:p>
          </p:txBody>
        </p:sp>
        <p:sp>
          <p:nvSpPr>
            <p:cNvPr id="107" name="자유형 106"/>
            <p:cNvSpPr/>
            <p:nvPr/>
          </p:nvSpPr>
          <p:spPr>
            <a:xfrm>
              <a:off x="5796136" y="4221088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LeftFacing">
                <a:rot lat="487347" lon="2067641" rev="21000000"/>
              </a:camera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취업역량 제고</a:t>
              </a:r>
              <a:endParaRPr lang="en-US" altLang="ko-KR" sz="2000" b="1" kern="1200" dirty="0" smtClean="0">
                <a:latin typeface="+mn-ea"/>
              </a:endParaRPr>
            </a:p>
          </p:txBody>
        </p:sp>
      </p:grpSp>
      <p:sp>
        <p:nvSpPr>
          <p:cNvPr id="110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8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0689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장학생 사고 예방</a:t>
            </a:r>
            <a:r>
              <a:rPr lang="en-US" altLang="ko-K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및 처리절차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8" name="순서도: 대체 처리 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9" name="순서도: 병합 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예방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11560" y="1414829"/>
            <a:ext cx="8133315" cy="5038507"/>
            <a:chOff x="611560" y="1414829"/>
            <a:chExt cx="8133315" cy="503850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52" b="-1"/>
            <a:stretch/>
          </p:blipFill>
          <p:spPr>
            <a:xfrm>
              <a:off x="5796136" y="1414829"/>
              <a:ext cx="2948739" cy="4750475"/>
            </a:xfrm>
            <a:prstGeom prst="rect">
              <a:avLst/>
            </a:prstGeom>
          </p:spPr>
        </p:pic>
        <p:sp>
          <p:nvSpPr>
            <p:cNvPr id="18" name="육각형 17"/>
            <p:cNvSpPr/>
            <p:nvPr/>
          </p:nvSpPr>
          <p:spPr>
            <a:xfrm>
              <a:off x="899592" y="2276872"/>
              <a:ext cx="2232248" cy="1152128"/>
            </a:xfrm>
            <a:prstGeom prst="hexagon">
              <a:avLst/>
            </a:prstGeom>
            <a:solidFill>
              <a:srgbClr val="37D4F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안전규칙 준수</a:t>
              </a:r>
              <a:endParaRPr lang="ko-KR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023828" y="2884938"/>
              <a:ext cx="2232248" cy="1152128"/>
            </a:xfrm>
            <a:prstGeom prst="hexagon">
              <a:avLst/>
            </a:prstGeom>
            <a:solidFill>
              <a:srgbClr val="2BB5E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정기적인 </a:t>
              </a:r>
              <a:r>
                <a:rPr lang="ko-KR" altLang="en-US" sz="2000" b="1" spc="-300" dirty="0" err="1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스트레칭을</a:t>
              </a:r>
              <a:endPara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통한 질환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예방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3" name="육각형 32"/>
            <p:cNvSpPr/>
            <p:nvPr/>
          </p:nvSpPr>
          <p:spPr>
            <a:xfrm>
              <a:off x="899592" y="3576480"/>
              <a:ext cx="2232248" cy="1152128"/>
            </a:xfrm>
            <a:prstGeom prst="hexagon">
              <a:avLst/>
            </a:prstGeom>
            <a:solidFill>
              <a:srgbClr val="1182A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잠재적</a:t>
              </a:r>
              <a:endParaRPr lang="en-US" altLang="ko-KR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위험요소</a:t>
              </a:r>
              <a:r>
                <a:rPr lang="en-US" altLang="ko-KR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제거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육각형 33"/>
            <p:cNvSpPr/>
            <p:nvPr/>
          </p:nvSpPr>
          <p:spPr>
            <a:xfrm>
              <a:off x="3005548" y="4224552"/>
              <a:ext cx="2232248" cy="1152128"/>
            </a:xfrm>
            <a:prstGeom prst="hexagon">
              <a:avLst/>
            </a:prstGeom>
            <a:solidFill>
              <a:srgbClr val="1496C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비상구</a:t>
              </a:r>
              <a:r>
                <a:rPr lang="en-US" altLang="ko-KR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소화기</a:t>
              </a:r>
              <a:endPara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위치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및 </a:t>
              </a:r>
              <a:r>
                <a:rPr lang="ko-KR" altLang="en-US" sz="2000" b="1" spc="-300" dirty="0" err="1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피난로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 인지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cxnSp>
          <p:nvCxnSpPr>
            <p:cNvPr id="52" name="꺾인 연결선 51"/>
            <p:cNvCxnSpPr/>
            <p:nvPr/>
          </p:nvCxnSpPr>
          <p:spPr>
            <a:xfrm flipV="1">
              <a:off x="4301692" y="2564904"/>
              <a:ext cx="1422436" cy="608066"/>
            </a:xfrm>
            <a:prstGeom prst="bentConnector3">
              <a:avLst>
                <a:gd name="adj1" fmla="val -12141"/>
              </a:avLst>
            </a:prstGeom>
            <a:ln w="28575">
              <a:solidFill>
                <a:srgbClr val="2BB5E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5724128" y="1414829"/>
              <a:ext cx="3020747" cy="4750475"/>
            </a:xfrm>
            <a:prstGeom prst="rect">
              <a:avLst/>
            </a:prstGeom>
            <a:noFill/>
            <a:ln w="28575">
              <a:solidFill>
                <a:srgbClr val="2BB5E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28" y="5085184"/>
              <a:ext cx="2078772" cy="1318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직사각형 64"/>
            <p:cNvSpPr/>
            <p:nvPr/>
          </p:nvSpPr>
          <p:spPr>
            <a:xfrm>
              <a:off x="611560" y="5013176"/>
              <a:ext cx="2232248" cy="1440160"/>
            </a:xfrm>
            <a:prstGeom prst="rect">
              <a:avLst/>
            </a:prstGeom>
            <a:noFill/>
            <a:ln w="28575">
              <a:solidFill>
                <a:srgbClr val="1182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cxnSp>
          <p:nvCxnSpPr>
            <p:cNvPr id="66" name="꺾인 연결선 65"/>
            <p:cNvCxnSpPr/>
            <p:nvPr/>
          </p:nvCxnSpPr>
          <p:spPr>
            <a:xfrm rot="10800000" flipV="1">
              <a:off x="2843808" y="5381264"/>
              <a:ext cx="1277864" cy="373278"/>
            </a:xfrm>
            <a:prstGeom prst="bentConnector3">
              <a:avLst>
                <a:gd name="adj1" fmla="val 705"/>
              </a:avLst>
            </a:prstGeom>
            <a:ln w="28575">
              <a:solidFill>
                <a:srgbClr val="1182A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28" name="순서도: 대체 처리 2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29" name="순서도: 병합 2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발생 시 처리절차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92697" y="4159547"/>
            <a:ext cx="7839743" cy="1717725"/>
            <a:chOff x="692697" y="4159547"/>
            <a:chExt cx="7839743" cy="17177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4058" y="4159547"/>
              <a:ext cx="968382" cy="17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순서도: 대체 처리 23"/>
            <p:cNvSpPr/>
            <p:nvPr/>
          </p:nvSpPr>
          <p:spPr>
            <a:xfrm>
              <a:off x="692697" y="4293096"/>
              <a:ext cx="6804756" cy="1584176"/>
            </a:xfrm>
            <a:prstGeom prst="flowChartAlternateProcess">
              <a:avLst/>
            </a:prstGeom>
            <a:solidFill>
              <a:srgbClr val="37D4FF"/>
            </a:solidFill>
            <a:ln w="28575">
              <a:solidFill>
                <a:srgbClr val="37D4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소속대학 담당자에게 사고보고 및 한국장학재단 </a:t>
              </a:r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안전사고</a:t>
              </a:r>
              <a:endParaRPr lang="en-US" altLang="ko-KR" sz="20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긴급전화</a:t>
              </a:r>
              <a:r>
                <a:rPr lang="en-US" altLang="ko-KR" sz="2000" b="1" spc="-150" dirty="0" smtClean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2000" b="1" spc="-300" dirty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en-US" altLang="ko-KR" sz="2000" b="1" spc="-300" dirty="0" smtClean="0">
                  <a:solidFill>
                    <a:srgbClr val="FF0000"/>
                  </a:solidFill>
                  <a:latin typeface="+mn-ea"/>
                </a:rPr>
                <a:t>1599-4920)</a:t>
              </a:r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를 통해 </a:t>
              </a:r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상해보험 처리절차를</a:t>
              </a:r>
              <a:endParaRPr lang="en-US" altLang="ko-KR" sz="20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확인하고 진행하세요</a:t>
              </a:r>
              <a:r>
                <a:rPr lang="en-US" altLang="ko-KR" sz="2000" b="1" spc="-150" dirty="0" smtClean="0">
                  <a:solidFill>
                    <a:schemeClr val="tx1"/>
                  </a:solidFill>
                  <a:latin typeface="+mn-ea"/>
                </a:rPr>
                <a:t>. (</a:t>
              </a:r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본인부담금이 발생할 수 있음</a:t>
              </a:r>
              <a:r>
                <a:rPr lang="en-US" altLang="ko-KR" sz="2000" b="1" spc="-150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71600" y="2132856"/>
            <a:ext cx="7344816" cy="1728192"/>
            <a:chOff x="971600" y="2132856"/>
            <a:chExt cx="7344816" cy="172819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778" r="44444" b="16535"/>
            <a:stretch>
              <a:fillRect/>
            </a:stretch>
          </p:blipFill>
          <p:spPr bwMode="auto">
            <a:xfrm>
              <a:off x="971600" y="2132856"/>
              <a:ext cx="136815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순서도: 대체 처리 34"/>
            <p:cNvSpPr/>
            <p:nvPr/>
          </p:nvSpPr>
          <p:spPr>
            <a:xfrm>
              <a:off x="2627784" y="2607464"/>
              <a:ext cx="5688632" cy="893544"/>
            </a:xfrm>
            <a:prstGeom prst="flowChartAlternateProcess">
              <a:avLst/>
            </a:prstGeom>
            <a:noFill/>
            <a:ln w="28575">
              <a:solidFill>
                <a:srgbClr val="37D4FF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교외근로 중 안전사고가 발생했어요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!</a:t>
              </a:r>
            </a:p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어떻게 해야 하죠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?</a:t>
              </a:r>
              <a:endParaRPr lang="ko-KR" altLang="en-US" sz="2400" b="1" spc="-3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1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4487" y="2357659"/>
            <a:ext cx="8118962" cy="3237203"/>
          </a:xfrm>
          <a:prstGeom prst="rect">
            <a:avLst/>
          </a:prstGeom>
          <a:noFill/>
        </p:spPr>
      </p:sp>
      <p:grpSp>
        <p:nvGrpSpPr>
          <p:cNvPr id="48" name="그룹 47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49" name="순서도: 대체 처리 48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50" name="순서도: 병합 49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발생 시 처리절차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76871"/>
            <a:ext cx="7848872" cy="3960441"/>
            <a:chOff x="683568" y="2276871"/>
            <a:chExt cx="7848872" cy="3960441"/>
          </a:xfrm>
        </p:grpSpPr>
        <p:sp>
          <p:nvSpPr>
            <p:cNvPr id="18" name="자유형 17"/>
            <p:cNvSpPr/>
            <p:nvPr/>
          </p:nvSpPr>
          <p:spPr>
            <a:xfrm>
              <a:off x="683568" y="2276872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사고 발생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28" name="자유형 27"/>
            <p:cNvSpPr/>
            <p:nvPr/>
          </p:nvSpPr>
          <p:spPr>
            <a:xfrm>
              <a:off x="3447152" y="2276872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초기 대응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6279890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사고 처리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5287140" y="5025236"/>
              <a:ext cx="385341" cy="501648"/>
            </a:xfrm>
            <a:custGeom>
              <a:avLst/>
              <a:gdLst>
                <a:gd name="connsiteX0" fmla="*/ 0 w 256194"/>
                <a:gd name="connsiteY0" fmla="*/ 59940 h 299699"/>
                <a:gd name="connsiteX1" fmla="*/ 128097 w 256194"/>
                <a:gd name="connsiteY1" fmla="*/ 59940 h 299699"/>
                <a:gd name="connsiteX2" fmla="*/ 128097 w 256194"/>
                <a:gd name="connsiteY2" fmla="*/ 0 h 299699"/>
                <a:gd name="connsiteX3" fmla="*/ 256194 w 256194"/>
                <a:gd name="connsiteY3" fmla="*/ 149850 h 299699"/>
                <a:gd name="connsiteX4" fmla="*/ 128097 w 256194"/>
                <a:gd name="connsiteY4" fmla="*/ 299699 h 299699"/>
                <a:gd name="connsiteX5" fmla="*/ 128097 w 256194"/>
                <a:gd name="connsiteY5" fmla="*/ 239759 h 299699"/>
                <a:gd name="connsiteX6" fmla="*/ 0 w 256194"/>
                <a:gd name="connsiteY6" fmla="*/ 239759 h 299699"/>
                <a:gd name="connsiteX7" fmla="*/ 0 w 256194"/>
                <a:gd name="connsiteY7" fmla="*/ 59940 h 29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4" h="299699">
                  <a:moveTo>
                    <a:pt x="256194" y="239759"/>
                  </a:moveTo>
                  <a:lnTo>
                    <a:pt x="128097" y="239759"/>
                  </a:lnTo>
                  <a:lnTo>
                    <a:pt x="128097" y="299699"/>
                  </a:lnTo>
                  <a:lnTo>
                    <a:pt x="0" y="149849"/>
                  </a:lnTo>
                  <a:lnTo>
                    <a:pt x="128097" y="0"/>
                  </a:lnTo>
                  <a:lnTo>
                    <a:pt x="128097" y="59940"/>
                  </a:lnTo>
                  <a:lnTo>
                    <a:pt x="256194" y="59940"/>
                  </a:lnTo>
                  <a:lnTo>
                    <a:pt x="256194" y="239759"/>
                  </a:lnTo>
                  <a:close/>
                </a:path>
              </a:pathLst>
            </a:custGeom>
            <a:solidFill>
              <a:srgbClr val="00B0F0"/>
            </a:solidFill>
            <a:ln w="15875"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58" tIns="59940" rIns="0" bIns="5994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800" b="1" kern="1200">
                <a:latin typeface="+mn-ea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83568" y="2837954"/>
              <a:ext cx="2252549" cy="1084015"/>
            </a:xfrm>
            <a:prstGeom prst="roundRect">
              <a:avLst/>
            </a:prstGeom>
            <a:solidFill>
              <a:srgbClr val="DD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근로 중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안전사고 발생 </a:t>
              </a:r>
              <a:endParaRPr lang="ko-KR" altLang="en-US" sz="14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5" name="자유형 54"/>
            <p:cNvSpPr/>
            <p:nvPr/>
          </p:nvSpPr>
          <p:spPr>
            <a:xfrm>
              <a:off x="6207882" y="2276871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spc="-150" dirty="0" smtClean="0">
                  <a:latin typeface="+mn-ea"/>
                </a:rPr>
                <a:t>대학 및 재단에 연락</a:t>
              </a:r>
              <a:endParaRPr lang="ko-KR" altLang="en-US" sz="2000" b="1" kern="1200" spc="-150" dirty="0">
                <a:latin typeface="+mn-ea"/>
              </a:endParaRPr>
            </a:p>
          </p:txBody>
        </p:sp>
        <p:sp>
          <p:nvSpPr>
            <p:cNvPr id="59" name="자유형 58"/>
            <p:cNvSpPr/>
            <p:nvPr/>
          </p:nvSpPr>
          <p:spPr>
            <a:xfrm>
              <a:off x="683568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자가진단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3471578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후속 조치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447152" y="2841654"/>
              <a:ext cx="2252550" cy="1084015"/>
            </a:xfrm>
            <a:prstGeom prst="roundRect">
              <a:avLst/>
            </a:prstGeom>
            <a:solidFill>
              <a:srgbClr val="C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사고의 심각성에</a:t>
              </a:r>
              <a:endParaRPr lang="en-US" altLang="ko-KR" sz="14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따라 </a:t>
              </a:r>
              <a:r>
                <a:rPr lang="en-US" altLang="ko-KR" sz="1400" b="1" spc="-150" dirty="0" smtClean="0">
                  <a:solidFill>
                    <a:schemeClr val="tx1"/>
                  </a:solidFill>
                  <a:latin typeface="+mn-ea"/>
                </a:rPr>
                <a:t>119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연락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후</a:t>
              </a:r>
              <a:r>
                <a:rPr lang="en-US" altLang="ko-KR" sz="1400" b="1" spc="-150" dirty="0" smtClean="0">
                  <a:solidFill>
                    <a:schemeClr val="tx1"/>
                  </a:solidFill>
                  <a:latin typeface="+mn-ea"/>
                </a:rPr>
                <a:t>,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근로지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매뉴얼에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따라 응급조치</a:t>
              </a: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6207882" y="2837954"/>
              <a:ext cx="2252550" cy="1084015"/>
            </a:xfrm>
            <a:prstGeom prst="roundRect">
              <a:avLst/>
            </a:prstGeom>
            <a:solidFill>
              <a:srgbClr val="AB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안전사고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긴급전화</a:t>
              </a:r>
              <a:endParaRPr lang="en-US" altLang="ko-KR" sz="133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en-US" altLang="ko-KR" sz="1330" b="1" spc="-150" dirty="0" smtClean="0">
                  <a:solidFill>
                    <a:srgbClr val="FF0000"/>
                  </a:solidFill>
                  <a:latin typeface="+mn-ea"/>
                </a:rPr>
                <a:t>(1599-4920</a:t>
              </a:r>
              <a:r>
                <a:rPr lang="en-US" altLang="ko-KR" sz="1330" b="1" spc="-150" dirty="0">
                  <a:solidFill>
                    <a:srgbClr val="FF0000"/>
                  </a:solidFill>
                  <a:latin typeface="+mn-ea"/>
                </a:rPr>
                <a:t>)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로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연락하여</a:t>
              </a:r>
              <a:endParaRPr lang="en-US" altLang="ko-KR" sz="133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상해보험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해당 시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) </a:t>
              </a:r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처리절차 확인 및 소속대학 담당자에게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사고보고</a:t>
              </a:r>
              <a:endParaRPr lang="en-US" altLang="ko-KR" sz="133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683568" y="5153297"/>
              <a:ext cx="2252549" cy="1084015"/>
            </a:xfrm>
            <a:prstGeom prst="roundRect">
              <a:avLst/>
            </a:prstGeom>
            <a:solidFill>
              <a:srgbClr val="65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안전사고 원인파악 및 자가진단을 통해 추후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유사사고</a:t>
              </a:r>
              <a:endParaRPr lang="en-US" altLang="ko-KR" sz="14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발생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방지</a:t>
              </a: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3480396" y="5153297"/>
              <a:ext cx="2243731" cy="1084015"/>
            </a:xfrm>
            <a:prstGeom prst="roundRect">
              <a:avLst/>
            </a:prstGeom>
            <a:solidFill>
              <a:srgbClr val="69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부상의 정도에 따라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업무조정 요청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또는 근로종료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6279890" y="5153297"/>
              <a:ext cx="2252550" cy="1084015"/>
            </a:xfrm>
            <a:prstGeom prst="roundRect">
              <a:avLst/>
            </a:prstGeom>
            <a:solidFill>
              <a:srgbClr val="89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재단측이 안내한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절차에 따라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보험서류 처리</a:t>
              </a:r>
            </a:p>
          </p:txBody>
        </p:sp>
        <p:sp>
          <p:nvSpPr>
            <p:cNvPr id="9" name="L 도형 8"/>
            <p:cNvSpPr/>
            <p:nvPr/>
          </p:nvSpPr>
          <p:spPr>
            <a:xfrm rot="13500000">
              <a:off x="2911103" y="2965319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0" name="L 도형 69"/>
            <p:cNvSpPr/>
            <p:nvPr/>
          </p:nvSpPr>
          <p:spPr>
            <a:xfrm rot="13500000">
              <a:off x="5685277" y="2920184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1" name="L 도형 70"/>
            <p:cNvSpPr/>
            <p:nvPr/>
          </p:nvSpPr>
          <p:spPr>
            <a:xfrm rot="18900000">
              <a:off x="7216576" y="4038221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2" name="L 도형 71"/>
            <p:cNvSpPr/>
            <p:nvPr/>
          </p:nvSpPr>
          <p:spPr>
            <a:xfrm rot="2700000">
              <a:off x="3060468" y="5262541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3" name="L 도형 72"/>
            <p:cNvSpPr/>
            <p:nvPr/>
          </p:nvSpPr>
          <p:spPr>
            <a:xfrm rot="2700000">
              <a:off x="5874667" y="5275547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529369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성희롱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73934" y="4335574"/>
            <a:ext cx="7146538" cy="1973746"/>
            <a:chOff x="1673934" y="4335574"/>
            <a:chExt cx="7146538" cy="1973746"/>
          </a:xfrm>
        </p:grpSpPr>
        <p:sp>
          <p:nvSpPr>
            <p:cNvPr id="29" name="직사각형 28"/>
            <p:cNvSpPr/>
            <p:nvPr/>
          </p:nvSpPr>
          <p:spPr>
            <a:xfrm>
              <a:off x="1673934" y="4335574"/>
              <a:ext cx="2913561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0" name="순서도: 수동 입력 9"/>
            <p:cNvSpPr/>
            <p:nvPr/>
          </p:nvSpPr>
          <p:spPr>
            <a:xfrm>
              <a:off x="3661605" y="4335574"/>
              <a:ext cx="925892" cy="6374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51 w 10000"/>
                <a:gd name="connsiteY0" fmla="*/ 411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4111 h 10000"/>
                <a:gd name="connsiteX0" fmla="*/ 151 w 10000"/>
                <a:gd name="connsiteY0" fmla="*/ 304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30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1" y="304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0" y="8037"/>
                    <a:pt x="101" y="5010"/>
                    <a:pt x="151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61605" y="4533555"/>
              <a:ext cx="3059090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2" name="순서도: 수동 입력 9"/>
            <p:cNvSpPr/>
            <p:nvPr/>
          </p:nvSpPr>
          <p:spPr>
            <a:xfrm>
              <a:off x="5786367" y="4533554"/>
              <a:ext cx="925891" cy="6374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51 w 10000"/>
                <a:gd name="connsiteY0" fmla="*/ 411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4111 h 10000"/>
                <a:gd name="connsiteX0" fmla="*/ 151 w 10000"/>
                <a:gd name="connsiteY0" fmla="*/ 304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30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1" y="304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0" y="8037"/>
                    <a:pt x="101" y="5010"/>
                    <a:pt x="151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786365" y="4730985"/>
              <a:ext cx="2212748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02162" y="4835601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육체적 성희롱</a:t>
              </a:r>
              <a:endParaRPr lang="ko-KR" altLang="en-US" sz="2400" b="1" spc="-3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44420" y="5103895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언</a:t>
              </a:r>
              <a:r>
                <a:rPr lang="ko-KR" altLang="en-US" sz="2400" b="1" spc="-300" dirty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어</a:t>
              </a:r>
              <a:r>
                <a:rPr lang="ko-KR" altLang="en-US" sz="2400" b="1" spc="-300" dirty="0" smtClean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적 성희롱</a:t>
              </a:r>
              <a:endParaRPr lang="ko-KR" altLang="en-US" sz="2400" b="1" spc="-3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22406" y="5286813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시</a:t>
              </a:r>
              <a:r>
                <a:rPr lang="ko-KR" altLang="en-US" sz="2400" b="1" spc="-300" dirty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각</a:t>
              </a:r>
              <a:r>
                <a:rPr lang="ko-KR" altLang="en-US" sz="2400" b="1" spc="-300" dirty="0" smtClean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적 성희롱</a:t>
              </a:r>
              <a:endParaRPr lang="ko-KR" altLang="en-US" sz="2400" b="1" spc="-3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</p:grpSp>
      <p:sp>
        <p:nvSpPr>
          <p:cNvPr id="37" name="순서도: 대체 처리 36"/>
          <p:cNvSpPr/>
          <p:nvPr/>
        </p:nvSpPr>
        <p:spPr>
          <a:xfrm>
            <a:off x="1359098" y="2276872"/>
            <a:ext cx="6804756" cy="1483238"/>
          </a:xfrm>
          <a:prstGeom prst="flowChartAlternateProcess">
            <a:avLst/>
          </a:prstGeom>
          <a:noFill/>
          <a:ln w="28575">
            <a:solidFill>
              <a:srgbClr val="0F74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업무</a:t>
            </a:r>
            <a:r>
              <a:rPr lang="en-US" altLang="ko-KR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,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고</a:t>
            </a:r>
            <a:r>
              <a: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용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등의 관계에서 직위를 이용하거나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업무와 관련하여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endParaRPr lang="en-US" altLang="ko-KR" sz="2000" b="1" spc="-300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성적인 말과 행동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등으로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굴욕감</a:t>
            </a:r>
            <a:r>
              <a:rPr lang="en-US" altLang="ko-KR" sz="2000" b="1" spc="-300" dirty="0" smtClean="0">
                <a:solidFill>
                  <a:srgbClr val="0F749D"/>
                </a:solidFill>
                <a:latin typeface="+mn-ea"/>
              </a:rPr>
              <a:t>·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혐오감을</a:t>
            </a:r>
            <a:r>
              <a:rPr lang="en-US" altLang="ko-KR" sz="2000" b="1" spc="-300" dirty="0">
                <a:solidFill>
                  <a:srgbClr val="0F749D"/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느끼게 한 경우</a:t>
            </a:r>
            <a:endParaRPr lang="en-US" altLang="ko-KR" sz="2000" b="1" spc="-300" dirty="0" smtClean="0">
              <a:solidFill>
                <a:srgbClr val="0F749D"/>
              </a:solidFill>
              <a:latin typeface="+mn-ea"/>
            </a:endParaRPr>
          </a:p>
          <a:p>
            <a:pPr algn="ctr"/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혹은 </a:t>
            </a:r>
            <a:r>
              <a:rPr lang="ko-KR" altLang="en-US" sz="2000" b="1" spc="-300" dirty="0" smtClean="0">
                <a:solidFill>
                  <a:srgbClr val="0E6B90"/>
                </a:solidFill>
                <a:latin typeface="+mn-ea"/>
              </a:rPr>
              <a:t>고용상의 불이익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을 주는 것</a:t>
            </a:r>
            <a:endParaRPr lang="ko-KR" altLang="en-US" sz="2000" b="1" spc="-3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39" name="순서도: 대체 처리 38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40" name="순서도: 병합 39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F749D"/>
                </a:solidFill>
                <a:latin typeface="+mn-ea"/>
              </a:rPr>
              <a:t>성희롱이란 </a:t>
            </a:r>
            <a:r>
              <a:rPr lang="en-US" altLang="ko-KR" sz="3200" b="1" spc="-300" dirty="0" smtClean="0">
                <a:solidFill>
                  <a:srgbClr val="0F749D"/>
                </a:solidFill>
                <a:latin typeface="+mn-ea"/>
              </a:rPr>
              <a:t>?</a:t>
            </a:r>
            <a:endParaRPr lang="ko-KR" altLang="en-US" sz="3200" b="1" spc="-300" dirty="0">
              <a:solidFill>
                <a:srgbClr val="0F749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7529369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성희롱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5" name="순서도: 대체 처리 44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6" name="순서도: 병합 45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313894" y="980728"/>
            <a:ext cx="354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성희롱 예방과 대</a:t>
            </a:r>
            <a:r>
              <a:rPr lang="ko-KR" altLang="en-US" sz="3200" b="1" spc="-300" dirty="0">
                <a:solidFill>
                  <a:srgbClr val="0E6B90"/>
                </a:solidFill>
                <a:latin typeface="+mn-ea"/>
              </a:rPr>
              <a:t>처</a:t>
            </a:r>
            <a:endParaRPr lang="en-US" altLang="ko-KR" sz="3200" b="1" spc="-300" dirty="0" smtClean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6964349" cy="4406204"/>
            <a:chOff x="1043608" y="2060848"/>
            <a:chExt cx="6964349" cy="4406204"/>
          </a:xfrm>
        </p:grpSpPr>
        <p:grpSp>
          <p:nvGrpSpPr>
            <p:cNvPr id="58" name="그룹 57"/>
            <p:cNvGrpSpPr/>
            <p:nvPr/>
          </p:nvGrpSpPr>
          <p:grpSpPr>
            <a:xfrm>
              <a:off x="1043608" y="2060848"/>
              <a:ext cx="3213105" cy="4406204"/>
              <a:chOff x="971600" y="2119908"/>
              <a:chExt cx="3213105" cy="4200573"/>
            </a:xfrm>
          </p:grpSpPr>
          <p:sp>
            <p:nvSpPr>
              <p:cNvPr id="40" name="순서도: 대체 처리 39"/>
              <p:cNvSpPr/>
              <p:nvPr/>
            </p:nvSpPr>
            <p:spPr>
              <a:xfrm>
                <a:off x="971600" y="2119908"/>
                <a:ext cx="3213105" cy="4200573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endParaRPr lang="en-US" altLang="ko-KR" sz="23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endParaRPr lang="en-US" altLang="ko-KR" sz="2300" b="1" spc="-3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buClr>
                    <a:schemeClr val="accent2">
                      <a:lumMod val="75000"/>
                    </a:schemeClr>
                  </a:buClr>
                  <a:buSzPct val="75000"/>
                </a:pPr>
                <a:endParaRPr lang="en-US" altLang="ko-KR" sz="23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의사표현은 분명히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600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성적 </a:t>
                </a:r>
                <a:r>
                  <a:rPr lang="ko-KR" altLang="en-US" b="1" spc="-300" dirty="0">
                    <a:solidFill>
                      <a:schemeClr val="tx1"/>
                    </a:solidFill>
                    <a:latin typeface="+mn-ea"/>
                  </a:rPr>
                  <a:t>언동에 </a:t>
                </a: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대하여</a:t>
                </a:r>
                <a:r>
                  <a:rPr lang="en-US" altLang="ko-KR" b="1" spc="-3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이의제기</a:t>
                </a:r>
                <a: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7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성희롱 </a:t>
                </a:r>
                <a:r>
                  <a:rPr lang="ko-KR" altLang="en-US" b="1" dirty="0">
                    <a:solidFill>
                      <a:schemeClr val="tx1"/>
                    </a:solidFill>
                    <a:latin typeface="+mn-ea"/>
                  </a:rPr>
                  <a:t>당한 </a:t>
                </a: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당한 동료와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공동대응</a:t>
                </a:r>
                <a: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7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업무시간외 </a:t>
                </a:r>
                <a:r>
                  <a:rPr lang="ko-KR" altLang="en-US" b="1" dirty="0">
                    <a:solidFill>
                      <a:schemeClr val="tx1"/>
                    </a:solidFill>
                    <a:latin typeface="+mn-ea"/>
                  </a:rPr>
                  <a:t>원하지 </a:t>
                </a: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않는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만남 </a:t>
                </a:r>
                <a:r>
                  <a:rPr lang="ko-KR" altLang="en-US" b="1" dirty="0">
                    <a:solidFill>
                      <a:schemeClr val="tx1"/>
                    </a:solidFill>
                    <a:latin typeface="+mn-ea"/>
                  </a:rPr>
                  <a:t>회피</a:t>
                </a:r>
                <a:endParaRPr lang="en-US" altLang="ko-KR" b="1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ko-KR" altLang="en-US" sz="2300" b="1" spc="-3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7" name="직선 연결선 6"/>
              <p:cNvCxnSpPr/>
              <p:nvPr/>
            </p:nvCxnSpPr>
            <p:spPr>
              <a:xfrm>
                <a:off x="1142367" y="3288088"/>
                <a:ext cx="28083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1241506" y="2258869"/>
                <a:ext cx="2565157" cy="95410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ko-KR" altLang="en-US" sz="2400" b="1" spc="-300" dirty="0" smtClean="0">
                    <a:solidFill>
                      <a:schemeClr val="accent6">
                        <a:lumMod val="50000"/>
                      </a:schemeClr>
                    </a:solidFill>
                    <a:latin typeface="+mn-ea"/>
                  </a:rPr>
                  <a:t>성희롱 피해자가</a:t>
                </a:r>
                <a:endParaRPr lang="en-US" altLang="ko-KR" sz="2400" b="1" spc="-3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spc="-300" dirty="0" smtClean="0">
                    <a:solidFill>
                      <a:schemeClr val="accent6">
                        <a:lumMod val="50000"/>
                      </a:schemeClr>
                    </a:solidFill>
                    <a:latin typeface="+mn-ea"/>
                  </a:rPr>
                  <a:t>되지 않으려면</a:t>
                </a:r>
                <a:endParaRPr lang="en-US" altLang="ko-KR" sz="2400" b="1" spc="-3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2" name="순서도: 대체 처리 51"/>
            <p:cNvSpPr/>
            <p:nvPr/>
          </p:nvSpPr>
          <p:spPr>
            <a:xfrm>
              <a:off x="4644008" y="2060848"/>
              <a:ext cx="3331976" cy="266429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rtlCol="0" anchor="t">
              <a:no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3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000" b="1" spc="-300" dirty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0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11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명확한 거부의사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전달</a:t>
              </a:r>
              <a:r>
                <a:rPr lang="en-US" altLang="ko-KR" sz="800" b="1" dirty="0"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b="1" dirty="0">
                  <a:solidFill>
                    <a:schemeClr val="tx1"/>
                  </a:solidFill>
                  <a:latin typeface="+mn-ea"/>
                </a:rPr>
              </a:br>
              <a:endParaRPr lang="en-US" altLang="ko-KR" sz="800" b="1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증거자료 확보</a:t>
              </a:r>
              <a:r>
                <a:rPr lang="en-US" altLang="ko-KR" sz="800" b="1" spc="-300" dirty="0"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b="1" spc="-300" dirty="0">
                  <a:solidFill>
                    <a:schemeClr val="tx1"/>
                  </a:solidFill>
                  <a:latin typeface="+mn-ea"/>
                </a:rPr>
              </a:br>
              <a:endParaRPr lang="en-US" altLang="ko-KR" sz="800" b="1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여성긴급전화</a:t>
              </a:r>
              <a:r>
                <a:rPr lang="en-US" altLang="ko-KR" b="1" dirty="0" smtClean="0">
                  <a:solidFill>
                    <a:srgbClr val="C00000"/>
                  </a:solidFill>
                  <a:latin typeface="+mn-ea"/>
                </a:rPr>
                <a:t>(1366)</a:t>
              </a:r>
              <a:r>
                <a:rPr lang="en-US" altLang="ko-KR" b="1" spc="-300" dirty="0">
                  <a:solidFill>
                    <a:schemeClr val="tx1"/>
                  </a:solidFill>
                  <a:latin typeface="+mn-ea"/>
                </a:rPr>
                <a:t> </a:t>
              </a:r>
              <a:endParaRPr lang="ko-KR" altLang="en-US" sz="20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53" name="직선 연결선 52"/>
            <p:cNvCxnSpPr/>
            <p:nvPr/>
          </p:nvCxnSpPr>
          <p:spPr>
            <a:xfrm flipV="1">
              <a:off x="4814775" y="3212976"/>
              <a:ext cx="2997585" cy="1025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33281" y="2202447"/>
              <a:ext cx="2979079" cy="1007625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accent4">
                      <a:lumMod val="50000"/>
                    </a:schemeClr>
                  </a:solidFill>
                  <a:latin typeface="+mn-ea"/>
                </a:rPr>
                <a:t>성희롱 피해자가</a:t>
              </a:r>
              <a:endParaRPr lang="en-US" altLang="ko-KR" sz="2400" b="1" spc="-300" dirty="0" smtClean="0">
                <a:solidFill>
                  <a:schemeClr val="accent4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400" b="1" spc="-300" dirty="0" smtClean="0">
                  <a:solidFill>
                    <a:schemeClr val="accent4">
                      <a:lumMod val="50000"/>
                    </a:schemeClr>
                  </a:solidFill>
                  <a:latin typeface="+mn-ea"/>
                </a:rPr>
                <a:t>되었을 때의 대처방안</a:t>
              </a:r>
              <a:endParaRPr lang="en-US" altLang="ko-KR" sz="2400" b="1" spc="-300" dirty="0" smtClean="0">
                <a:solidFill>
                  <a:schemeClr val="accent4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3" name="순서도: 대체 처리 22"/>
            <p:cNvSpPr/>
            <p:nvPr/>
          </p:nvSpPr>
          <p:spPr>
            <a:xfrm>
              <a:off x="4675981" y="4999459"/>
              <a:ext cx="3331976" cy="145387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E6B9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rtlCol="0" anchor="ctr">
              <a:noAutofit/>
            </a:bodyPr>
            <a:lstStyle/>
            <a:p>
              <a:pPr algn="ctr">
                <a:buClr>
                  <a:schemeClr val="accent2">
                    <a:lumMod val="75000"/>
                  </a:schemeClr>
                </a:buClr>
                <a:buSzPct val="75000"/>
              </a:pPr>
              <a:r>
                <a:rPr lang="ko-KR" altLang="en-US" sz="2100" spc="-150" dirty="0" smtClean="0">
                  <a:ln>
                    <a:solidFill>
                      <a:srgbClr val="0E6B9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재단 전화 </a:t>
              </a:r>
              <a:r>
                <a:rPr lang="en-US" altLang="ko-KR" sz="2100" spc="-150" dirty="0" smtClean="0">
                  <a:ln>
                    <a:solidFill>
                      <a:srgbClr val="0E6B9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1599-2290</a:t>
              </a:r>
            </a:p>
            <a:p>
              <a:pPr algn="ctr">
                <a:buClr>
                  <a:schemeClr val="accent2">
                    <a:lumMod val="75000"/>
                  </a:schemeClr>
                </a:buClr>
                <a:buSzPct val="75000"/>
              </a:pPr>
              <a:r>
                <a:rPr lang="en-US" altLang="ko-KR" sz="800" dirty="0" smtClean="0">
                  <a:ln>
                    <a:solidFill>
                      <a:srgbClr val="0E6B90"/>
                    </a:solidFill>
                  </a:ln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dirty="0" smtClean="0">
                  <a:ln>
                    <a:solidFill>
                      <a:srgbClr val="0E6B90"/>
                    </a:solidFill>
                  </a:ln>
                  <a:solidFill>
                    <a:schemeClr val="tx1"/>
                  </a:solidFill>
                  <a:latin typeface="+mn-ea"/>
                </a:rPr>
              </a:b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해당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기관 참여 제한할 수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있도록 재단 및 대학에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반드시 연락</a:t>
              </a:r>
              <a:endParaRPr lang="ko-KR" altLang="en-US" sz="2000" b="1" spc="-1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1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934209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0" y="2378497"/>
            <a:ext cx="9144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우수취업장학사업 </a:t>
            </a:r>
            <a:r>
              <a:rPr lang="ko-KR" altLang="en-US" dirty="0" err="1" smtClean="0"/>
              <a:t>권역별</a:t>
            </a:r>
            <a:r>
              <a:rPr lang="ko-KR" altLang="en-US" dirty="0" smtClean="0"/>
              <a:t> 설명회</a:t>
            </a:r>
            <a:endParaRPr lang="ko-KR" altLang="en-US" dirty="0"/>
          </a:p>
        </p:txBody>
      </p:sp>
      <p:sp>
        <p:nvSpPr>
          <p:cNvPr id="29" name="TextBox 18"/>
          <p:cNvSpPr txBox="1"/>
          <p:nvPr/>
        </p:nvSpPr>
        <p:spPr>
          <a:xfrm>
            <a:off x="611560" y="2381979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감사합니다</a:t>
            </a:r>
            <a:r>
              <a:rPr lang="en-US" altLang="ko-KR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331640" y="314096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75000"/>
            </a:pP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기타문의 사항</a:t>
            </a:r>
            <a:endParaRPr lang="en-US" altLang="ko-KR" sz="2400" b="1" spc="-150" dirty="0" smtClean="0">
              <a:ln>
                <a:solidFill>
                  <a:srgbClr val="0E6B9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buClr>
                <a:schemeClr val="accent2">
                  <a:lumMod val="75000"/>
                </a:schemeClr>
              </a:buClr>
              <a:buSzPct val="75000"/>
            </a:pP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한국장학재단 </a:t>
            </a:r>
            <a:r>
              <a:rPr lang="ko-KR" altLang="en-US" sz="2400" b="1" spc="-150" dirty="0" err="1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콜센터</a:t>
            </a: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1599-2290</a:t>
            </a:r>
            <a:endParaRPr lang="en-US" altLang="ko-KR" sz="2400" b="1" spc="-150" dirty="0">
              <a:ln>
                <a:solidFill>
                  <a:srgbClr val="0E6B9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36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6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57449" y="2577604"/>
            <a:ext cx="7959551" cy="2949153"/>
            <a:chOff x="1057449" y="2577604"/>
            <a:chExt cx="7959551" cy="2949153"/>
          </a:xfrm>
        </p:grpSpPr>
        <p:grpSp>
          <p:nvGrpSpPr>
            <p:cNvPr id="71" name="그룹 70"/>
            <p:cNvGrpSpPr/>
            <p:nvPr/>
          </p:nvGrpSpPr>
          <p:grpSpPr>
            <a:xfrm>
              <a:off x="1060625" y="2577604"/>
              <a:ext cx="622429" cy="648072"/>
              <a:chOff x="2556386" y="2564904"/>
              <a:chExt cx="622429" cy="648072"/>
            </a:xfrm>
          </p:grpSpPr>
          <p:sp>
            <p:nvSpPr>
              <p:cNvPr id="30" name="자유형 29"/>
              <p:cNvSpPr/>
              <p:nvPr/>
            </p:nvSpPr>
            <p:spPr>
              <a:xfrm>
                <a:off x="2557130" y="2564904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31" name="자유형 30"/>
              <p:cNvSpPr/>
              <p:nvPr/>
            </p:nvSpPr>
            <p:spPr>
              <a:xfrm>
                <a:off x="2556386" y="2564904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32" name="자유형 31"/>
              <p:cNvSpPr/>
              <p:nvPr/>
            </p:nvSpPr>
            <p:spPr>
              <a:xfrm>
                <a:off x="2556386" y="2564904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1060624" y="3729732"/>
              <a:ext cx="622429" cy="648072"/>
              <a:chOff x="2556385" y="3948735"/>
              <a:chExt cx="622429" cy="648072"/>
            </a:xfrm>
          </p:grpSpPr>
          <p:sp>
            <p:nvSpPr>
              <p:cNvPr id="44" name="자유형 43"/>
              <p:cNvSpPr/>
              <p:nvPr/>
            </p:nvSpPr>
            <p:spPr>
              <a:xfrm>
                <a:off x="2557129" y="3948735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45" name="자유형 44"/>
              <p:cNvSpPr/>
              <p:nvPr/>
            </p:nvSpPr>
            <p:spPr>
              <a:xfrm>
                <a:off x="2556385" y="3948735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46" name="자유형 45"/>
              <p:cNvSpPr/>
              <p:nvPr/>
            </p:nvSpPr>
            <p:spPr>
              <a:xfrm>
                <a:off x="2556385" y="3948735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1057449" y="4875510"/>
              <a:ext cx="625604" cy="651247"/>
              <a:chOff x="2553210" y="5179498"/>
              <a:chExt cx="625604" cy="651247"/>
            </a:xfrm>
          </p:grpSpPr>
          <p:sp>
            <p:nvSpPr>
              <p:cNvPr id="47" name="자유형 46"/>
              <p:cNvSpPr/>
              <p:nvPr/>
            </p:nvSpPr>
            <p:spPr>
              <a:xfrm>
                <a:off x="2557129" y="5179498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2556385" y="5182673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49" name="자유형 48"/>
              <p:cNvSpPr/>
              <p:nvPr/>
            </p:nvSpPr>
            <p:spPr>
              <a:xfrm>
                <a:off x="2553210" y="5182673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852712" y="2716974"/>
              <a:ext cx="6363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국내 대학에 재학중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인 학생들이라면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OK!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2711" y="3789255"/>
              <a:ext cx="716428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>
                  <a:solidFill>
                    <a:srgbClr val="0E6B90"/>
                  </a:solidFill>
                  <a:latin typeface="+mn-ea"/>
                </a:rPr>
                <a:t>소득분위가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8</a:t>
              </a:r>
              <a:r>
                <a:rPr lang="ko-KR" altLang="en-US" b="1" dirty="0" err="1" smtClean="0">
                  <a:solidFill>
                    <a:srgbClr val="0E6B90"/>
                  </a:solidFill>
                  <a:latin typeface="+mn-ea"/>
                </a:rPr>
                <a:t>분위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 이하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인 학생들을 대상으로 해요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</a:p>
            <a:p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단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봉사유형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(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장애대학생 봉사 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외국인유학생 봉사 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),</a:t>
              </a:r>
            </a:p>
            <a:p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취업연계유형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유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초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중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고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특수학교 교육활동지원 유형은 </a:t>
              </a:r>
              <a:r>
                <a:rPr lang="ko-KR" altLang="en-US" sz="13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소득분위와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endParaRPr lang="en-US" altLang="ko-KR" sz="13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관계없이 선발될 수 있습니다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  <a:endParaRPr lang="ko-KR" altLang="en-US" sz="13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2711" y="5021230"/>
              <a:ext cx="621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직전학기 성적이 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70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점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(100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점 만점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) 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이상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이어야 해요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01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장학생 선발기본요건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sp>
        <p:nvSpPr>
          <p:cNvPr id="29" name="순서도: 수동 입력 28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장학생 선발과정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11560" y="2659584"/>
            <a:ext cx="8064974" cy="2531516"/>
            <a:chOff x="611560" y="2659584"/>
            <a:chExt cx="8064974" cy="2531516"/>
          </a:xfrm>
        </p:grpSpPr>
        <p:sp>
          <p:nvSpPr>
            <p:cNvPr id="15" name="자유형 14"/>
            <p:cNvSpPr/>
            <p:nvPr/>
          </p:nvSpPr>
          <p:spPr>
            <a:xfrm>
              <a:off x="2666656" y="3564208"/>
              <a:ext cx="722269" cy="722269"/>
            </a:xfrm>
            <a:custGeom>
              <a:avLst/>
              <a:gdLst>
                <a:gd name="connsiteX0" fmla="*/ 95737 w 722269"/>
                <a:gd name="connsiteY0" fmla="*/ 276196 h 722269"/>
                <a:gd name="connsiteX1" fmla="*/ 276196 w 722269"/>
                <a:gd name="connsiteY1" fmla="*/ 276196 h 722269"/>
                <a:gd name="connsiteX2" fmla="*/ 276196 w 722269"/>
                <a:gd name="connsiteY2" fmla="*/ 95737 h 722269"/>
                <a:gd name="connsiteX3" fmla="*/ 446073 w 722269"/>
                <a:gd name="connsiteY3" fmla="*/ 95737 h 722269"/>
                <a:gd name="connsiteX4" fmla="*/ 446073 w 722269"/>
                <a:gd name="connsiteY4" fmla="*/ 276196 h 722269"/>
                <a:gd name="connsiteX5" fmla="*/ 626532 w 722269"/>
                <a:gd name="connsiteY5" fmla="*/ 276196 h 722269"/>
                <a:gd name="connsiteX6" fmla="*/ 626532 w 722269"/>
                <a:gd name="connsiteY6" fmla="*/ 446073 h 722269"/>
                <a:gd name="connsiteX7" fmla="*/ 446073 w 722269"/>
                <a:gd name="connsiteY7" fmla="*/ 446073 h 722269"/>
                <a:gd name="connsiteX8" fmla="*/ 446073 w 722269"/>
                <a:gd name="connsiteY8" fmla="*/ 626532 h 722269"/>
                <a:gd name="connsiteX9" fmla="*/ 276196 w 722269"/>
                <a:gd name="connsiteY9" fmla="*/ 626532 h 722269"/>
                <a:gd name="connsiteX10" fmla="*/ 276196 w 722269"/>
                <a:gd name="connsiteY10" fmla="*/ 446073 h 722269"/>
                <a:gd name="connsiteX11" fmla="*/ 95737 w 722269"/>
                <a:gd name="connsiteY11" fmla="*/ 446073 h 722269"/>
                <a:gd name="connsiteX12" fmla="*/ 95737 w 722269"/>
                <a:gd name="connsiteY12" fmla="*/ 276196 h 72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269" h="722269">
                  <a:moveTo>
                    <a:pt x="95737" y="276196"/>
                  </a:moveTo>
                  <a:lnTo>
                    <a:pt x="276196" y="276196"/>
                  </a:lnTo>
                  <a:lnTo>
                    <a:pt x="276196" y="95737"/>
                  </a:lnTo>
                  <a:lnTo>
                    <a:pt x="446073" y="95737"/>
                  </a:lnTo>
                  <a:lnTo>
                    <a:pt x="446073" y="276196"/>
                  </a:lnTo>
                  <a:lnTo>
                    <a:pt x="626532" y="276196"/>
                  </a:lnTo>
                  <a:lnTo>
                    <a:pt x="626532" y="446073"/>
                  </a:lnTo>
                  <a:lnTo>
                    <a:pt x="446073" y="446073"/>
                  </a:lnTo>
                  <a:lnTo>
                    <a:pt x="446073" y="626532"/>
                  </a:lnTo>
                  <a:lnTo>
                    <a:pt x="276196" y="626532"/>
                  </a:lnTo>
                  <a:lnTo>
                    <a:pt x="276196" y="446073"/>
                  </a:lnTo>
                  <a:lnTo>
                    <a:pt x="95737" y="446073"/>
                  </a:lnTo>
                  <a:lnTo>
                    <a:pt x="95737" y="27619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37" tIns="276196" rIns="95737" bIns="276196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800" b="1" kern="1200">
                <a:latin typeface="+mn-ea"/>
              </a:endParaRPr>
            </a:p>
          </p:txBody>
        </p:sp>
        <p:sp>
          <p:nvSpPr>
            <p:cNvPr id="17" name="자유형 16"/>
            <p:cNvSpPr/>
            <p:nvPr/>
          </p:nvSpPr>
          <p:spPr>
            <a:xfrm>
              <a:off x="5572324" y="3693718"/>
              <a:ext cx="396002" cy="463248"/>
            </a:xfrm>
            <a:custGeom>
              <a:avLst/>
              <a:gdLst>
                <a:gd name="connsiteX0" fmla="*/ 0 w 396002"/>
                <a:gd name="connsiteY0" fmla="*/ 92650 h 463248"/>
                <a:gd name="connsiteX1" fmla="*/ 198001 w 396002"/>
                <a:gd name="connsiteY1" fmla="*/ 92650 h 463248"/>
                <a:gd name="connsiteX2" fmla="*/ 198001 w 396002"/>
                <a:gd name="connsiteY2" fmla="*/ 0 h 463248"/>
                <a:gd name="connsiteX3" fmla="*/ 396002 w 396002"/>
                <a:gd name="connsiteY3" fmla="*/ 231624 h 463248"/>
                <a:gd name="connsiteX4" fmla="*/ 198001 w 396002"/>
                <a:gd name="connsiteY4" fmla="*/ 463248 h 463248"/>
                <a:gd name="connsiteX5" fmla="*/ 198001 w 396002"/>
                <a:gd name="connsiteY5" fmla="*/ 370598 h 463248"/>
                <a:gd name="connsiteX6" fmla="*/ 0 w 396002"/>
                <a:gd name="connsiteY6" fmla="*/ 370598 h 463248"/>
                <a:gd name="connsiteX7" fmla="*/ 0 w 396002"/>
                <a:gd name="connsiteY7" fmla="*/ 92650 h 46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002" h="463248">
                  <a:moveTo>
                    <a:pt x="0" y="92650"/>
                  </a:moveTo>
                  <a:lnTo>
                    <a:pt x="198001" y="92650"/>
                  </a:lnTo>
                  <a:lnTo>
                    <a:pt x="198001" y="0"/>
                  </a:lnTo>
                  <a:lnTo>
                    <a:pt x="396002" y="231624"/>
                  </a:lnTo>
                  <a:lnTo>
                    <a:pt x="198001" y="463248"/>
                  </a:lnTo>
                  <a:lnTo>
                    <a:pt x="198001" y="370598"/>
                  </a:lnTo>
                  <a:lnTo>
                    <a:pt x="0" y="370598"/>
                  </a:lnTo>
                  <a:lnTo>
                    <a:pt x="0" y="9265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2650" rIns="118801" bIns="9265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b="1" kern="1200">
                <a:latin typeface="+mn-ea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631302" y="2971042"/>
              <a:ext cx="1908601" cy="1908601"/>
              <a:chOff x="775318" y="3014934"/>
              <a:chExt cx="1908601" cy="1908601"/>
            </a:xfrm>
          </p:grpSpPr>
          <p:sp>
            <p:nvSpPr>
              <p:cNvPr id="14" name="자유형 13"/>
              <p:cNvSpPr/>
              <p:nvPr/>
            </p:nvSpPr>
            <p:spPr>
              <a:xfrm>
                <a:off x="775318" y="3014934"/>
                <a:ext cx="1908601" cy="1908601"/>
              </a:xfrm>
              <a:custGeom>
                <a:avLst/>
                <a:gdLst>
                  <a:gd name="connsiteX0" fmla="*/ 0 w 1245292"/>
                  <a:gd name="connsiteY0" fmla="*/ 622646 h 1245292"/>
                  <a:gd name="connsiteX1" fmla="*/ 622646 w 1245292"/>
                  <a:gd name="connsiteY1" fmla="*/ 0 h 1245292"/>
                  <a:gd name="connsiteX2" fmla="*/ 1245292 w 1245292"/>
                  <a:gd name="connsiteY2" fmla="*/ 622646 h 1245292"/>
                  <a:gd name="connsiteX3" fmla="*/ 622646 w 1245292"/>
                  <a:gd name="connsiteY3" fmla="*/ 1245292 h 1245292"/>
                  <a:gd name="connsiteX4" fmla="*/ 0 w 1245292"/>
                  <a:gd name="connsiteY4" fmla="*/ 622646 h 124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292" h="1245292">
                    <a:moveTo>
                      <a:pt x="0" y="622646"/>
                    </a:moveTo>
                    <a:cubicBezTo>
                      <a:pt x="0" y="278768"/>
                      <a:pt x="278768" y="0"/>
                      <a:pt x="622646" y="0"/>
                    </a:cubicBezTo>
                    <a:cubicBezTo>
                      <a:pt x="966524" y="0"/>
                      <a:pt x="1245292" y="278768"/>
                      <a:pt x="1245292" y="622646"/>
                    </a:cubicBezTo>
                    <a:cubicBezTo>
                      <a:pt x="1245292" y="966524"/>
                      <a:pt x="966524" y="1245292"/>
                      <a:pt x="622646" y="1245292"/>
                    </a:cubicBezTo>
                    <a:cubicBezTo>
                      <a:pt x="278768" y="1245292"/>
                      <a:pt x="0" y="966524"/>
                      <a:pt x="0" y="6226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419" tIns="201419" rIns="201419" bIns="201419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 dirty="0">
                  <a:latin typeface="+mn-ea"/>
                </a:endParaRPr>
              </a:p>
            </p:txBody>
          </p:sp>
          <p:sp>
            <p:nvSpPr>
              <p:cNvPr id="40" name="현 39"/>
              <p:cNvSpPr/>
              <p:nvPr/>
            </p:nvSpPr>
            <p:spPr>
              <a:xfrm>
                <a:off x="775318" y="3014934"/>
                <a:ext cx="1908601" cy="1908601"/>
              </a:xfrm>
              <a:prstGeom prst="chord">
                <a:avLst>
                  <a:gd name="adj1" fmla="val 5397101"/>
                  <a:gd name="adj2" fmla="val 16243732"/>
                </a:avLst>
              </a:pr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11560" y="3540622"/>
              <a:ext cx="19492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ko-KR" altLang="en-US" sz="2300" b="1" dirty="0" smtClean="0">
                  <a:latin typeface="+mn-ea"/>
                </a:rPr>
                <a:t>선발기본요건</a:t>
              </a:r>
              <a:endParaRPr lang="en-US" altLang="ko-KR" sz="2300" b="1" dirty="0" smtClean="0">
                <a:latin typeface="+mn-ea"/>
              </a:endParaRPr>
            </a:p>
            <a:p>
              <a:pPr lvl="0" algn="ctr"/>
              <a:r>
                <a:rPr lang="ko-KR" altLang="en-US" sz="2300" b="1" dirty="0" smtClean="0">
                  <a:latin typeface="+mn-ea"/>
                </a:rPr>
                <a:t>충족</a:t>
              </a:r>
              <a:endParaRPr lang="ko-KR" altLang="en-US" sz="2300" b="1" dirty="0">
                <a:latin typeface="+mn-ea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3533980" y="2971042"/>
              <a:ext cx="1908601" cy="1908601"/>
              <a:chOff x="3677996" y="3014933"/>
              <a:chExt cx="1908601" cy="1908601"/>
            </a:xfrm>
          </p:grpSpPr>
          <p:sp>
            <p:nvSpPr>
              <p:cNvPr id="52" name="자유형 51"/>
              <p:cNvSpPr/>
              <p:nvPr/>
            </p:nvSpPr>
            <p:spPr>
              <a:xfrm rot="10800000">
                <a:off x="3677996" y="3014933"/>
                <a:ext cx="1908601" cy="1908601"/>
              </a:xfrm>
              <a:custGeom>
                <a:avLst/>
                <a:gdLst>
                  <a:gd name="connsiteX0" fmla="*/ 0 w 1245292"/>
                  <a:gd name="connsiteY0" fmla="*/ 622646 h 1245292"/>
                  <a:gd name="connsiteX1" fmla="*/ 622646 w 1245292"/>
                  <a:gd name="connsiteY1" fmla="*/ 0 h 1245292"/>
                  <a:gd name="connsiteX2" fmla="*/ 1245292 w 1245292"/>
                  <a:gd name="connsiteY2" fmla="*/ 622646 h 1245292"/>
                  <a:gd name="connsiteX3" fmla="*/ 622646 w 1245292"/>
                  <a:gd name="connsiteY3" fmla="*/ 1245292 h 1245292"/>
                  <a:gd name="connsiteX4" fmla="*/ 0 w 1245292"/>
                  <a:gd name="connsiteY4" fmla="*/ 622646 h 124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292" h="1245292">
                    <a:moveTo>
                      <a:pt x="0" y="622646"/>
                    </a:moveTo>
                    <a:cubicBezTo>
                      <a:pt x="0" y="278768"/>
                      <a:pt x="278768" y="0"/>
                      <a:pt x="622646" y="0"/>
                    </a:cubicBezTo>
                    <a:cubicBezTo>
                      <a:pt x="966524" y="0"/>
                      <a:pt x="1245292" y="278768"/>
                      <a:pt x="1245292" y="622646"/>
                    </a:cubicBezTo>
                    <a:cubicBezTo>
                      <a:pt x="1245292" y="966524"/>
                      <a:pt x="966524" y="1245292"/>
                      <a:pt x="622646" y="1245292"/>
                    </a:cubicBezTo>
                    <a:cubicBezTo>
                      <a:pt x="278768" y="1245292"/>
                      <a:pt x="0" y="966524"/>
                      <a:pt x="0" y="6226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419" tIns="201419" rIns="201419" bIns="201419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 dirty="0">
                  <a:latin typeface="+mn-ea"/>
                </a:endParaRPr>
              </a:p>
            </p:txBody>
          </p:sp>
          <p:sp>
            <p:nvSpPr>
              <p:cNvPr id="53" name="현 52"/>
              <p:cNvSpPr/>
              <p:nvPr/>
            </p:nvSpPr>
            <p:spPr>
              <a:xfrm rot="10800000">
                <a:off x="3677996" y="3014933"/>
                <a:ext cx="1908601" cy="1908601"/>
              </a:xfrm>
              <a:prstGeom prst="chord">
                <a:avLst>
                  <a:gd name="adj1" fmla="val 5397101"/>
                  <a:gd name="adj2" fmla="val 16243732"/>
                </a:avLst>
              </a:pr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510277" y="3540622"/>
              <a:ext cx="19492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ko-KR" altLang="en-US" sz="2300" b="1" dirty="0" smtClean="0">
                  <a:latin typeface="+mn-ea"/>
                </a:rPr>
                <a:t>대학</a:t>
              </a:r>
              <a:r>
                <a:rPr lang="en-US" altLang="ko-KR" sz="2300" b="1" dirty="0" smtClean="0">
                  <a:latin typeface="+mn-ea"/>
                </a:rPr>
                <a:t/>
              </a:r>
              <a:br>
                <a:rPr lang="en-US" altLang="ko-KR" sz="2300" b="1" dirty="0" smtClean="0">
                  <a:latin typeface="+mn-ea"/>
                </a:rPr>
              </a:br>
              <a:r>
                <a:rPr lang="ko-KR" altLang="en-US" sz="2300" b="1" dirty="0" smtClean="0">
                  <a:latin typeface="+mn-ea"/>
                </a:rPr>
                <a:t>자체선발기준</a:t>
              </a:r>
              <a:endParaRPr lang="en-US" altLang="ko-KR" sz="2300" b="1" dirty="0" smtClean="0">
                <a:latin typeface="+mn-ea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6084168" y="2659584"/>
              <a:ext cx="2592366" cy="2531516"/>
            </a:xfrm>
            <a:custGeom>
              <a:avLst/>
              <a:gdLst>
                <a:gd name="connsiteX0" fmla="*/ 0 w 2490584"/>
                <a:gd name="connsiteY0" fmla="*/ 1245292 h 2490584"/>
                <a:gd name="connsiteX1" fmla="*/ 1245292 w 2490584"/>
                <a:gd name="connsiteY1" fmla="*/ 0 h 2490584"/>
                <a:gd name="connsiteX2" fmla="*/ 2490584 w 2490584"/>
                <a:gd name="connsiteY2" fmla="*/ 1245292 h 2490584"/>
                <a:gd name="connsiteX3" fmla="*/ 1245292 w 2490584"/>
                <a:gd name="connsiteY3" fmla="*/ 2490584 h 2490584"/>
                <a:gd name="connsiteX4" fmla="*/ 0 w 2490584"/>
                <a:gd name="connsiteY4" fmla="*/ 1245292 h 24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584" h="2490584">
                  <a:moveTo>
                    <a:pt x="0" y="1245292"/>
                  </a:moveTo>
                  <a:cubicBezTo>
                    <a:pt x="0" y="557536"/>
                    <a:pt x="557536" y="0"/>
                    <a:pt x="1245292" y="0"/>
                  </a:cubicBezTo>
                  <a:cubicBezTo>
                    <a:pt x="1933048" y="0"/>
                    <a:pt x="2490584" y="557536"/>
                    <a:pt x="2490584" y="1245292"/>
                  </a:cubicBezTo>
                  <a:cubicBezTo>
                    <a:pt x="2490584" y="1933048"/>
                    <a:pt x="1933048" y="2490584"/>
                    <a:pt x="1245292" y="2490584"/>
                  </a:cubicBezTo>
                  <a:cubicBezTo>
                    <a:pt x="557536" y="2490584"/>
                    <a:pt x="0" y="1933048"/>
                    <a:pt x="0" y="1245292"/>
                  </a:cubicBezTo>
                  <a:close/>
                </a:path>
              </a:pathLst>
            </a:custGeom>
            <a:solidFill>
              <a:srgbClr val="0E6B90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648" tIns="406648" rIns="406648" bIns="406648" numCol="1" spcCol="1270" anchor="ctr" anchorCtr="0">
              <a:noAutofit/>
            </a:bodyPr>
            <a:lstStyle/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장학생</a:t>
              </a:r>
              <a:endPara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최종선발</a:t>
              </a:r>
              <a:endParaRPr lang="en-US" altLang="ko-KR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6194276" y="2764758"/>
              <a:ext cx="2363564" cy="2333126"/>
            </a:xfrm>
            <a:custGeom>
              <a:avLst/>
              <a:gdLst>
                <a:gd name="connsiteX0" fmla="*/ 0 w 2490584"/>
                <a:gd name="connsiteY0" fmla="*/ 1245292 h 2490584"/>
                <a:gd name="connsiteX1" fmla="*/ 1245292 w 2490584"/>
                <a:gd name="connsiteY1" fmla="*/ 0 h 2490584"/>
                <a:gd name="connsiteX2" fmla="*/ 2490584 w 2490584"/>
                <a:gd name="connsiteY2" fmla="*/ 1245292 h 2490584"/>
                <a:gd name="connsiteX3" fmla="*/ 1245292 w 2490584"/>
                <a:gd name="connsiteY3" fmla="*/ 2490584 h 2490584"/>
                <a:gd name="connsiteX4" fmla="*/ 0 w 2490584"/>
                <a:gd name="connsiteY4" fmla="*/ 1245292 h 24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584" h="2490584">
                  <a:moveTo>
                    <a:pt x="0" y="1245292"/>
                  </a:moveTo>
                  <a:cubicBezTo>
                    <a:pt x="0" y="557536"/>
                    <a:pt x="557536" y="0"/>
                    <a:pt x="1245292" y="0"/>
                  </a:cubicBezTo>
                  <a:cubicBezTo>
                    <a:pt x="1933048" y="0"/>
                    <a:pt x="2490584" y="557536"/>
                    <a:pt x="2490584" y="1245292"/>
                  </a:cubicBezTo>
                  <a:cubicBezTo>
                    <a:pt x="2490584" y="1933048"/>
                    <a:pt x="1933048" y="2490584"/>
                    <a:pt x="1245292" y="2490584"/>
                  </a:cubicBezTo>
                  <a:cubicBezTo>
                    <a:pt x="557536" y="2490584"/>
                    <a:pt x="0" y="1933048"/>
                    <a:pt x="0" y="1245292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648" tIns="406648" rIns="406648" bIns="406648" numCol="1" spcCol="1270" anchor="ctr" anchorCtr="0">
              <a:noAutofit/>
            </a:bodyPr>
            <a:lstStyle/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26" name="순서도: 수동 입력 25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95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050" b="1" spc="-300" dirty="0" smtClean="0">
                  <a:latin typeface="+mn-ea"/>
                </a:rPr>
                <a:t>03</a:t>
              </a:r>
              <a:endParaRPr lang="ko-KR" altLang="en-US" sz="305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근로가능시간과 시급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42113" y="2021099"/>
            <a:ext cx="7790327" cy="4432237"/>
            <a:chOff x="742113" y="2021099"/>
            <a:chExt cx="7790327" cy="4432237"/>
          </a:xfrm>
        </p:grpSpPr>
        <p:sp>
          <p:nvSpPr>
            <p:cNvPr id="33" name="타원 32"/>
            <p:cNvSpPr/>
            <p:nvPr/>
          </p:nvSpPr>
          <p:spPr>
            <a:xfrm>
              <a:off x="793364" y="5114900"/>
              <a:ext cx="807257" cy="7885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34" name="순서도: 처리 33"/>
            <p:cNvSpPr/>
            <p:nvPr/>
          </p:nvSpPr>
          <p:spPr>
            <a:xfrm rot="5400000">
              <a:off x="971813" y="5490662"/>
              <a:ext cx="860554" cy="39706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r>
                <a:rPr lang="ko-KR" altLang="en-US" sz="3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시</a:t>
              </a:r>
              <a:endParaRPr lang="en-US" altLang="ko-KR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3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급</a:t>
              </a:r>
              <a:endParaRPr lang="ko-KR" alt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907704" y="2113806"/>
              <a:ext cx="6624736" cy="278926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 dirty="0">
                <a:latin typeface="+mn-ea"/>
              </a:endParaRPr>
            </a:p>
          </p:txBody>
        </p:sp>
        <p:sp>
          <p:nvSpPr>
            <p:cNvPr id="47" name="순서도: 대체 처리 46"/>
            <p:cNvSpPr/>
            <p:nvPr/>
          </p:nvSpPr>
          <p:spPr>
            <a:xfrm>
              <a:off x="2027336" y="2161431"/>
              <a:ext cx="3696792" cy="379191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342900" indent="-342900"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+mn-ea"/>
                </a:rPr>
                <a:t>최대 근로가능시간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+mn-ea"/>
                </a:rPr>
                <a:t>교외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en-US" altLang="ko-KR" sz="800" b="1" spc="-3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0" name="순서도: 대체 처리 29"/>
            <p:cNvSpPr/>
            <p:nvPr/>
          </p:nvSpPr>
          <p:spPr>
            <a:xfrm>
              <a:off x="2113527" y="4327004"/>
              <a:ext cx="6394530" cy="576064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342900" indent="-342900"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err="1" smtClean="0">
                  <a:solidFill>
                    <a:schemeClr val="tx1"/>
                  </a:solidFill>
                  <a:latin typeface="+mn-ea"/>
                </a:rPr>
                <a:t>근로지</a:t>
              </a:r>
              <a:r>
                <a:rPr lang="ko-KR" altLang="en-US" b="1" dirty="0" err="1">
                  <a:solidFill>
                    <a:schemeClr val="tx1"/>
                  </a:solidFill>
                  <a:latin typeface="+mn-ea"/>
                </a:rPr>
                <a:t>별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 운영에 따라 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주당 최대 근로시간 반드시 확인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!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 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1" name="순서도: 대체 처리 30"/>
            <p:cNvSpPr/>
            <p:nvPr/>
          </p:nvSpPr>
          <p:spPr>
            <a:xfrm>
              <a:off x="2353819" y="3953128"/>
              <a:ext cx="4954485" cy="363582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rgbClr val="FFC000"/>
                </a:buClr>
                <a:buSzPct val="75000"/>
              </a:pP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※ ‘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’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의 기준은 매주 월요일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~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일요일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(7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)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이며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분 단위 근로 인정 안됨</a:t>
              </a:r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742113" y="2021099"/>
              <a:ext cx="807257" cy="7885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" name="순서도: 처리 13"/>
            <p:cNvSpPr/>
            <p:nvPr/>
          </p:nvSpPr>
          <p:spPr>
            <a:xfrm rot="5400000">
              <a:off x="89148" y="3156520"/>
              <a:ext cx="2933278" cy="70383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근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로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가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능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시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간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883321" y="5114900"/>
              <a:ext cx="6624736" cy="126642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 dirty="0">
                <a:latin typeface="+mn-ea"/>
              </a:endParaRPr>
            </a:p>
          </p:txBody>
        </p:sp>
        <p:sp>
          <p:nvSpPr>
            <p:cNvPr id="37" name="순서도: 대체 처리 36"/>
            <p:cNvSpPr/>
            <p:nvPr/>
          </p:nvSpPr>
          <p:spPr>
            <a:xfrm>
              <a:off x="2089844" y="5013176"/>
              <a:ext cx="5241701" cy="1004571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교내근로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: 8,000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원</a:t>
              </a:r>
              <a:r>
                <a:rPr lang="en-US" altLang="ko-KR" sz="1400" b="1" dirty="0">
                  <a:solidFill>
                    <a:prstClr val="black"/>
                  </a:solidFill>
                </a:rPr>
                <a:t> (</a:t>
              </a:r>
              <a:r>
                <a:rPr lang="en-US" altLang="ko-KR" sz="1400" b="1" dirty="0" smtClean="0">
                  <a:solidFill>
                    <a:prstClr val="black"/>
                  </a:solidFill>
                </a:rPr>
                <a:t>’18.9</a:t>
              </a:r>
              <a:r>
                <a:rPr lang="ko-KR" altLang="en-US" sz="1400" b="1" dirty="0">
                  <a:solidFill>
                    <a:prstClr val="black"/>
                  </a:solidFill>
                </a:rPr>
                <a:t>월</a:t>
              </a:r>
              <a:r>
                <a:rPr lang="en-US" altLang="ko-KR" sz="1400" b="1" dirty="0" smtClean="0">
                  <a:solidFill>
                    <a:prstClr val="black"/>
                  </a:solidFill>
                </a:rPr>
                <a:t>~’18.12</a:t>
              </a:r>
              <a:r>
                <a:rPr lang="ko-KR" altLang="en-US" sz="1400" b="1" dirty="0" smtClean="0">
                  <a:solidFill>
                    <a:prstClr val="black"/>
                  </a:solidFill>
                </a:rPr>
                <a:t>월</a:t>
              </a:r>
              <a:r>
                <a:rPr lang="en-US" altLang="ko-KR" sz="1400" b="1" dirty="0" smtClean="0">
                  <a:solidFill>
                    <a:prstClr val="black"/>
                  </a:solidFill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rgbClr val="FFC000"/>
                </a:buClr>
                <a:buSzPct val="75000"/>
              </a:pPr>
              <a:r>
                <a:rPr lang="en-US" altLang="ko-KR" sz="1100" b="1" dirty="0" smtClean="0">
                  <a:solidFill>
                    <a:prstClr val="black"/>
                  </a:solidFill>
                </a:rPr>
                <a:t>       (</a:t>
              </a:r>
              <a:r>
                <a:rPr lang="ko-KR" altLang="en-US" sz="1100" b="1" dirty="0" smtClean="0">
                  <a:solidFill>
                    <a:prstClr val="black"/>
                  </a:solidFill>
                </a:rPr>
                <a:t>단</a:t>
              </a:r>
              <a:r>
                <a:rPr lang="en-US" altLang="ko-KR" sz="1100" b="1" dirty="0" smtClean="0">
                  <a:solidFill>
                    <a:prstClr val="black"/>
                  </a:solidFill>
                </a:rPr>
                <a:t>, ’19.1~’19.2</a:t>
              </a:r>
              <a:r>
                <a:rPr lang="ko-KR" altLang="en-US" sz="1100" b="1" dirty="0" smtClean="0">
                  <a:solidFill>
                    <a:prstClr val="black"/>
                  </a:solidFill>
                </a:rPr>
                <a:t>월은 교내근로 시급 인상 예정</a:t>
              </a:r>
              <a:r>
                <a:rPr lang="en-US" altLang="ko-KR" sz="1100" b="1" dirty="0" smtClean="0">
                  <a:solidFill>
                    <a:prstClr val="black"/>
                  </a:solidFill>
                </a:rPr>
                <a:t>(8,350</a:t>
              </a:r>
              <a:r>
                <a:rPr lang="ko-KR" altLang="en-US" sz="1100" b="1" dirty="0" smtClean="0">
                  <a:solidFill>
                    <a:prstClr val="black"/>
                  </a:solidFill>
                </a:rPr>
                <a:t>원</a:t>
              </a:r>
              <a:r>
                <a:rPr lang="en-US" altLang="ko-KR" sz="1100" b="1" dirty="0" smtClean="0">
                  <a:solidFill>
                    <a:prstClr val="black"/>
                  </a:solidFill>
                </a:rPr>
                <a:t>)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교외근로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: 10,500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원</a:t>
              </a:r>
              <a:r>
                <a:rPr lang="en-US" altLang="ko-KR" sz="1400" b="1" dirty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’18.9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월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~’19.2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월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)</a:t>
              </a:r>
            </a:p>
          </p:txBody>
        </p:sp>
        <p:sp>
          <p:nvSpPr>
            <p:cNvPr id="38" name="순서도: 대체 처리 37"/>
            <p:cNvSpPr/>
            <p:nvPr/>
          </p:nvSpPr>
          <p:spPr>
            <a:xfrm>
              <a:off x="2123728" y="6089754"/>
              <a:ext cx="5521274" cy="363582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rgbClr val="FFC000"/>
                </a:buClr>
                <a:buSzPct val="75000"/>
              </a:pP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※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사업자등록번호를 기준으로 교내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교외근로 구분</a:t>
              </a:r>
              <a:endParaRPr lang="en-US" altLang="ko-KR" sz="14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6" name="순서도: 수동 입력 25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43327"/>
              </p:ext>
            </p:extLst>
          </p:nvPr>
        </p:nvGraphicFramePr>
        <p:xfrm>
          <a:off x="2240508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일 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주당최대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학기당 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학기중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방학중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450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980728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국가 근로유형 알아보기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33" name="순서도: 대체 처리 3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01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4" name="순서도: 병합 3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5" name="순서도: 수동 입력 34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99592" y="1834569"/>
            <a:ext cx="7488832" cy="4474751"/>
            <a:chOff x="971600" y="1571235"/>
            <a:chExt cx="7488832" cy="4474751"/>
          </a:xfrm>
        </p:grpSpPr>
        <p:grpSp>
          <p:nvGrpSpPr>
            <p:cNvPr id="205" name="그룹 204"/>
            <p:cNvGrpSpPr/>
            <p:nvPr/>
          </p:nvGrpSpPr>
          <p:grpSpPr>
            <a:xfrm>
              <a:off x="971600" y="1571235"/>
              <a:ext cx="7488832" cy="4474751"/>
              <a:chOff x="971600" y="1330513"/>
              <a:chExt cx="7488832" cy="4474751"/>
            </a:xfrm>
          </p:grpSpPr>
          <p:sp>
            <p:nvSpPr>
              <p:cNvPr id="125" name="자유형 124"/>
              <p:cNvSpPr/>
              <p:nvPr/>
            </p:nvSpPr>
            <p:spPr>
              <a:xfrm>
                <a:off x="971600" y="2036150"/>
                <a:ext cx="1663356" cy="1663355"/>
              </a:xfrm>
              <a:custGeom>
                <a:avLst/>
                <a:gdLst>
                  <a:gd name="connsiteX0" fmla="*/ 0 w 1958687"/>
                  <a:gd name="connsiteY0" fmla="*/ 979344 h 1958687"/>
                  <a:gd name="connsiteX1" fmla="*/ 979344 w 1958687"/>
                  <a:gd name="connsiteY1" fmla="*/ 0 h 1958687"/>
                  <a:gd name="connsiteX2" fmla="*/ 1958688 w 1958687"/>
                  <a:gd name="connsiteY2" fmla="*/ 979344 h 1958687"/>
                  <a:gd name="connsiteX3" fmla="*/ 979344 w 1958687"/>
                  <a:gd name="connsiteY3" fmla="*/ 1958688 h 1958687"/>
                  <a:gd name="connsiteX4" fmla="*/ 0 w 1958687"/>
                  <a:gd name="connsiteY4" fmla="*/ 979344 h 19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87" h="1958687">
                    <a:moveTo>
                      <a:pt x="0" y="979344"/>
                    </a:moveTo>
                    <a:cubicBezTo>
                      <a:pt x="0" y="438467"/>
                      <a:pt x="438467" y="0"/>
                      <a:pt x="979344" y="0"/>
                    </a:cubicBezTo>
                    <a:cubicBezTo>
                      <a:pt x="1520221" y="0"/>
                      <a:pt x="1958688" y="438467"/>
                      <a:pt x="1958688" y="979344"/>
                    </a:cubicBezTo>
                    <a:cubicBezTo>
                      <a:pt x="1958688" y="1520221"/>
                      <a:pt x="1520221" y="1958688"/>
                      <a:pt x="979344" y="1958688"/>
                    </a:cubicBezTo>
                    <a:cubicBezTo>
                      <a:pt x="438467" y="1958688"/>
                      <a:pt x="0" y="1520221"/>
                      <a:pt x="0" y="979344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kern="1200" dirty="0" smtClean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일반교내</a:t>
                </a:r>
                <a:endParaRPr lang="en-US" altLang="ko-KR" b="1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kern="1200" dirty="0" smtClean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근로유형</a:t>
                </a:r>
                <a:endParaRPr lang="ko-KR" altLang="en-US" b="1" kern="1200" dirty="0">
                  <a:solidFill>
                    <a:schemeClr val="accent1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2" name="자유형 131"/>
              <p:cNvSpPr/>
              <p:nvPr/>
            </p:nvSpPr>
            <p:spPr>
              <a:xfrm>
                <a:off x="2300161" y="2774275"/>
                <a:ext cx="1663357" cy="1663355"/>
              </a:xfrm>
              <a:custGeom>
                <a:avLst/>
                <a:gdLst>
                  <a:gd name="connsiteX0" fmla="*/ 0 w 1958687"/>
                  <a:gd name="connsiteY0" fmla="*/ 979344 h 1958687"/>
                  <a:gd name="connsiteX1" fmla="*/ 979344 w 1958687"/>
                  <a:gd name="connsiteY1" fmla="*/ 0 h 1958687"/>
                  <a:gd name="connsiteX2" fmla="*/ 1958688 w 1958687"/>
                  <a:gd name="connsiteY2" fmla="*/ 979344 h 1958687"/>
                  <a:gd name="connsiteX3" fmla="*/ 979344 w 1958687"/>
                  <a:gd name="connsiteY3" fmla="*/ 1958688 h 1958687"/>
                  <a:gd name="connsiteX4" fmla="*/ 0 w 1958687"/>
                  <a:gd name="connsiteY4" fmla="*/ 979344 h 19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87" h="1958687">
                    <a:moveTo>
                      <a:pt x="0" y="979344"/>
                    </a:moveTo>
                    <a:cubicBezTo>
                      <a:pt x="0" y="438467"/>
                      <a:pt x="438467" y="0"/>
                      <a:pt x="979344" y="0"/>
                    </a:cubicBezTo>
                    <a:cubicBezTo>
                      <a:pt x="1520221" y="0"/>
                      <a:pt x="1958688" y="438467"/>
                      <a:pt x="1958688" y="979344"/>
                    </a:cubicBezTo>
                    <a:cubicBezTo>
                      <a:pt x="1958688" y="1520221"/>
                      <a:pt x="1520221" y="1958688"/>
                      <a:pt x="979344" y="1958688"/>
                    </a:cubicBezTo>
                    <a:cubicBezTo>
                      <a:pt x="438467" y="1958688"/>
                      <a:pt x="0" y="1520221"/>
                      <a:pt x="0" y="9793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98000"/>
                      <a:lumOff val="2000"/>
                      <a:alpha val="50000"/>
                    </a:srgbClr>
                  </a:gs>
                  <a:gs pos="50000">
                    <a:srgbClr val="00B050">
                      <a:alpha val="50000"/>
                    </a:srgbClr>
                  </a:gs>
                  <a:gs pos="100000">
                    <a:srgbClr val="00B050">
                      <a:lumMod val="99000"/>
                      <a:alpha val="50000"/>
                    </a:srgbClr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9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봉사유형</a:t>
                </a:r>
                <a:endParaRPr lang="en-US" altLang="ko-KR" sz="1900" b="1" kern="1200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(</a:t>
                </a:r>
                <a:r>
                  <a:rPr lang="ko-KR" altLang="en-US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장애대학생</a:t>
                </a:r>
                <a:r>
                  <a:rPr lang="en-US" altLang="ko-KR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,</a:t>
                </a: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 </a:t>
                </a:r>
                <a:r>
                  <a:rPr lang="ko-KR" altLang="en-US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외국인유학생</a:t>
                </a:r>
                <a:r>
                  <a:rPr lang="en-US" altLang="ko-KR" sz="1500" b="1" kern="1200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)</a:t>
                </a:r>
              </a:p>
            </p:txBody>
          </p:sp>
          <p:sp>
            <p:nvSpPr>
              <p:cNvPr id="133" name="자유형 132"/>
              <p:cNvSpPr/>
              <p:nvPr/>
            </p:nvSpPr>
            <p:spPr>
              <a:xfrm>
                <a:off x="5220072" y="3565845"/>
                <a:ext cx="1663357" cy="1663355"/>
              </a:xfrm>
              <a:custGeom>
                <a:avLst/>
                <a:gdLst>
                  <a:gd name="connsiteX0" fmla="*/ 0 w 1958687"/>
                  <a:gd name="connsiteY0" fmla="*/ 979344 h 1958687"/>
                  <a:gd name="connsiteX1" fmla="*/ 979344 w 1958687"/>
                  <a:gd name="connsiteY1" fmla="*/ 0 h 1958687"/>
                  <a:gd name="connsiteX2" fmla="*/ 1958688 w 1958687"/>
                  <a:gd name="connsiteY2" fmla="*/ 979344 h 1958687"/>
                  <a:gd name="connsiteX3" fmla="*/ 979344 w 1958687"/>
                  <a:gd name="connsiteY3" fmla="*/ 1958688 h 1958687"/>
                  <a:gd name="connsiteX4" fmla="*/ 0 w 1958687"/>
                  <a:gd name="connsiteY4" fmla="*/ 979344 h 19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87" h="1958687">
                    <a:moveTo>
                      <a:pt x="0" y="979344"/>
                    </a:moveTo>
                    <a:cubicBezTo>
                      <a:pt x="0" y="438467"/>
                      <a:pt x="438467" y="0"/>
                      <a:pt x="979344" y="0"/>
                    </a:cubicBezTo>
                    <a:cubicBezTo>
                      <a:pt x="1520221" y="0"/>
                      <a:pt x="1958688" y="438467"/>
                      <a:pt x="1958688" y="979344"/>
                    </a:cubicBezTo>
                    <a:cubicBezTo>
                      <a:pt x="1958688" y="1520221"/>
                      <a:pt x="1520221" y="1958688"/>
                      <a:pt x="979344" y="1958688"/>
                    </a:cubicBezTo>
                    <a:cubicBezTo>
                      <a:pt x="438467" y="1958688"/>
                      <a:pt x="0" y="1520221"/>
                      <a:pt x="0" y="9793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5D2884">
                      <a:lumMod val="98000"/>
                      <a:lumOff val="2000"/>
                      <a:alpha val="50000"/>
                    </a:srgbClr>
                  </a:gs>
                  <a:gs pos="50000">
                    <a:srgbClr val="5D2884">
                      <a:alpha val="50000"/>
                    </a:srgbClr>
                  </a:gs>
                  <a:gs pos="100000">
                    <a:srgbClr val="5D2884">
                      <a:lumMod val="99000"/>
                      <a:alpha val="50000"/>
                    </a:srgbClr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900" b="1" kern="1200" dirty="0" smtClean="0">
                    <a:ln>
                      <a:solidFill>
                        <a:srgbClr val="3E1B59"/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취업연계</a:t>
                </a:r>
                <a:endParaRPr lang="en-US" altLang="ko-KR" sz="1900" b="1" kern="1200" dirty="0" smtClean="0">
                  <a:ln>
                    <a:solidFill>
                      <a:srgbClr val="3E1B59"/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900" b="1" dirty="0" smtClean="0">
                    <a:ln>
                      <a:solidFill>
                        <a:srgbClr val="3E1B59"/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유</a:t>
                </a:r>
                <a:r>
                  <a:rPr lang="ko-KR" altLang="en-US" sz="1900" b="1" dirty="0">
                    <a:ln>
                      <a:solidFill>
                        <a:srgbClr val="3E1B59"/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형</a:t>
                </a:r>
                <a:endParaRPr lang="ko-KR" altLang="en-US" sz="1900" b="1" kern="1200" dirty="0">
                  <a:ln>
                    <a:solidFill>
                      <a:srgbClr val="3E1B59"/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4" name="자유형 133"/>
              <p:cNvSpPr/>
              <p:nvPr/>
            </p:nvSpPr>
            <p:spPr>
              <a:xfrm>
                <a:off x="6523389" y="4141909"/>
                <a:ext cx="1663357" cy="1663355"/>
              </a:xfrm>
              <a:custGeom>
                <a:avLst/>
                <a:gdLst>
                  <a:gd name="connsiteX0" fmla="*/ 0 w 1958687"/>
                  <a:gd name="connsiteY0" fmla="*/ 979344 h 1958687"/>
                  <a:gd name="connsiteX1" fmla="*/ 979344 w 1958687"/>
                  <a:gd name="connsiteY1" fmla="*/ 0 h 1958687"/>
                  <a:gd name="connsiteX2" fmla="*/ 1958688 w 1958687"/>
                  <a:gd name="connsiteY2" fmla="*/ 979344 h 1958687"/>
                  <a:gd name="connsiteX3" fmla="*/ 979344 w 1958687"/>
                  <a:gd name="connsiteY3" fmla="*/ 1958688 h 1958687"/>
                  <a:gd name="connsiteX4" fmla="*/ 0 w 1958687"/>
                  <a:gd name="connsiteY4" fmla="*/ 979344 h 19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87" h="1958687">
                    <a:moveTo>
                      <a:pt x="0" y="979344"/>
                    </a:moveTo>
                    <a:cubicBezTo>
                      <a:pt x="0" y="438467"/>
                      <a:pt x="438467" y="0"/>
                      <a:pt x="979344" y="0"/>
                    </a:cubicBezTo>
                    <a:cubicBezTo>
                      <a:pt x="1520221" y="0"/>
                      <a:pt x="1958688" y="438467"/>
                      <a:pt x="1958688" y="979344"/>
                    </a:cubicBezTo>
                    <a:cubicBezTo>
                      <a:pt x="1958688" y="1520221"/>
                      <a:pt x="1520221" y="1958688"/>
                      <a:pt x="979344" y="1958688"/>
                    </a:cubicBezTo>
                    <a:cubicBezTo>
                      <a:pt x="438467" y="1958688"/>
                      <a:pt x="0" y="1520221"/>
                      <a:pt x="0" y="979344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일반교외</a:t>
                </a:r>
                <a:endParaRPr lang="en-US" altLang="ko-KR" b="1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kern="1200" dirty="0" smtClean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근로유형</a:t>
                </a:r>
                <a:endParaRPr lang="ko-KR" altLang="en-US" b="1" kern="1200" dirty="0">
                  <a:solidFill>
                    <a:schemeClr val="accent1">
                      <a:lumMod val="7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49" name="직선 연결선 148"/>
              <p:cNvCxnSpPr/>
              <p:nvPr/>
            </p:nvCxnSpPr>
            <p:spPr>
              <a:xfrm flipV="1">
                <a:off x="3957787" y="2273406"/>
                <a:ext cx="1262285" cy="1449246"/>
              </a:xfrm>
              <a:prstGeom prst="line">
                <a:avLst/>
              </a:prstGeom>
              <a:ln w="38100">
                <a:solidFill>
                  <a:srgbClr val="5D288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/>
              <p:cNvCxnSpPr/>
              <p:nvPr/>
            </p:nvCxnSpPr>
            <p:spPr>
              <a:xfrm>
                <a:off x="5260298" y="2273406"/>
                <a:ext cx="538800" cy="0"/>
              </a:xfrm>
              <a:prstGeom prst="line">
                <a:avLst/>
              </a:prstGeom>
              <a:ln w="38100">
                <a:solidFill>
                  <a:srgbClr val="5D288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5801626" y="1806669"/>
                <a:ext cx="2658806" cy="93347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ko-KR" alt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소득분위와</a:t>
                </a: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 관계없이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algn="ctr"/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근로 가능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03" name="타원형 설명선 202"/>
              <p:cNvSpPr/>
              <p:nvPr/>
            </p:nvSpPr>
            <p:spPr>
              <a:xfrm>
                <a:off x="2699792" y="1330513"/>
                <a:ext cx="1980476" cy="1497725"/>
              </a:xfrm>
              <a:prstGeom prst="wedgeEllipseCallout">
                <a:avLst>
                  <a:gd name="adj1" fmla="val -25846"/>
                  <a:gd name="adj2" fmla="val 6078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non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spc="-1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봉사 유형은 수업시간 내</a:t>
                </a:r>
                <a:r>
                  <a:rPr lang="en-US" altLang="ko-KR" sz="1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/>
                </a:r>
                <a:br>
                  <a:rPr lang="en-US" altLang="ko-KR" sz="1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</a:br>
                <a:r>
                  <a:rPr lang="ko-KR" altLang="en-US" sz="12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근로인정</a:t>
                </a:r>
                <a:endParaRPr lang="en-US" altLang="ko-KR" sz="12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900" b="1" kern="12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*</a:t>
                </a:r>
                <a:r>
                  <a:rPr lang="ko-KR" altLang="en-US" sz="9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학업시간에 근로를 활동한 경우</a:t>
                </a:r>
                <a:endParaRPr lang="en-US" altLang="ko-KR" sz="9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9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소속 대학 담당자 및 근로기관에</a:t>
                </a:r>
                <a:endParaRPr lang="en-US" altLang="ko-KR" sz="9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ea"/>
                </a:endParaRPr>
              </a:p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9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 등록요청</a:t>
                </a:r>
                <a:endParaRPr lang="en-US" altLang="ko-KR" sz="900" b="1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4" name="타원형 설명선 203"/>
              <p:cNvSpPr/>
              <p:nvPr/>
            </p:nvSpPr>
            <p:spPr>
              <a:xfrm>
                <a:off x="6399075" y="2876970"/>
                <a:ext cx="936104" cy="921762"/>
              </a:xfrm>
              <a:prstGeom prst="wedgeEllipseCallout">
                <a:avLst>
                  <a:gd name="adj1" fmla="val -45744"/>
                  <a:gd name="adj2" fmla="val 45169"/>
                </a:avLst>
              </a:prstGeom>
              <a:solidFill>
                <a:srgbClr val="7030A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none" lIns="0" tIns="0" rIns="0" bIns="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500" b="1" kern="12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학기당</a:t>
                </a:r>
                <a:r>
                  <a:rPr lang="en-US" altLang="ko-KR" sz="15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/>
                </a:r>
                <a:br>
                  <a:rPr lang="en-US" altLang="ko-KR" sz="15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</a:br>
                <a:r>
                  <a:rPr lang="ko-KR" altLang="en-US" sz="15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제한시간</a:t>
                </a:r>
                <a:r>
                  <a:rPr lang="en-US" altLang="ko-KR" sz="15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/>
                </a:r>
                <a:br>
                  <a:rPr lang="en-US" altLang="ko-KR" sz="15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</a:br>
                <a:r>
                  <a:rPr lang="ko-KR" altLang="en-US" sz="1500" b="1" dirty="0" err="1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ea"/>
                  </a:rPr>
                  <a:t>미적용</a:t>
                </a:r>
                <a:endParaRPr lang="en-US" altLang="ko-KR" sz="1500" b="1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0" name="타원 149"/>
              <p:cNvSpPr>
                <a:spLocks noChangeAspect="1"/>
              </p:cNvSpPr>
              <p:nvPr/>
            </p:nvSpPr>
            <p:spPr>
              <a:xfrm rot="16200000">
                <a:off x="3779928" y="3692350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252390"/>
                  <a:satOff val="-7306"/>
                  <a:lumOff val="-2801"/>
                  <a:alphaOff val="0"/>
                </a:schemeClr>
              </a:fillRef>
              <a:effectRef idx="0">
                <a:schemeClr val="accent5">
                  <a:hueOff val="-5252390"/>
                  <a:satOff val="-7306"/>
                  <a:lumOff val="-2801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cxnSp>
          <p:nvCxnSpPr>
            <p:cNvPr id="39" name="직선 연결선 38"/>
            <p:cNvCxnSpPr/>
            <p:nvPr/>
          </p:nvCxnSpPr>
          <p:spPr>
            <a:xfrm flipH="1" flipV="1">
              <a:off x="5220072" y="2514128"/>
              <a:ext cx="152400" cy="1870508"/>
            </a:xfrm>
            <a:prstGeom prst="line">
              <a:avLst/>
            </a:prstGeom>
            <a:ln w="38100">
              <a:solidFill>
                <a:srgbClr val="5D288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자유형 41"/>
            <p:cNvSpPr/>
            <p:nvPr/>
          </p:nvSpPr>
          <p:spPr>
            <a:xfrm>
              <a:off x="3772739" y="3356992"/>
              <a:ext cx="1663357" cy="1663355"/>
            </a:xfrm>
            <a:custGeom>
              <a:avLst/>
              <a:gdLst>
                <a:gd name="connsiteX0" fmla="*/ 0 w 1958687"/>
                <a:gd name="connsiteY0" fmla="*/ 979344 h 1958687"/>
                <a:gd name="connsiteX1" fmla="*/ 979344 w 1958687"/>
                <a:gd name="connsiteY1" fmla="*/ 0 h 1958687"/>
                <a:gd name="connsiteX2" fmla="*/ 1958688 w 1958687"/>
                <a:gd name="connsiteY2" fmla="*/ 979344 h 1958687"/>
                <a:gd name="connsiteX3" fmla="*/ 979344 w 1958687"/>
                <a:gd name="connsiteY3" fmla="*/ 1958688 h 1958687"/>
                <a:gd name="connsiteX4" fmla="*/ 0 w 1958687"/>
                <a:gd name="connsiteY4" fmla="*/ 979344 h 195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687" h="1958687">
                  <a:moveTo>
                    <a:pt x="0" y="979344"/>
                  </a:moveTo>
                  <a:cubicBezTo>
                    <a:pt x="0" y="438467"/>
                    <a:pt x="438467" y="0"/>
                    <a:pt x="979344" y="0"/>
                  </a:cubicBezTo>
                  <a:cubicBezTo>
                    <a:pt x="1520221" y="0"/>
                    <a:pt x="1958688" y="438467"/>
                    <a:pt x="1958688" y="979344"/>
                  </a:cubicBezTo>
                  <a:cubicBezTo>
                    <a:pt x="1958688" y="1520221"/>
                    <a:pt x="1520221" y="1958688"/>
                    <a:pt x="979344" y="1958688"/>
                  </a:cubicBezTo>
                  <a:cubicBezTo>
                    <a:pt x="438467" y="1958688"/>
                    <a:pt x="0" y="1520221"/>
                    <a:pt x="0" y="9793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83000"/>
                  </a:schemeClr>
                </a:gs>
                <a:gs pos="50000">
                  <a:schemeClr val="accent1">
                    <a:lumMod val="40000"/>
                    <a:lumOff val="60000"/>
                    <a:alpha val="82000"/>
                  </a:schemeClr>
                </a:gs>
                <a:gs pos="100000">
                  <a:schemeClr val="accent1">
                    <a:lumMod val="60000"/>
                    <a:lumOff val="40000"/>
                    <a:alpha val="82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dirty="0" smtClean="0">
                  <a:ln>
                    <a:solidFill>
                      <a:srgbClr val="0E6B90"/>
                    </a:solidFill>
                  </a:ln>
                  <a:solidFill>
                    <a:srgbClr val="0E6B90"/>
                  </a:solidFill>
                  <a:latin typeface="+mn-ea"/>
                </a:rPr>
                <a:t>현장교육근로</a:t>
              </a:r>
              <a:r>
                <a:rPr lang="en-US" altLang="ko-KR" sz="1900" b="1" dirty="0" smtClean="0">
                  <a:ln>
                    <a:solidFill>
                      <a:srgbClr val="0E6B90"/>
                    </a:solidFill>
                  </a:ln>
                  <a:solidFill>
                    <a:srgbClr val="0E6B90"/>
                  </a:solidFill>
                  <a:latin typeface="+mn-ea"/>
                </a:rPr>
                <a:t>(</a:t>
              </a:r>
              <a:r>
                <a:rPr lang="ko-KR" altLang="en-US" sz="1900" b="1" kern="1200" dirty="0" smtClean="0">
                  <a:ln>
                    <a:solidFill>
                      <a:srgbClr val="0E6B90"/>
                    </a:solidFill>
                  </a:ln>
                  <a:solidFill>
                    <a:srgbClr val="0E6B90"/>
                  </a:solidFill>
                  <a:latin typeface="+mn-ea"/>
                </a:rPr>
                <a:t>교육활동지원</a:t>
              </a:r>
              <a:r>
                <a:rPr lang="en-US" altLang="ko-KR" sz="1900" b="1" kern="1200" dirty="0" smtClean="0">
                  <a:ln>
                    <a:solidFill>
                      <a:srgbClr val="0E6B90"/>
                    </a:solidFill>
                  </a:ln>
                  <a:solidFill>
                    <a:srgbClr val="0E6B90"/>
                  </a:solidFill>
                  <a:latin typeface="+mn-ea"/>
                </a:rPr>
                <a:t>)</a:t>
              </a:r>
              <a:r>
                <a:rPr lang="ko-KR" altLang="en-US" sz="1900" b="1" kern="1200" dirty="0" smtClean="0">
                  <a:ln>
                    <a:solidFill>
                      <a:srgbClr val="0E6B90"/>
                    </a:solidFill>
                  </a:ln>
                  <a:solidFill>
                    <a:srgbClr val="0E6B90"/>
                  </a:solidFill>
                  <a:latin typeface="+mn-ea"/>
                </a:rPr>
                <a:t>유형</a:t>
              </a:r>
              <a:endParaRPr lang="ko-KR" altLang="en-US" sz="1900" b="1" kern="1200" dirty="0">
                <a:ln>
                  <a:solidFill>
                    <a:srgbClr val="0E6B90"/>
                  </a:solidFill>
                </a:ln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41" name="타원 40"/>
            <p:cNvSpPr>
              <a:spLocks noChangeAspect="1"/>
            </p:cNvSpPr>
            <p:nvPr/>
          </p:nvSpPr>
          <p:spPr>
            <a:xfrm rot="16200000">
              <a:off x="5300472" y="4382631"/>
              <a:ext cx="144000" cy="144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19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836712"/>
            <a:ext cx="396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장애대학생 봉사 유형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39552" y="859138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33" name="순서도: 대체 처리 3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4" name="순서도: 병합 3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7692" y="2441490"/>
            <a:ext cx="7378724" cy="3507790"/>
            <a:chOff x="937692" y="2441490"/>
            <a:chExt cx="6946676" cy="3507790"/>
          </a:xfrm>
        </p:grpSpPr>
        <p:sp>
          <p:nvSpPr>
            <p:cNvPr id="61" name="TextBox 60"/>
            <p:cNvSpPr txBox="1"/>
            <p:nvPr/>
          </p:nvSpPr>
          <p:spPr>
            <a:xfrm>
              <a:off x="1804362" y="3177842"/>
              <a:ext cx="583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00B050"/>
                  </a:solidFill>
                  <a:latin typeface="+mn-ea"/>
                </a:rPr>
                <a:t>사회배려계층인 장애대학생에 대한 지원 확대 및</a:t>
              </a:r>
              <a:r>
                <a:rPr lang="en-US" altLang="ko-KR" b="1" dirty="0" smtClean="0">
                  <a:solidFill>
                    <a:srgbClr val="00B050"/>
                  </a:solidFill>
                  <a:latin typeface="+mn-ea"/>
                </a:rPr>
                <a:t/>
              </a:r>
              <a:br>
                <a:rPr lang="en-US" altLang="ko-KR" b="1" dirty="0" smtClean="0">
                  <a:solidFill>
                    <a:srgbClr val="00B050"/>
                  </a:solidFill>
                  <a:latin typeface="+mn-ea"/>
                </a:rPr>
              </a:br>
              <a:r>
                <a:rPr lang="ko-KR" altLang="en-US" b="1" dirty="0" smtClean="0">
                  <a:solidFill>
                    <a:srgbClr val="00B050"/>
                  </a:solidFill>
                  <a:latin typeface="+mn-ea"/>
                </a:rPr>
                <a:t>안정적인 학업여건 조성을 위하여 도입</a:t>
              </a:r>
              <a:endParaRPr lang="ko-KR" altLang="en-US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3" name="왼쪽 대괄호 12"/>
            <p:cNvSpPr/>
            <p:nvPr/>
          </p:nvSpPr>
          <p:spPr>
            <a:xfrm>
              <a:off x="1557004" y="3068959"/>
              <a:ext cx="247358" cy="86409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44322" y="2506899"/>
              <a:ext cx="1111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목적</a:t>
              </a:r>
              <a:endParaRPr lang="ko-KR" alt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1" name="오른쪽 대괄호 100"/>
            <p:cNvSpPr/>
            <p:nvPr/>
          </p:nvSpPr>
          <p:spPr>
            <a:xfrm>
              <a:off x="7637010" y="3068959"/>
              <a:ext cx="247358" cy="864097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80682" y="5194066"/>
              <a:ext cx="6196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장애대학생 이동 지원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강의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보고서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시험대필 등 학습 지원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</a:t>
              </a:r>
            </a:p>
            <a:p>
              <a:pPr algn="ctr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의사소통 지원 활동 등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8" name="왼쪽 대괄호 107"/>
            <p:cNvSpPr/>
            <p:nvPr/>
          </p:nvSpPr>
          <p:spPr>
            <a:xfrm>
              <a:off x="1550053" y="5085183"/>
              <a:ext cx="247358" cy="86409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15" name="오른쪽 대괄호 114"/>
            <p:cNvSpPr/>
            <p:nvPr/>
          </p:nvSpPr>
          <p:spPr>
            <a:xfrm>
              <a:off x="7630059" y="5085183"/>
              <a:ext cx="247358" cy="864097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0" name="타원형 설명선 39"/>
            <p:cNvSpPr/>
            <p:nvPr/>
          </p:nvSpPr>
          <p:spPr>
            <a:xfrm>
              <a:off x="940246" y="2441490"/>
              <a:ext cx="497125" cy="520735"/>
            </a:xfrm>
            <a:prstGeom prst="wedgeEllipseCallout">
              <a:avLst>
                <a:gd name="adj1" fmla="val 37383"/>
                <a:gd name="adj2" fmla="val 60784"/>
              </a:avLst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500" b="1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endParaRPr>
            </a:p>
          </p:txBody>
        </p:sp>
        <p:sp>
          <p:nvSpPr>
            <p:cNvPr id="36" name="타원 35"/>
            <p:cNvSpPr>
              <a:spLocks noChangeAspect="1"/>
            </p:cNvSpPr>
            <p:nvPr/>
          </p:nvSpPr>
          <p:spPr>
            <a:xfrm rot="16200000">
              <a:off x="1113398" y="2625429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1441768" y="4531096"/>
              <a:ext cx="161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주요활동</a:t>
              </a:r>
              <a:endParaRPr lang="ko-KR" alt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7" name="타원형 설명선 46"/>
            <p:cNvSpPr/>
            <p:nvPr/>
          </p:nvSpPr>
          <p:spPr>
            <a:xfrm>
              <a:off x="937692" y="4465687"/>
              <a:ext cx="497125" cy="520735"/>
            </a:xfrm>
            <a:prstGeom prst="wedgeEllipseCallout">
              <a:avLst>
                <a:gd name="adj1" fmla="val 37383"/>
                <a:gd name="adj2" fmla="val 60784"/>
              </a:avLst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500" b="1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endParaRPr>
            </a:p>
          </p:txBody>
        </p:sp>
        <p:sp>
          <p:nvSpPr>
            <p:cNvPr id="48" name="타원 47"/>
            <p:cNvSpPr>
              <a:spLocks noChangeAspect="1"/>
            </p:cNvSpPr>
            <p:nvPr/>
          </p:nvSpPr>
          <p:spPr>
            <a:xfrm rot="16200000">
              <a:off x="1012194" y="4649626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타원 48"/>
            <p:cNvSpPr>
              <a:spLocks noChangeAspect="1"/>
            </p:cNvSpPr>
            <p:nvPr/>
          </p:nvSpPr>
          <p:spPr>
            <a:xfrm rot="16200000">
              <a:off x="1216282" y="4649626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순서도: 수동 입력 27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 교육근로장학금이란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 교육근로장학사업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  <a:ln w="28575">
          <a:noFill/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bg1"/>
            </a:solidFill>
            <a:latin typeface="한컴 윤체 L" panose="02020603020101020101" pitchFamily="18" charset="-127"/>
            <a:ea typeface="한컴 윤체 L" panose="0202060302010102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400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19710</TotalTime>
  <Words>1654</Words>
  <Application>Microsoft Office PowerPoint</Application>
  <PresentationFormat>화면 슬라이드 쇼(4:3)</PresentationFormat>
  <Paragraphs>659</Paragraphs>
  <Slides>46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3" baseType="lpstr">
      <vt:lpstr>굴림</vt:lpstr>
      <vt:lpstr>Arial</vt:lpstr>
      <vt:lpstr>돋움</vt:lpstr>
      <vt:lpstr>한컴 윤고딕 250</vt:lpstr>
      <vt:lpstr>맑은 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590</cp:revision>
  <cp:lastPrinted>2017-02-23T06:55:54Z</cp:lastPrinted>
  <dcterms:created xsi:type="dcterms:W3CDTF">2012-12-01T20:04:07Z</dcterms:created>
  <dcterms:modified xsi:type="dcterms:W3CDTF">2018-09-03T06:16:25Z</dcterms:modified>
</cp:coreProperties>
</file>