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2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0505"/>
    <a:srgbClr val="3CBEE1"/>
    <a:srgbClr val="3097B2"/>
    <a:srgbClr val="A4CD4F"/>
    <a:srgbClr val="83A33D"/>
    <a:srgbClr val="684A8B"/>
    <a:srgbClr val="2F9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974" y="-208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2020-03-20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305172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2880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03757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393404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376262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391989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81636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6449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80221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69868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52726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6845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64494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발생생물학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및실험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88" name="직사각형 187"/>
          <p:cNvSpPr/>
          <p:nvPr/>
        </p:nvSpPr>
        <p:spPr>
          <a:xfrm>
            <a:off x="5472606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동물분류학</a:t>
            </a:r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 탐구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91" name="직사각형 190"/>
          <p:cNvSpPr/>
          <p:nvPr/>
        </p:nvSpPr>
        <p:spPr>
          <a:xfrm>
            <a:off x="6545109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면역학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93" name="직사각형 192"/>
          <p:cNvSpPr/>
          <p:nvPr/>
        </p:nvSpPr>
        <p:spPr>
          <a:xfrm>
            <a:off x="7553221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동물학교육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세미나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78" name="직사각형 77"/>
          <p:cNvSpPr/>
          <p:nvPr/>
        </p:nvSpPr>
        <p:spPr>
          <a:xfrm>
            <a:off x="4464494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탐구생태학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79" name="직사각형 78"/>
          <p:cNvSpPr/>
          <p:nvPr/>
        </p:nvSpPr>
        <p:spPr>
          <a:xfrm>
            <a:off x="5472606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동물생리학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4464494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야외생물학</a:t>
            </a:r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  교육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95" name="직사각형 94"/>
          <p:cNvSpPr/>
          <p:nvPr/>
        </p:nvSpPr>
        <p:spPr>
          <a:xfrm>
            <a:off x="4479727" y="51930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식물학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실험교육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96" name="직사각형 95"/>
          <p:cNvSpPr/>
          <p:nvPr/>
        </p:nvSpPr>
        <p:spPr>
          <a:xfrm>
            <a:off x="5480222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식물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생리학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98" name="직사각형 97"/>
          <p:cNvSpPr/>
          <p:nvPr/>
        </p:nvSpPr>
        <p:spPr>
          <a:xfrm>
            <a:off x="6552725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식물학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특론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00" name="직사각형 99"/>
          <p:cNvSpPr/>
          <p:nvPr/>
        </p:nvSpPr>
        <p:spPr>
          <a:xfrm>
            <a:off x="4464494" y="352846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담수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생물학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2376262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인체생물학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탐구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3388182" y="2666851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동물학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실험교육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2383878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식물형태학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및실험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3391990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식물계통학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탐구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288030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일반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생물학</a:t>
            </a:r>
            <a:r>
              <a:rPr lang="en-US" altLang="ko-KR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(1)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303758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일반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생물학</a:t>
            </a:r>
            <a:r>
              <a:rPr lang="en-US" altLang="ko-KR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(2)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4479728" y="950515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생명과학사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및철학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5487840" y="950515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생명과학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교육론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7568455" y="950515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생명과학교육논술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71" name="직사각형 70"/>
          <p:cNvSpPr/>
          <p:nvPr/>
        </p:nvSpPr>
        <p:spPr>
          <a:xfrm>
            <a:off x="6552725" y="9505155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생명과학교재연구및지도법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7568455" y="1029724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생명과학현장교육세미나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82" name="직사각형 81"/>
          <p:cNvSpPr/>
          <p:nvPr/>
        </p:nvSpPr>
        <p:spPr>
          <a:xfrm>
            <a:off x="2391495" y="439258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야외생물학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탐구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84" name="직사각형 83"/>
          <p:cNvSpPr/>
          <p:nvPr/>
        </p:nvSpPr>
        <p:spPr>
          <a:xfrm>
            <a:off x="2391496" y="950515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특수아과학</a:t>
            </a:r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 </a:t>
            </a:r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탐구지도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90" name="직사각형 89"/>
          <p:cNvSpPr/>
          <p:nvPr/>
        </p:nvSpPr>
        <p:spPr>
          <a:xfrm>
            <a:off x="3399608" y="950515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생명과학학습이론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66" name="직사각형 165"/>
          <p:cNvSpPr/>
          <p:nvPr/>
        </p:nvSpPr>
        <p:spPr>
          <a:xfrm>
            <a:off x="7615" y="1008212"/>
            <a:ext cx="223640" cy="223200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dirty="0" smtClean="0"/>
              <a:t>동물학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영역</a:t>
            </a:r>
            <a:endParaRPr lang="en-US" altLang="ko-KR" sz="1100" dirty="0" smtClean="0"/>
          </a:p>
        </p:txBody>
      </p:sp>
      <p:sp>
        <p:nvSpPr>
          <p:cNvPr id="167" name="직사각형 166"/>
          <p:cNvSpPr/>
          <p:nvPr/>
        </p:nvSpPr>
        <p:spPr>
          <a:xfrm>
            <a:off x="7615" y="3528492"/>
            <a:ext cx="223640" cy="2232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식물학 영역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4479727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유전학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70" name="직사각형 169"/>
          <p:cNvSpPr/>
          <p:nvPr/>
        </p:nvSpPr>
        <p:spPr>
          <a:xfrm>
            <a:off x="5487839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유전공학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71" name="직사각형 170"/>
          <p:cNvSpPr/>
          <p:nvPr/>
        </p:nvSpPr>
        <p:spPr>
          <a:xfrm>
            <a:off x="6560342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분자생물학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73" name="직사각형 172"/>
          <p:cNvSpPr/>
          <p:nvPr/>
        </p:nvSpPr>
        <p:spPr>
          <a:xfrm>
            <a:off x="7568454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유전학교육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세미나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75" name="직사각형 174"/>
          <p:cNvSpPr/>
          <p:nvPr/>
        </p:nvSpPr>
        <p:spPr>
          <a:xfrm>
            <a:off x="2391495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미생물학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96" name="직사각형 195"/>
          <p:cNvSpPr/>
          <p:nvPr/>
        </p:nvSpPr>
        <p:spPr>
          <a:xfrm>
            <a:off x="2399112" y="85690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야생화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탐구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97" name="직사각형 196"/>
          <p:cNvSpPr/>
          <p:nvPr/>
        </p:nvSpPr>
        <p:spPr>
          <a:xfrm>
            <a:off x="2391495" y="781599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생리학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실험교육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200" name="직사각형 199"/>
          <p:cNvSpPr/>
          <p:nvPr/>
        </p:nvSpPr>
        <p:spPr>
          <a:xfrm>
            <a:off x="2391495" y="6912867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세포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생물학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201" name="직사각형 200"/>
          <p:cNvSpPr/>
          <p:nvPr/>
        </p:nvSpPr>
        <p:spPr>
          <a:xfrm>
            <a:off x="3391989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생화학</a:t>
            </a:r>
            <a:endParaRPr lang="en-US" altLang="ko-KR" sz="1000" spc="-13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202" name="직사각형 201"/>
          <p:cNvSpPr/>
          <p:nvPr/>
        </p:nvSpPr>
        <p:spPr>
          <a:xfrm>
            <a:off x="7576071" y="69128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생리학교육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세미나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203" name="직사각형 202"/>
          <p:cNvSpPr/>
          <p:nvPr/>
        </p:nvSpPr>
        <p:spPr>
          <a:xfrm>
            <a:off x="7615" y="6120780"/>
            <a:ext cx="223640" cy="302433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미시생물학 영역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15232" y="9505156"/>
            <a:ext cx="216024" cy="1296144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생물교육학 영역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295647" y="950515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중학교생명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과학실험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21" name="직사각형 120"/>
          <p:cNvSpPr/>
          <p:nvPr/>
        </p:nvSpPr>
        <p:spPr>
          <a:xfrm>
            <a:off x="1303759" y="950515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고등학</a:t>
            </a:r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교생명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과학실험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23" name="직사각형 122"/>
          <p:cNvSpPr/>
          <p:nvPr/>
        </p:nvSpPr>
        <p:spPr>
          <a:xfrm>
            <a:off x="297880" y="4392439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야외생물학</a:t>
            </a:r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 실습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24" name="직사각형 123"/>
          <p:cNvSpPr/>
          <p:nvPr/>
        </p:nvSpPr>
        <p:spPr>
          <a:xfrm>
            <a:off x="2383878" y="518756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야생화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탐구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22849" y="3384476"/>
            <a:ext cx="8345310" cy="0"/>
          </a:xfrm>
          <a:prstGeom prst="line">
            <a:avLst/>
          </a:prstGeom>
          <a:ln w="28575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직선 연결선 124"/>
          <p:cNvCxnSpPr/>
          <p:nvPr/>
        </p:nvCxnSpPr>
        <p:spPr>
          <a:xfrm>
            <a:off x="15233" y="5976764"/>
            <a:ext cx="8345310" cy="0"/>
          </a:xfrm>
          <a:prstGeom prst="line">
            <a:avLst/>
          </a:prstGeom>
          <a:ln w="28575">
            <a:solidFill>
              <a:srgbClr val="2F95B0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직선 연결선 125"/>
          <p:cNvCxnSpPr/>
          <p:nvPr/>
        </p:nvCxnSpPr>
        <p:spPr>
          <a:xfrm>
            <a:off x="7615" y="9361140"/>
            <a:ext cx="8345310" cy="0"/>
          </a:xfrm>
          <a:prstGeom prst="line">
            <a:avLst/>
          </a:prstGeom>
          <a:ln w="28575">
            <a:solidFill>
              <a:srgbClr val="2F95B0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288030" y="2520380"/>
            <a:ext cx="8057279" cy="0"/>
          </a:xfrm>
          <a:prstGeom prst="line">
            <a:avLst/>
          </a:prstGeom>
          <a:ln w="19050">
            <a:prstDash val="lgDashDot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직선 연결선 126"/>
          <p:cNvCxnSpPr/>
          <p:nvPr/>
        </p:nvCxnSpPr>
        <p:spPr>
          <a:xfrm>
            <a:off x="295647" y="4248572"/>
            <a:ext cx="8057279" cy="0"/>
          </a:xfrm>
          <a:prstGeom prst="line">
            <a:avLst/>
          </a:prstGeom>
          <a:ln w="19050">
            <a:prstDash val="lgDashDot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직선 연결선 127"/>
          <p:cNvCxnSpPr/>
          <p:nvPr/>
        </p:nvCxnSpPr>
        <p:spPr>
          <a:xfrm>
            <a:off x="295647" y="7632948"/>
            <a:ext cx="8057279" cy="0"/>
          </a:xfrm>
          <a:prstGeom prst="line">
            <a:avLst/>
          </a:prstGeom>
          <a:ln w="19050">
            <a:prstDash val="lgDashDot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9" name="직사각형 128"/>
          <p:cNvSpPr/>
          <p:nvPr/>
        </p:nvSpPr>
        <p:spPr>
          <a:xfrm>
            <a:off x="8449513" y="1014922"/>
            <a:ext cx="223640" cy="1368000"/>
          </a:xfrm>
          <a:prstGeom prst="rect">
            <a:avLst/>
          </a:prstGeom>
          <a:solidFill>
            <a:schemeClr val="bg1"/>
          </a:solidFill>
          <a:ln>
            <a:solidFill>
              <a:srgbClr val="050505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  <a:latin typeface="제주고딕" panose="02000300000000000000" pitchFamily="2" charset="-127"/>
                <a:ea typeface="제주고딕" panose="02000300000000000000" pitchFamily="2" charset="-127"/>
              </a:rPr>
              <a:t>이론</a:t>
            </a:r>
            <a:endParaRPr lang="en-US" altLang="ko-KR" sz="1200" dirty="0" smtClean="0">
              <a:solidFill>
                <a:schemeClr val="tx1"/>
              </a:solidFill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30" name="직사각형 129"/>
          <p:cNvSpPr/>
          <p:nvPr/>
        </p:nvSpPr>
        <p:spPr>
          <a:xfrm>
            <a:off x="8449513" y="2664396"/>
            <a:ext cx="223640" cy="576000"/>
          </a:xfrm>
          <a:prstGeom prst="rect">
            <a:avLst/>
          </a:prstGeom>
          <a:solidFill>
            <a:schemeClr val="bg1"/>
          </a:solidFill>
          <a:ln>
            <a:solidFill>
              <a:srgbClr val="050505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  <a:latin typeface="제주고딕" panose="02000300000000000000" pitchFamily="2" charset="-127"/>
                <a:ea typeface="제주고딕" panose="02000300000000000000" pitchFamily="2" charset="-127"/>
              </a:rPr>
              <a:t>실습</a:t>
            </a:r>
            <a:endParaRPr lang="en-US" altLang="ko-KR" sz="1200" dirty="0" smtClean="0">
              <a:solidFill>
                <a:schemeClr val="tx1"/>
              </a:solidFill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31" name="직사각형 130"/>
          <p:cNvSpPr/>
          <p:nvPr/>
        </p:nvSpPr>
        <p:spPr>
          <a:xfrm>
            <a:off x="8449513" y="6128324"/>
            <a:ext cx="223640" cy="1368000"/>
          </a:xfrm>
          <a:prstGeom prst="rect">
            <a:avLst/>
          </a:prstGeom>
          <a:solidFill>
            <a:schemeClr val="bg1"/>
          </a:solidFill>
          <a:ln>
            <a:solidFill>
              <a:srgbClr val="A4CD4F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  <a:latin typeface="제주고딕" panose="02000300000000000000" pitchFamily="2" charset="-127"/>
                <a:ea typeface="제주고딕" panose="02000300000000000000" pitchFamily="2" charset="-127"/>
              </a:rPr>
              <a:t>이론</a:t>
            </a:r>
            <a:endParaRPr lang="en-US" altLang="ko-KR" sz="1200" dirty="0" smtClean="0">
              <a:solidFill>
                <a:schemeClr val="tx1"/>
              </a:solidFill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32" name="직사각형 131"/>
          <p:cNvSpPr/>
          <p:nvPr/>
        </p:nvSpPr>
        <p:spPr>
          <a:xfrm>
            <a:off x="8449513" y="3528492"/>
            <a:ext cx="223640" cy="576000"/>
          </a:xfrm>
          <a:prstGeom prst="rect">
            <a:avLst/>
          </a:prstGeom>
          <a:solidFill>
            <a:schemeClr val="bg1"/>
          </a:solidFill>
          <a:ln>
            <a:solidFill>
              <a:srgbClr val="3CBEE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  <a:latin typeface="제주고딕" panose="02000300000000000000" pitchFamily="2" charset="-127"/>
                <a:ea typeface="제주고딕" panose="02000300000000000000" pitchFamily="2" charset="-127"/>
              </a:rPr>
              <a:t>이론</a:t>
            </a:r>
            <a:endParaRPr lang="en-US" altLang="ko-KR" sz="1200" dirty="0" smtClean="0">
              <a:solidFill>
                <a:schemeClr val="tx1"/>
              </a:solidFill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33" name="직사각형 132"/>
          <p:cNvSpPr/>
          <p:nvPr/>
        </p:nvSpPr>
        <p:spPr>
          <a:xfrm>
            <a:off x="8449513" y="4392492"/>
            <a:ext cx="223640" cy="1368000"/>
          </a:xfrm>
          <a:prstGeom prst="rect">
            <a:avLst/>
          </a:prstGeom>
          <a:solidFill>
            <a:schemeClr val="bg1"/>
          </a:solidFill>
          <a:ln>
            <a:solidFill>
              <a:srgbClr val="3097B2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  <a:latin typeface="제주고딕" panose="02000300000000000000" pitchFamily="2" charset="-127"/>
                <a:ea typeface="제주고딕" panose="02000300000000000000" pitchFamily="2" charset="-127"/>
              </a:rPr>
              <a:t>실습</a:t>
            </a:r>
            <a:endParaRPr lang="en-US" altLang="ko-KR" sz="1200" dirty="0" smtClean="0">
              <a:solidFill>
                <a:schemeClr val="tx1"/>
              </a:solidFill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34" name="직사각형 133"/>
          <p:cNvSpPr/>
          <p:nvPr/>
        </p:nvSpPr>
        <p:spPr>
          <a:xfrm>
            <a:off x="8449513" y="7776964"/>
            <a:ext cx="223640" cy="1368000"/>
          </a:xfrm>
          <a:prstGeom prst="rect">
            <a:avLst/>
          </a:prstGeom>
          <a:solidFill>
            <a:schemeClr val="bg1"/>
          </a:solidFill>
          <a:ln>
            <a:solidFill>
              <a:srgbClr val="83A33D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200" smtClean="0">
                <a:solidFill>
                  <a:schemeClr val="tx1"/>
                </a:solidFill>
                <a:latin typeface="제주고딕" panose="02000300000000000000" pitchFamily="2" charset="-127"/>
                <a:ea typeface="제주고딕" panose="02000300000000000000" pitchFamily="2" charset="-127"/>
              </a:rPr>
              <a:t>실습</a:t>
            </a:r>
            <a:endParaRPr lang="en-US" altLang="ko-KR" sz="1200" dirty="0" smtClean="0">
              <a:solidFill>
                <a:schemeClr val="tx1"/>
              </a:solidFill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35" name="직사각형 134"/>
          <p:cNvSpPr/>
          <p:nvPr/>
        </p:nvSpPr>
        <p:spPr>
          <a:xfrm>
            <a:off x="8449513" y="9505308"/>
            <a:ext cx="223640" cy="1368000"/>
          </a:xfrm>
          <a:prstGeom prst="rect">
            <a:avLst/>
          </a:prstGeom>
          <a:solidFill>
            <a:schemeClr val="bg1"/>
          </a:solidFill>
          <a:ln>
            <a:solidFill>
              <a:srgbClr val="684A8B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  <a:latin typeface="제주고딕" panose="02000300000000000000" pitchFamily="2" charset="-127"/>
                <a:ea typeface="제주고딕" panose="02000300000000000000" pitchFamily="2" charset="-127"/>
              </a:rPr>
              <a:t>이론 및 실습</a:t>
            </a:r>
            <a:endParaRPr lang="en-US" altLang="ko-KR" sz="1200" dirty="0" smtClean="0">
              <a:solidFill>
                <a:schemeClr val="tx1"/>
              </a:solidFill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36" name="직사각형 135"/>
          <p:cNvSpPr/>
          <p:nvPr/>
        </p:nvSpPr>
        <p:spPr>
          <a:xfrm>
            <a:off x="295647" y="1023014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생명과학      국제동향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37" name="직사각형 136"/>
          <p:cNvSpPr/>
          <p:nvPr/>
        </p:nvSpPr>
        <p:spPr>
          <a:xfrm>
            <a:off x="1296142" y="1023014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과학문화      현장탐방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38" name="직사각형 137"/>
          <p:cNvSpPr/>
          <p:nvPr/>
        </p:nvSpPr>
        <p:spPr>
          <a:xfrm>
            <a:off x="5480221" y="78129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유전학            </a:t>
            </a:r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실험교육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39" name="직사각형 138"/>
          <p:cNvSpPr/>
          <p:nvPr/>
        </p:nvSpPr>
        <p:spPr>
          <a:xfrm>
            <a:off x="5472606" y="2666851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동물생리학</a:t>
            </a:r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 실험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41" name="직사각형 140"/>
          <p:cNvSpPr/>
          <p:nvPr/>
        </p:nvSpPr>
        <p:spPr>
          <a:xfrm>
            <a:off x="3388182" y="51930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식물계통학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실험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43" name="직사각형 142"/>
          <p:cNvSpPr/>
          <p:nvPr/>
        </p:nvSpPr>
        <p:spPr>
          <a:xfrm>
            <a:off x="5472606" y="4392439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자연환경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해설사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  <p:sp>
        <p:nvSpPr>
          <p:cNvPr id="144" name="직사각형 143"/>
          <p:cNvSpPr/>
          <p:nvPr/>
        </p:nvSpPr>
        <p:spPr>
          <a:xfrm>
            <a:off x="5472606" y="51844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00" spc="-130" dirty="0" err="1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식물생리학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  <a:p>
            <a:pPr algn="ctr"/>
            <a:r>
              <a:rPr lang="ko-KR" altLang="en-US" sz="1000" spc="-130" dirty="0" smtClean="0">
                <a:latin typeface="제주고딕" panose="02000300000000000000" pitchFamily="2" charset="-127"/>
                <a:ea typeface="제주고딕" panose="02000300000000000000" pitchFamily="2" charset="-127"/>
              </a:rPr>
              <a:t>실험</a:t>
            </a:r>
            <a:endParaRPr lang="en-US" altLang="ko-KR" sz="1000" spc="-130" dirty="0" smtClean="0">
              <a:latin typeface="제주고딕" panose="02000300000000000000" pitchFamily="2" charset="-127"/>
              <a:ea typeface="제주고딕" panose="02000300000000000000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127</Words>
  <Application>Microsoft Office PowerPoint</Application>
  <PresentationFormat>사용자 지정</PresentationFormat>
  <Paragraphs>95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제주고딕</vt:lpstr>
      <vt:lpstr>Arial</vt:lpstr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OWNER</cp:lastModifiedBy>
  <cp:revision>74</cp:revision>
  <dcterms:created xsi:type="dcterms:W3CDTF">2011-03-08T06:22:35Z</dcterms:created>
  <dcterms:modified xsi:type="dcterms:W3CDTF">2020-03-20T06:39:45Z</dcterms:modified>
</cp:coreProperties>
</file>