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74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61EED3-8CD6-4A00-BA3C-FB95527EC49D}" type="datetimeFigureOut">
              <a:rPr lang="ko-KR" altLang="en-US" smtClean="0"/>
              <a:t>2015-11-02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09D517-BB93-445D-B3C4-C4889F553E4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906243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09D517-BB93-445D-B3C4-C4889F553E49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015513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2E5DA-B8A8-4089-8229-4EEDC4682705}" type="datetimeFigureOut">
              <a:rPr lang="ko-KR" altLang="en-US" smtClean="0"/>
              <a:t>2015-11-02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8C547-F637-47A5-A76B-65C96EDAB6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788870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2E5DA-B8A8-4089-8229-4EEDC4682705}" type="datetimeFigureOut">
              <a:rPr lang="ko-KR" altLang="en-US" smtClean="0"/>
              <a:t>2015-11-02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8C547-F637-47A5-A76B-65C96EDAB6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29422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2E5DA-B8A8-4089-8229-4EEDC4682705}" type="datetimeFigureOut">
              <a:rPr lang="ko-KR" altLang="en-US" smtClean="0"/>
              <a:t>2015-11-02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8C547-F637-47A5-A76B-65C96EDAB6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384984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2E5DA-B8A8-4089-8229-4EEDC4682705}" type="datetimeFigureOut">
              <a:rPr lang="ko-KR" altLang="en-US" smtClean="0"/>
              <a:t>2015-11-02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8C547-F637-47A5-A76B-65C96EDAB6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57538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2E5DA-B8A8-4089-8229-4EEDC4682705}" type="datetimeFigureOut">
              <a:rPr lang="ko-KR" altLang="en-US" smtClean="0"/>
              <a:t>2015-11-02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8C547-F637-47A5-A76B-65C96EDAB6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29417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2E5DA-B8A8-4089-8229-4EEDC4682705}" type="datetimeFigureOut">
              <a:rPr lang="ko-KR" altLang="en-US" smtClean="0"/>
              <a:t>2015-11-02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8C547-F637-47A5-A76B-65C96EDAB6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133250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2E5DA-B8A8-4089-8229-4EEDC4682705}" type="datetimeFigureOut">
              <a:rPr lang="ko-KR" altLang="en-US" smtClean="0"/>
              <a:t>2015-11-02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8C547-F637-47A5-A76B-65C96EDAB6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490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2E5DA-B8A8-4089-8229-4EEDC4682705}" type="datetimeFigureOut">
              <a:rPr lang="ko-KR" altLang="en-US" smtClean="0"/>
              <a:t>2015-11-02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8C547-F637-47A5-A76B-65C96EDAB6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044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2E5DA-B8A8-4089-8229-4EEDC4682705}" type="datetimeFigureOut">
              <a:rPr lang="ko-KR" altLang="en-US" smtClean="0"/>
              <a:t>2015-11-02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8C547-F637-47A5-A76B-65C96EDAB6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571565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2E5DA-B8A8-4089-8229-4EEDC4682705}" type="datetimeFigureOut">
              <a:rPr lang="ko-KR" altLang="en-US" smtClean="0"/>
              <a:t>2015-11-02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8C547-F637-47A5-A76B-65C96EDAB6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84500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2E5DA-B8A8-4089-8229-4EEDC4682705}" type="datetimeFigureOut">
              <a:rPr lang="ko-KR" altLang="en-US" smtClean="0"/>
              <a:t>2015-11-02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8C547-F637-47A5-A76B-65C96EDAB6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92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42E5DA-B8A8-4089-8229-4EEDC4682705}" type="datetimeFigureOut">
              <a:rPr lang="ko-KR" altLang="en-US" smtClean="0"/>
              <a:t>2015-11-02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48C547-F637-47A5-A76B-65C96EDAB6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46558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빗면 1"/>
          <p:cNvSpPr/>
          <p:nvPr/>
        </p:nvSpPr>
        <p:spPr>
          <a:xfrm>
            <a:off x="472268" y="413027"/>
            <a:ext cx="8208912" cy="1529646"/>
          </a:xfrm>
          <a:prstGeom prst="bevel">
            <a:avLst/>
          </a:prstGeom>
          <a:solidFill>
            <a:schemeClr val="accent6">
              <a:lumMod val="75000"/>
              <a:alpha val="69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ko-KR" altLang="en-US" sz="1600" dirty="0" smtClean="0">
              <a:solidFill>
                <a:srgbClr val="002060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288" y="543977"/>
            <a:ext cx="7848872" cy="1267746"/>
          </a:xfrm>
          <a:prstGeom prst="rect">
            <a:avLst/>
          </a:prstGeom>
          <a:gradFill>
            <a:gsLst>
              <a:gs pos="0">
                <a:schemeClr val="accent6">
                  <a:lumMod val="20000"/>
                  <a:lumOff val="8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12700">
            <a:noFill/>
            <a:miter lim="800000"/>
            <a:headEnd/>
            <a:tailEnd/>
          </a:ln>
        </p:spPr>
      </p:pic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6" name="부제목 2"/>
          <p:cNvSpPr txBox="1">
            <a:spLocks/>
          </p:cNvSpPr>
          <p:nvPr/>
        </p:nvSpPr>
        <p:spPr>
          <a:xfrm>
            <a:off x="526724" y="2132856"/>
            <a:ext cx="8099999" cy="75382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o-KR" altLang="en-US" sz="1800" dirty="0" smtClean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제자</a:t>
            </a:r>
            <a:r>
              <a:rPr lang="en-US" altLang="ko-KR" sz="1800" dirty="0" smtClean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, </a:t>
            </a:r>
            <a:r>
              <a:rPr lang="ko-KR" altLang="en-US" sz="1800" dirty="0" smtClean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선</a:t>
            </a:r>
            <a:r>
              <a:rPr lang="en-US" altLang="ko-KR" sz="1800" dirty="0" smtClean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.</a:t>
            </a:r>
            <a:r>
              <a:rPr lang="ko-KR" altLang="en-US" sz="1800" dirty="0" smtClean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후배들에게 </a:t>
            </a:r>
            <a:r>
              <a:rPr lang="ko-KR" altLang="en-US" sz="2000" b="1" dirty="0" smtClean="0">
                <a:solidFill>
                  <a:srgbClr val="0000FF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힘찬 응원의 메시지 </a:t>
            </a:r>
            <a:r>
              <a:rPr lang="ko-KR" altLang="en-US" sz="1800" dirty="0" smtClean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를 보내주세요</a:t>
            </a:r>
            <a:r>
              <a:rPr lang="en-US" altLang="ko-KR" sz="1800" dirty="0" smtClean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~</a:t>
            </a:r>
          </a:p>
          <a:p>
            <a:r>
              <a:rPr lang="ko-KR" altLang="en-US" sz="1800" b="1" dirty="0" smtClean="0">
                <a:solidFill>
                  <a:srgbClr val="FF00FF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사랑하는 사람을 군대에 보낸 </a:t>
            </a:r>
            <a:r>
              <a:rPr lang="ko-KR" altLang="en-US" sz="1600" dirty="0" smtClean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교수님 및 학생들의 많은 참여 부탁 드립니다</a:t>
            </a:r>
            <a:r>
              <a:rPr lang="en-US" altLang="ko-KR" sz="1800" dirty="0" smtClean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.</a:t>
            </a:r>
            <a:endParaRPr lang="ko-KR" altLang="en-US" sz="1800" dirty="0">
              <a:solidFill>
                <a:schemeClr val="tx1"/>
              </a:solidFill>
              <a:latin typeface="MD개성체" panose="02020603020101020101" pitchFamily="18" charset="-127"/>
              <a:ea typeface="MD개성체" panose="02020603020101020101" pitchFamily="18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947742" y="700062"/>
            <a:ext cx="5248513" cy="955576"/>
          </a:xfrm>
        </p:spPr>
        <p:txBody>
          <a:bodyPr>
            <a:normAutofit/>
          </a:bodyPr>
          <a:lstStyle/>
          <a:p>
            <a:r>
              <a:rPr lang="en-US" altLang="ko-KR" sz="1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M" panose="02030600000101010101" pitchFamily="18" charset="-127"/>
                <a:ea typeface="HY엽서M" panose="02030600000101010101" pitchFamily="18" charset="-127"/>
              </a:rPr>
              <a:t>2015 </a:t>
            </a:r>
            <a:r>
              <a:rPr lang="ko-KR" altLang="en-US" sz="1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M" panose="02030600000101010101" pitchFamily="18" charset="-127"/>
                <a:ea typeface="HY엽서M" panose="02030600000101010101" pitchFamily="18" charset="-127"/>
              </a:rPr>
              <a:t>군복무자 격려를 위한 위문품 보내기</a:t>
            </a:r>
            <a:endParaRPr lang="en-US" altLang="ko-KR" sz="18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엽서M" panose="02030600000101010101" pitchFamily="18" charset="-127"/>
              <a:ea typeface="HY엽서M" panose="02030600000101010101" pitchFamily="18" charset="-127"/>
            </a:endParaRPr>
          </a:p>
          <a:p>
            <a:r>
              <a:rPr lang="en-US" altLang="ko-KR" sz="28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엄마의편지M" panose="02020600000000000000" pitchFamily="18" charset="-127"/>
                <a:ea typeface="a엄마의편지M" panose="02020600000000000000" pitchFamily="18" charset="-127"/>
              </a:rPr>
              <a:t>‘</a:t>
            </a:r>
            <a:r>
              <a:rPr lang="ko-KR" altLang="en-US" sz="28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엄마의편지M" panose="02020600000000000000" pitchFamily="18" charset="-127"/>
                <a:ea typeface="a엄마의편지M" panose="02020600000000000000" pitchFamily="18" charset="-127"/>
              </a:rPr>
              <a:t>진짜 사나이</a:t>
            </a:r>
            <a:r>
              <a:rPr lang="en-US" altLang="ko-KR" sz="28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엄마의편지M" panose="02020600000000000000" pitchFamily="18" charset="-127"/>
                <a:ea typeface="a엄마의편지M" panose="02020600000000000000" pitchFamily="18" charset="-127"/>
              </a:rPr>
              <a:t>’ </a:t>
            </a:r>
            <a:r>
              <a:rPr lang="ko-KR" alt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엄마의편지M" panose="02020600000000000000" pitchFamily="18" charset="-127"/>
                <a:ea typeface="a엄마의편지M" panose="02020600000000000000" pitchFamily="18" charset="-127"/>
              </a:rPr>
              <a:t>들을</a:t>
            </a:r>
            <a:r>
              <a:rPr lang="ko-KR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엄마의편지M" panose="02020600000000000000" pitchFamily="18" charset="-127"/>
                <a:ea typeface="a엄마의편지M" panose="02020600000000000000" pitchFamily="18" charset="-127"/>
              </a:rPr>
              <a:t> 함께 </a:t>
            </a:r>
            <a:r>
              <a:rPr lang="ko-KR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엄마의편지M" panose="02020600000000000000" pitchFamily="18" charset="-127"/>
                <a:ea typeface="a엄마의편지M" panose="02020600000000000000" pitchFamily="18" charset="-127"/>
              </a:rPr>
              <a:t>응원</a:t>
            </a:r>
            <a:r>
              <a:rPr lang="ko-KR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엄마의편지M" panose="02020600000000000000" pitchFamily="18" charset="-127"/>
                <a:ea typeface="a엄마의편지M" panose="02020600000000000000" pitchFamily="18" charset="-127"/>
              </a:rPr>
              <a:t>해요</a:t>
            </a:r>
            <a:r>
              <a:rPr lang="en-US" altLang="ko-KR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엄마의편지M" panose="02020600000000000000" pitchFamily="18" charset="-127"/>
                <a:ea typeface="a엄마의편지M" panose="02020600000000000000" pitchFamily="18" charset="-127"/>
              </a:rPr>
              <a:t>~!</a:t>
            </a:r>
            <a:endParaRPr lang="ko-KR" altLang="en-US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엄마의편지M" panose="02020600000000000000" pitchFamily="18" charset="-127"/>
              <a:ea typeface="a엄마의편지M" panose="02020600000000000000" pitchFamily="18" charset="-127"/>
            </a:endParaRPr>
          </a:p>
        </p:txBody>
      </p:sp>
      <p:sp>
        <p:nvSpPr>
          <p:cNvPr id="7" name="순서도: 종속 처리 6"/>
          <p:cNvSpPr/>
          <p:nvPr/>
        </p:nvSpPr>
        <p:spPr>
          <a:xfrm>
            <a:off x="581181" y="2905885"/>
            <a:ext cx="8099999" cy="2820437"/>
          </a:xfrm>
          <a:prstGeom prst="flowChartPredefinedProcess">
            <a:avLst/>
          </a:prstGeom>
          <a:solidFill>
            <a:schemeClr val="tx2">
              <a:lumMod val="5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ko-KR" altLang="en-US" sz="1600" b="1" dirty="0" smtClean="0">
                <a:solidFill>
                  <a:schemeClr val="bg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참여대상 </a:t>
            </a:r>
            <a:r>
              <a:rPr lang="en-US" altLang="ko-KR" sz="1600" b="1" dirty="0" smtClean="0">
                <a:solidFill>
                  <a:schemeClr val="bg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: </a:t>
            </a:r>
            <a:r>
              <a:rPr lang="ko-KR" altLang="en-US" sz="1600" b="1" dirty="0" smtClean="0">
                <a:solidFill>
                  <a:schemeClr val="bg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학교 구성원 전체 </a:t>
            </a:r>
            <a:r>
              <a:rPr lang="en-US" altLang="ko-KR" sz="1600" b="1" dirty="0" smtClean="0">
                <a:solidFill>
                  <a:schemeClr val="bg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(</a:t>
            </a:r>
            <a:r>
              <a:rPr lang="ko-KR" altLang="en-US" sz="1600" b="1" dirty="0" smtClean="0">
                <a:solidFill>
                  <a:schemeClr val="bg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학생 및 교직원</a:t>
            </a:r>
            <a:r>
              <a:rPr lang="en-US" altLang="ko-KR" sz="1600" b="1" dirty="0" smtClean="0">
                <a:solidFill>
                  <a:schemeClr val="bg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)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ko-KR" altLang="en-US" sz="1600" b="1" dirty="0" smtClean="0">
                <a:solidFill>
                  <a:schemeClr val="bg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신청기간 </a:t>
            </a:r>
            <a:r>
              <a:rPr lang="en-US" altLang="ko-KR" sz="1600" b="1" dirty="0" smtClean="0">
                <a:solidFill>
                  <a:schemeClr val="bg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: 2015. 11. 9.(</a:t>
            </a:r>
            <a:r>
              <a:rPr lang="ko-KR" altLang="en-US" sz="1600" b="1" dirty="0" smtClean="0">
                <a:solidFill>
                  <a:schemeClr val="bg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월</a:t>
            </a:r>
            <a:r>
              <a:rPr lang="en-US" altLang="ko-KR" sz="1600" b="1" dirty="0" smtClean="0">
                <a:solidFill>
                  <a:schemeClr val="bg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) ~ 11. </a:t>
            </a:r>
            <a:r>
              <a:rPr lang="en-US" altLang="ko-KR" sz="1600" b="1" dirty="0" smtClean="0">
                <a:solidFill>
                  <a:schemeClr val="bg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20.(</a:t>
            </a:r>
            <a:r>
              <a:rPr lang="ko-KR" altLang="en-US" sz="1600" b="1" dirty="0" smtClean="0">
                <a:solidFill>
                  <a:schemeClr val="bg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금</a:t>
            </a:r>
            <a:r>
              <a:rPr lang="en-US" altLang="ko-KR" sz="1600" b="1" dirty="0" smtClean="0">
                <a:solidFill>
                  <a:schemeClr val="bg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)</a:t>
            </a:r>
            <a:endParaRPr lang="en-US" altLang="ko-KR" sz="1600" b="1" dirty="0" smtClean="0">
              <a:solidFill>
                <a:schemeClr val="bg1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ko-KR" altLang="en-US" sz="1600" b="1" dirty="0" smtClean="0">
                <a:solidFill>
                  <a:schemeClr val="bg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신청방법 </a:t>
            </a:r>
            <a:r>
              <a:rPr lang="en-US" altLang="ko-KR" sz="1600" b="1" dirty="0" smtClean="0">
                <a:solidFill>
                  <a:schemeClr val="bg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: </a:t>
            </a:r>
            <a:r>
              <a:rPr lang="ko-KR" altLang="en-US" sz="1600" b="1" dirty="0" smtClean="0">
                <a:solidFill>
                  <a:schemeClr val="bg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학과 사무실 방문 신청 바랍니다</a:t>
            </a:r>
            <a:r>
              <a:rPr lang="en-US" altLang="ko-KR" sz="1600" b="1" dirty="0" smtClean="0">
                <a:solidFill>
                  <a:schemeClr val="bg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. (</a:t>
            </a:r>
            <a:r>
              <a:rPr lang="ko-KR" altLang="en-US" sz="1600" b="1" dirty="0" smtClean="0">
                <a:solidFill>
                  <a:schemeClr val="bg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군부대 주소 확인 필</a:t>
            </a:r>
            <a:r>
              <a:rPr lang="en-US" altLang="ko-KR" sz="1600" b="1" dirty="0" smtClean="0">
                <a:solidFill>
                  <a:schemeClr val="bg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!!)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ko-KR" altLang="en-US" sz="1600" b="1" dirty="0" smtClean="0">
                <a:solidFill>
                  <a:schemeClr val="bg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발송기간 </a:t>
            </a:r>
            <a:r>
              <a:rPr lang="en-US" altLang="ko-KR" sz="1600" b="1" dirty="0" smtClean="0">
                <a:solidFill>
                  <a:schemeClr val="bg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: 2015. 12. 1.(</a:t>
            </a:r>
            <a:r>
              <a:rPr lang="ko-KR" altLang="en-US" sz="1600" b="1" dirty="0" smtClean="0">
                <a:solidFill>
                  <a:schemeClr val="bg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화</a:t>
            </a:r>
            <a:r>
              <a:rPr lang="en-US" altLang="ko-KR" sz="1600" b="1" dirty="0" smtClean="0">
                <a:solidFill>
                  <a:schemeClr val="bg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) ~ 12. 2.(</a:t>
            </a:r>
            <a:r>
              <a:rPr lang="ko-KR" altLang="en-US" sz="1600" b="1" dirty="0" smtClean="0">
                <a:solidFill>
                  <a:schemeClr val="bg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수</a:t>
            </a:r>
            <a:r>
              <a:rPr lang="en-US" altLang="ko-KR" sz="1600" b="1" dirty="0" smtClean="0">
                <a:solidFill>
                  <a:schemeClr val="bg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) 10:00~16:00 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ko-KR" altLang="en-US" sz="1600" b="1" dirty="0" smtClean="0">
                <a:solidFill>
                  <a:schemeClr val="bg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발송장소 </a:t>
            </a:r>
            <a:r>
              <a:rPr lang="en-US" altLang="ko-KR" sz="1600" b="1" dirty="0" smtClean="0">
                <a:solidFill>
                  <a:schemeClr val="bg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: </a:t>
            </a:r>
            <a:r>
              <a:rPr lang="ko-KR" altLang="en-US" sz="1600" b="1" dirty="0" err="1" smtClean="0">
                <a:solidFill>
                  <a:schemeClr val="bg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성산홀</a:t>
            </a:r>
            <a:r>
              <a:rPr lang="ko-KR" altLang="en-US" sz="1600" b="1" dirty="0" smtClean="0">
                <a:solidFill>
                  <a:schemeClr val="bg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en-US" altLang="ko-KR" sz="1600" b="1" dirty="0" smtClean="0">
                <a:solidFill>
                  <a:schemeClr val="bg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16</a:t>
            </a:r>
            <a:r>
              <a:rPr lang="ko-KR" altLang="en-US" sz="1600" b="1" dirty="0" smtClean="0">
                <a:solidFill>
                  <a:schemeClr val="bg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층 </a:t>
            </a:r>
            <a:endParaRPr lang="en-US" altLang="ko-KR" sz="1600" b="1" dirty="0" smtClean="0">
              <a:solidFill>
                <a:schemeClr val="bg1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ko-KR" altLang="en-US" sz="1600" b="1" dirty="0" smtClean="0">
                <a:solidFill>
                  <a:schemeClr val="bg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문의사항 </a:t>
            </a:r>
            <a:r>
              <a:rPr lang="en-US" altLang="ko-KR" sz="1600" b="1" dirty="0" smtClean="0">
                <a:solidFill>
                  <a:schemeClr val="bg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: </a:t>
            </a:r>
            <a:r>
              <a:rPr lang="ko-KR" altLang="en-US" sz="1600" b="1" dirty="0" err="1" smtClean="0">
                <a:solidFill>
                  <a:schemeClr val="bg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학생민원팀</a:t>
            </a:r>
            <a:r>
              <a:rPr lang="en-US" altLang="ko-KR" sz="1600" b="1" dirty="0" smtClean="0">
                <a:solidFill>
                  <a:schemeClr val="bg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(850-5555)</a:t>
            </a:r>
            <a:endParaRPr lang="ko-KR" altLang="en-US" sz="1600" b="1" dirty="0">
              <a:solidFill>
                <a:schemeClr val="bg1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</p:txBody>
      </p:sp>
      <p:pic>
        <p:nvPicPr>
          <p:cNvPr id="10" name="내용 개체 틀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0937" y="5852391"/>
            <a:ext cx="3302124" cy="576229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3048" y="2036466"/>
            <a:ext cx="425063" cy="822800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74242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6">
            <a:lumMod val="40000"/>
            <a:lumOff val="60000"/>
          </a:schemeClr>
        </a:solidFill>
        <a:ln>
          <a:solidFill>
            <a:schemeClr val="accent6">
              <a:lumMod val="20000"/>
              <a:lumOff val="80000"/>
            </a:schemeClr>
          </a:solidFill>
        </a:ln>
      </a:spPr>
      <a:bodyPr rtlCol="0" anchor="ctr"/>
      <a:lstStyle>
        <a:defPPr marL="285750" indent="-285750">
          <a:lnSpc>
            <a:spcPct val="150000"/>
          </a:lnSpc>
          <a:buFont typeface="Wingdings" panose="05000000000000000000" pitchFamily="2" charset="2"/>
          <a:buChar char="ü"/>
          <a:defRPr sz="1600" dirty="0" smtClean="0">
            <a:solidFill>
              <a:srgbClr val="002060"/>
            </a:solidFill>
            <a:latin typeface="휴먼모음T" panose="02030504000101010101" pitchFamily="18" charset="-127"/>
            <a:ea typeface="휴먼모음T" panose="02030504000101010101" pitchFamily="18" charset="-127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108</Words>
  <Application>Microsoft Office PowerPoint</Application>
  <PresentationFormat>화면 슬라이드 쇼(4:3)</PresentationFormat>
  <Paragraphs>11</Paragraphs>
  <Slides>1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14</cp:revision>
  <dcterms:created xsi:type="dcterms:W3CDTF">2015-09-10T07:24:26Z</dcterms:created>
  <dcterms:modified xsi:type="dcterms:W3CDTF">2015-11-02T04:39:46Z</dcterms:modified>
</cp:coreProperties>
</file>