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6" r:id="rId7"/>
    <p:sldId id="268" r:id="rId8"/>
    <p:sldId id="267" r:id="rId9"/>
    <p:sldId id="263" r:id="rId10"/>
    <p:sldId id="265" r:id="rId11"/>
    <p:sldId id="260" r:id="rId12"/>
  </p:sldIdLst>
  <p:sldSz cx="9906000" cy="6858000" type="A4"/>
  <p:notesSz cx="6858000" cy="9144000"/>
  <p:embeddedFontLst>
    <p:embeddedFont>
      <p:font typeface="210 맨발의청춘 L" panose="02020603020101020101" pitchFamily="18" charset="-127"/>
      <p:regular r:id="rId13"/>
    </p:embeddedFont>
    <p:embeddedFont>
      <p:font typeface="맑은 고딕" panose="020B0503020000020004" pitchFamily="50" charset="-127"/>
      <p:regular r:id="rId14"/>
      <p:bold r:id="rId15"/>
    </p:embeddedFont>
    <p:embeddedFont>
      <p:font typeface="210 맨발의청춘 B" panose="02020603020101020101" pitchFamily="18" charset="-127"/>
      <p:regular r:id="rId16"/>
    </p:embeddedFont>
    <p:embeddedFont>
      <p:font typeface="210 맨발의청춘 R" panose="02020603020101020101" pitchFamily="18" charset="-127"/>
      <p:regular r:id="rId17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C1C1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515" autoAdjust="0"/>
    <p:restoredTop sz="94660"/>
  </p:normalViewPr>
  <p:slideViewPr>
    <p:cSldViewPr>
      <p:cViewPr>
        <p:scale>
          <a:sx n="66" d="100"/>
          <a:sy n="66" d="100"/>
        </p:scale>
        <p:origin x="-2340" y="-456"/>
      </p:cViewPr>
      <p:guideLst>
        <p:guide orient="horz" pos="4319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CFA7-8D9B-4424-89F9-8912AE567DC4}" type="datetimeFigureOut">
              <a:rPr lang="ko-KR" altLang="en-US" smtClean="0"/>
              <a:t>2017-11-07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33017-4FA8-4AE0-BC40-BA99FDC6C5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7961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CFA7-8D9B-4424-89F9-8912AE567DC4}" type="datetimeFigureOut">
              <a:rPr lang="ko-KR" altLang="en-US" smtClean="0"/>
              <a:t>2017-11-07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33017-4FA8-4AE0-BC40-BA99FDC6C5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589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CFA7-8D9B-4424-89F9-8912AE567DC4}" type="datetimeFigureOut">
              <a:rPr lang="ko-KR" altLang="en-US" smtClean="0"/>
              <a:t>2017-11-07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33017-4FA8-4AE0-BC40-BA99FDC6C5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2732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CFA7-8D9B-4424-89F9-8912AE567DC4}" type="datetimeFigureOut">
              <a:rPr lang="ko-KR" altLang="en-US" smtClean="0"/>
              <a:t>2017-11-07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33017-4FA8-4AE0-BC40-BA99FDC6C5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6087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CFA7-8D9B-4424-89F9-8912AE567DC4}" type="datetimeFigureOut">
              <a:rPr lang="ko-KR" altLang="en-US" smtClean="0"/>
              <a:t>2017-11-07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33017-4FA8-4AE0-BC40-BA99FDC6C5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494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CFA7-8D9B-4424-89F9-8912AE567DC4}" type="datetimeFigureOut">
              <a:rPr lang="ko-KR" altLang="en-US" smtClean="0"/>
              <a:t>2017-11-07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33017-4FA8-4AE0-BC40-BA99FDC6C5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9059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CFA7-8D9B-4424-89F9-8912AE567DC4}" type="datetimeFigureOut">
              <a:rPr lang="ko-KR" altLang="en-US" smtClean="0"/>
              <a:t>2017-11-07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33017-4FA8-4AE0-BC40-BA99FDC6C5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8271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CFA7-8D9B-4424-89F9-8912AE567DC4}" type="datetimeFigureOut">
              <a:rPr lang="ko-KR" altLang="en-US" smtClean="0"/>
              <a:t>2017-11-07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33017-4FA8-4AE0-BC40-BA99FDC6C5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3982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CFA7-8D9B-4424-89F9-8912AE567DC4}" type="datetimeFigureOut">
              <a:rPr lang="ko-KR" altLang="en-US" smtClean="0"/>
              <a:t>2017-11-07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33017-4FA8-4AE0-BC40-BA99FDC6C5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9580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CFA7-8D9B-4424-89F9-8912AE567DC4}" type="datetimeFigureOut">
              <a:rPr lang="ko-KR" altLang="en-US" smtClean="0"/>
              <a:t>2017-11-07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33017-4FA8-4AE0-BC40-BA99FDC6C5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580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CFA7-8D9B-4424-89F9-8912AE567DC4}" type="datetimeFigureOut">
              <a:rPr lang="ko-KR" altLang="en-US" smtClean="0"/>
              <a:t>2017-11-07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33017-4FA8-4AE0-BC40-BA99FDC6C5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2664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2CFA7-8D9B-4424-89F9-8912AE567DC4}" type="datetimeFigureOut">
              <a:rPr lang="ko-KR" altLang="en-US" smtClean="0"/>
              <a:t>2017-11-07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33017-4FA8-4AE0-BC40-BA99FDC6C5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1178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5"/>
          <a:stretch/>
        </p:blipFill>
        <p:spPr>
          <a:xfrm>
            <a:off x="0" y="2116666"/>
            <a:ext cx="9906000" cy="4741333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0" y="2116666"/>
            <a:ext cx="9906000" cy="207778"/>
          </a:xfrm>
          <a:prstGeom prst="rect">
            <a:avLst/>
          </a:prstGeom>
          <a:solidFill>
            <a:srgbClr val="0020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" name="그룹 9"/>
          <p:cNvGrpSpPr/>
          <p:nvPr/>
        </p:nvGrpSpPr>
        <p:grpSpPr>
          <a:xfrm>
            <a:off x="388309" y="535246"/>
            <a:ext cx="5249488" cy="1205052"/>
            <a:chOff x="388309" y="535246"/>
            <a:chExt cx="5249488" cy="1205052"/>
          </a:xfrm>
        </p:grpSpPr>
        <p:sp>
          <p:nvSpPr>
            <p:cNvPr id="4" name="직사각형 3"/>
            <p:cNvSpPr/>
            <p:nvPr/>
          </p:nvSpPr>
          <p:spPr>
            <a:xfrm>
              <a:off x="388309" y="535246"/>
              <a:ext cx="249299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4000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002060"/>
                  </a:solidFill>
                  <a:latin typeface="210 맨발의청춘 B" panose="02020603020101020101" pitchFamily="18" charset="-127"/>
                  <a:ea typeface="210 맨발의청춘 B" panose="02020603020101020101" pitchFamily="18" charset="-127"/>
                </a:rPr>
                <a:t>연구계획서</a:t>
              </a:r>
              <a:endParaRPr lang="ko-KR" altLang="en-US" sz="40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00206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endParaRPr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416496" y="1124744"/>
              <a:ext cx="522130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000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드라마 </a:t>
              </a:r>
              <a:r>
                <a:rPr lang="en-US" altLang="ko-KR" sz="2000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‘</a:t>
              </a:r>
              <a:r>
                <a:rPr lang="ko-KR" altLang="en-US" sz="2000" dirty="0" err="1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청춘시대</a:t>
              </a:r>
              <a:r>
                <a:rPr lang="en-US" altLang="ko-KR" sz="2000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’</a:t>
              </a:r>
              <a:r>
                <a:rPr lang="ko-KR" altLang="en-US" sz="2000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를 통해 본 </a:t>
              </a:r>
              <a:r>
                <a:rPr lang="en-US" altLang="ko-KR" sz="2000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20</a:t>
              </a:r>
              <a:r>
                <a:rPr lang="ko-KR" altLang="en-US" sz="2000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대 여대생의 일상</a:t>
              </a:r>
              <a:endParaRPr lang="ko-KR" altLang="en-US" sz="20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414677" y="1524854"/>
              <a:ext cx="154144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800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By</a:t>
              </a:r>
              <a:r>
                <a:rPr lang="ko-KR" altLang="en-US" sz="800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 </a:t>
              </a:r>
              <a:r>
                <a:rPr lang="en-US" altLang="ko-KR" sz="800" dirty="0" err="1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K</a:t>
              </a:r>
              <a:r>
                <a:rPr lang="en-US" altLang="ko-KR" sz="800" dirty="0" err="1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imgeunwoo</a:t>
              </a:r>
              <a:endParaRPr lang="ko-KR" altLang="en-US" sz="8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14"/>
          <a:stretch/>
        </p:blipFill>
        <p:spPr>
          <a:xfrm>
            <a:off x="0" y="2332332"/>
            <a:ext cx="9906000" cy="452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74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4156961"/>
            <a:ext cx="9906000" cy="207778"/>
          </a:xfrm>
          <a:prstGeom prst="rect">
            <a:avLst/>
          </a:prstGeom>
          <a:solidFill>
            <a:srgbClr val="0020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3512840" y="7229445"/>
            <a:ext cx="288032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7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Nexa Bold" pitchFamily="50" charset="0"/>
              </a:rPr>
              <a:t>COPYRIGHT Ⓒ ALL RIGHT RESERVED BY PAPATAFACTORY</a:t>
            </a:r>
            <a:endParaRPr lang="ko-KR" altLang="en-US" sz="7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Nexa Bold" pitchFamily="50" charset="0"/>
            </a:endParaRPr>
          </a:p>
        </p:txBody>
      </p:sp>
      <p:cxnSp>
        <p:nvCxnSpPr>
          <p:cNvPr id="30" name="직선 연결선 29"/>
          <p:cNvCxnSpPr>
            <a:stCxn id="27" idx="3"/>
          </p:cNvCxnSpPr>
          <p:nvPr/>
        </p:nvCxnSpPr>
        <p:spPr>
          <a:xfrm flipV="1">
            <a:off x="1761253" y="789088"/>
            <a:ext cx="7944275" cy="1030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/>
          <p:cNvSpPr/>
          <p:nvPr/>
        </p:nvSpPr>
        <p:spPr>
          <a:xfrm>
            <a:off x="422425" y="560869"/>
            <a:ext cx="13388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5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00206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참고문헌</a:t>
            </a:r>
            <a:endParaRPr lang="ko-KR" altLang="en-US" sz="25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rgbClr val="00206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798" b="33878"/>
          <a:stretch/>
        </p:blipFill>
        <p:spPr>
          <a:xfrm>
            <a:off x="1" y="4368984"/>
            <a:ext cx="9905999" cy="24890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2425" y="1710100"/>
            <a:ext cx="6525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2425" y="1484784"/>
            <a:ext cx="9283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변혜정</a:t>
            </a:r>
            <a:r>
              <a:rPr lang="en-US" altLang="ko-KR" dirty="0" smtClean="0"/>
              <a:t>, </a:t>
            </a:r>
            <a:r>
              <a:rPr lang="ko-KR" altLang="en-US" dirty="0" smtClean="0"/>
              <a:t>「이성애 관계에서 자기 계발 연애와 성적 주체성의 변화」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서강대학교 생물문화연구원</a:t>
            </a:r>
            <a:r>
              <a:rPr lang="en-US" altLang="ko-KR" dirty="0" smtClean="0"/>
              <a:t>, 2010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3749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0" b="36845"/>
          <a:stretch/>
        </p:blipFill>
        <p:spPr>
          <a:xfrm>
            <a:off x="0" y="4263242"/>
            <a:ext cx="9906000" cy="2594758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547936" y="1567250"/>
            <a:ext cx="3363421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5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Thank you</a:t>
            </a:r>
            <a:endParaRPr lang="ko-KR" altLang="en-US" sz="45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4263242"/>
            <a:ext cx="9906000" cy="207778"/>
          </a:xfrm>
          <a:prstGeom prst="rect">
            <a:avLst/>
          </a:prstGeom>
          <a:solidFill>
            <a:srgbClr val="0020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" name="그룹 9"/>
          <p:cNvGrpSpPr/>
          <p:nvPr/>
        </p:nvGrpSpPr>
        <p:grpSpPr>
          <a:xfrm>
            <a:off x="388309" y="535246"/>
            <a:ext cx="5249488" cy="989608"/>
            <a:chOff x="388309" y="535246"/>
            <a:chExt cx="5249488" cy="989608"/>
          </a:xfrm>
        </p:grpSpPr>
        <p:sp>
          <p:nvSpPr>
            <p:cNvPr id="11" name="직사각형 10"/>
            <p:cNvSpPr/>
            <p:nvPr/>
          </p:nvSpPr>
          <p:spPr>
            <a:xfrm>
              <a:off x="388309" y="535246"/>
              <a:ext cx="249299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4000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002060"/>
                  </a:solidFill>
                  <a:latin typeface="210 맨발의청춘 B" panose="02020603020101020101" pitchFamily="18" charset="-127"/>
                  <a:ea typeface="210 맨발의청춘 B" panose="02020603020101020101" pitchFamily="18" charset="-127"/>
                </a:rPr>
                <a:t>연구계획서</a:t>
              </a:r>
              <a:endParaRPr lang="ko-KR" altLang="en-US" sz="40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00206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416496" y="1124744"/>
              <a:ext cx="522130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000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드라마 </a:t>
              </a:r>
              <a:r>
                <a:rPr lang="en-US" altLang="ko-KR" sz="2000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‘</a:t>
              </a:r>
              <a:r>
                <a:rPr lang="ko-KR" altLang="en-US" sz="2000" dirty="0" err="1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청춘시대</a:t>
              </a:r>
              <a:r>
                <a:rPr lang="en-US" altLang="ko-KR" sz="2000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’</a:t>
              </a:r>
              <a:r>
                <a:rPr lang="ko-KR" altLang="en-US" sz="2000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를 통해 본 </a:t>
              </a:r>
              <a:r>
                <a:rPr lang="en-US" altLang="ko-KR" sz="2000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20</a:t>
              </a:r>
              <a:r>
                <a:rPr lang="ko-KR" altLang="en-US" sz="2000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대 여대생의 일상</a:t>
              </a:r>
              <a:endParaRPr lang="ko-KR" altLang="en-US" sz="20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396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6" b="3846"/>
          <a:stretch/>
        </p:blipFill>
        <p:spPr>
          <a:xfrm>
            <a:off x="0" y="0"/>
            <a:ext cx="4953000" cy="68580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7467178" y="2504712"/>
            <a:ext cx="10182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INDEX</a:t>
            </a:r>
            <a:endParaRPr lang="ko-KR" altLang="en-US" sz="20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210 맨발의청춘 R" panose="02020603020101020101" pitchFamily="18" charset="-127"/>
              <a:ea typeface="210 맨발의청춘 R" panose="0202060302010102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7467178" y="2908984"/>
            <a:ext cx="231035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01 . </a:t>
            </a:r>
            <a:r>
              <a:rPr lang="ko-KR" altLang="en-US" sz="20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연구 주제 설명</a:t>
            </a:r>
            <a:endParaRPr lang="en-US" altLang="ko-KR" sz="20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endParaRPr lang="en-US" altLang="ko-KR" sz="2000" dirty="0" smtClean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r>
              <a:rPr lang="en-US" altLang="ko-KR" sz="20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02 . </a:t>
            </a:r>
            <a:r>
              <a:rPr lang="ko-KR" altLang="en-US" sz="20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연구 목적</a:t>
            </a:r>
            <a:endParaRPr lang="en-US" altLang="ko-KR" sz="2000" dirty="0" smtClean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endParaRPr lang="en-US" altLang="ko-KR" sz="2000" dirty="0" smtClean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r>
              <a:rPr lang="en-US" altLang="ko-KR" sz="20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03 . </a:t>
            </a:r>
            <a:r>
              <a:rPr lang="ko-KR" altLang="en-US" sz="20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연구 방법</a:t>
            </a:r>
            <a:endParaRPr lang="en-US" altLang="ko-KR" sz="2000" dirty="0" smtClean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endParaRPr lang="en-US" altLang="ko-KR" sz="2000" dirty="0" smtClean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r>
              <a:rPr lang="en-US" altLang="ko-KR" sz="20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04 . </a:t>
            </a:r>
            <a:r>
              <a:rPr lang="ko-KR" altLang="en-US" sz="20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연구 </a:t>
            </a:r>
            <a:r>
              <a:rPr lang="ko-KR" altLang="en-US" sz="20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질문</a:t>
            </a:r>
            <a:endParaRPr lang="en-US" altLang="ko-KR" sz="2000" dirty="0" smtClean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endParaRPr lang="en-US" altLang="ko-KR" sz="2000" dirty="0" smtClean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r>
              <a:rPr lang="en-US" altLang="ko-KR" sz="20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05 . </a:t>
            </a:r>
            <a:r>
              <a:rPr lang="ko-KR" altLang="en-US" sz="20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연구 </a:t>
            </a:r>
            <a:r>
              <a:rPr lang="ko-KR" altLang="en-US" sz="20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일정</a:t>
            </a:r>
            <a:endParaRPr lang="en-US" altLang="ko-KR" sz="2000" dirty="0" smtClean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endParaRPr lang="en-US" altLang="ko-KR" sz="2000" dirty="0" smtClean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r>
              <a:rPr lang="en-US" altLang="ko-KR" sz="20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06 . </a:t>
            </a:r>
            <a:r>
              <a:rPr lang="ko-KR" altLang="en-US" sz="20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참고문헌</a:t>
            </a:r>
            <a:endParaRPr lang="en-US" altLang="ko-KR" sz="2000" dirty="0" smtClean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5046196" y="683980"/>
            <a:ext cx="3959032" cy="912663"/>
            <a:chOff x="415599" y="535246"/>
            <a:chExt cx="3959032" cy="912663"/>
          </a:xfrm>
        </p:grpSpPr>
        <p:sp>
          <p:nvSpPr>
            <p:cNvPr id="19" name="직사각형 18"/>
            <p:cNvSpPr/>
            <p:nvPr/>
          </p:nvSpPr>
          <p:spPr>
            <a:xfrm>
              <a:off x="415599" y="535246"/>
              <a:ext cx="2712602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000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002060"/>
                  </a:solidFill>
                  <a:latin typeface="210 맨발의청춘 B" panose="02020603020101020101" pitchFamily="18" charset="-127"/>
                  <a:ea typeface="210 맨발의청춘 B" panose="02020603020101020101" pitchFamily="18" charset="-127"/>
                </a:rPr>
                <a:t>연구계획서 목차</a:t>
              </a:r>
              <a:endParaRPr lang="ko-KR" altLang="en-US" sz="30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00206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endParaRPr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416496" y="1124744"/>
              <a:ext cx="3958135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500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드라마 </a:t>
              </a:r>
              <a:r>
                <a:rPr lang="en-US" altLang="ko-KR" sz="1500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‘</a:t>
              </a:r>
              <a:r>
                <a:rPr lang="ko-KR" altLang="en-US" sz="1500" dirty="0" err="1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청춘시대</a:t>
              </a:r>
              <a:r>
                <a:rPr lang="en-US" altLang="ko-KR" sz="1500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’</a:t>
              </a:r>
              <a:r>
                <a:rPr lang="ko-KR" altLang="en-US" sz="1500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를 통해 본 </a:t>
              </a:r>
              <a:r>
                <a:rPr lang="en-US" altLang="ko-KR" sz="1500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20</a:t>
              </a:r>
              <a:r>
                <a:rPr lang="ko-KR" altLang="en-US" sz="1500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대 여대생의 일상</a:t>
              </a:r>
              <a:endParaRPr lang="ko-KR" altLang="en-US" sz="15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595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직선 연결선 29"/>
          <p:cNvCxnSpPr>
            <a:stCxn id="27" idx="3"/>
          </p:cNvCxnSpPr>
          <p:nvPr/>
        </p:nvCxnSpPr>
        <p:spPr>
          <a:xfrm flipV="1">
            <a:off x="2511458" y="789088"/>
            <a:ext cx="7194070" cy="1030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/>
          <p:cNvSpPr/>
          <p:nvPr/>
        </p:nvSpPr>
        <p:spPr>
          <a:xfrm>
            <a:off x="422425" y="560869"/>
            <a:ext cx="208903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5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00206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연구 주제 설명</a:t>
            </a:r>
            <a:endParaRPr lang="ko-KR" altLang="en-US" sz="25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rgbClr val="00206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5223853" y="1705390"/>
            <a:ext cx="27687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8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002060"/>
                </a:solidFill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20</a:t>
            </a:r>
            <a:r>
              <a:rPr lang="ko-KR" altLang="en-US" sz="28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002060"/>
                </a:solidFill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대 여대생 일상</a:t>
            </a:r>
            <a:endParaRPr lang="ko-KR" altLang="en-US" sz="28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rgbClr val="002060"/>
              </a:solidFill>
              <a:latin typeface="210 맨발의청춘 R" panose="02020603020101020101" pitchFamily="18" charset="-127"/>
              <a:ea typeface="210 맨발의청춘 R" panose="02020603020101020101" pitchFamily="18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2526750" y="1785410"/>
            <a:ext cx="1156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8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드라마</a:t>
            </a:r>
            <a:endParaRPr lang="ko-KR" altLang="en-US" sz="28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>
                  <a:lumMod val="65000"/>
                </a:schemeClr>
              </a:solidFill>
              <a:latin typeface="210 맨발의청춘 R" panose="02020603020101020101" pitchFamily="18" charset="-127"/>
              <a:ea typeface="210 맨발의청춘 R" panose="02020603020101020101" pitchFamily="18" charset="-127"/>
            </a:endParaRPr>
          </a:p>
        </p:txBody>
      </p:sp>
      <p:grpSp>
        <p:nvGrpSpPr>
          <p:cNvPr id="35" name="그룹 34"/>
          <p:cNvGrpSpPr/>
          <p:nvPr/>
        </p:nvGrpSpPr>
        <p:grpSpPr>
          <a:xfrm>
            <a:off x="5804655" y="2505490"/>
            <a:ext cx="1800200" cy="1800200"/>
            <a:chOff x="1193206" y="2130722"/>
            <a:chExt cx="1800200" cy="1800200"/>
          </a:xfrm>
        </p:grpSpPr>
        <p:sp>
          <p:nvSpPr>
            <p:cNvPr id="7" name="타원 6"/>
            <p:cNvSpPr/>
            <p:nvPr/>
          </p:nvSpPr>
          <p:spPr>
            <a:xfrm>
              <a:off x="1193206" y="2130722"/>
              <a:ext cx="1800200" cy="1800200"/>
            </a:xfrm>
            <a:prstGeom prst="ellipse">
              <a:avLst/>
            </a:prstGeom>
            <a:solidFill>
              <a:srgbClr val="00206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33" name="그림 3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75" r="21875"/>
            <a:stretch/>
          </p:blipFill>
          <p:spPr>
            <a:xfrm>
              <a:off x="1193306" y="2130822"/>
              <a:ext cx="1800000" cy="1800000"/>
            </a:xfrm>
            <a:prstGeom prst="ellipse">
              <a:avLst/>
            </a:prstGeom>
          </p:spPr>
        </p:pic>
      </p:grpSp>
      <p:grpSp>
        <p:nvGrpSpPr>
          <p:cNvPr id="40" name="그룹 39"/>
          <p:cNvGrpSpPr/>
          <p:nvPr/>
        </p:nvGrpSpPr>
        <p:grpSpPr>
          <a:xfrm>
            <a:off x="2301146" y="2505490"/>
            <a:ext cx="1800200" cy="1800200"/>
            <a:chOff x="2204695" y="2873790"/>
            <a:chExt cx="1800200" cy="1800200"/>
          </a:xfrm>
        </p:grpSpPr>
        <p:sp>
          <p:nvSpPr>
            <p:cNvPr id="8" name="타원 7"/>
            <p:cNvSpPr/>
            <p:nvPr/>
          </p:nvSpPr>
          <p:spPr>
            <a:xfrm>
              <a:off x="2204695" y="2873790"/>
              <a:ext cx="1800200" cy="1800200"/>
            </a:xfrm>
            <a:prstGeom prst="ellipse">
              <a:avLst/>
            </a:prstGeom>
            <a:solidFill>
              <a:schemeClr val="bg1">
                <a:lumMod val="6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36" name="그림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4795" y="3143890"/>
              <a:ext cx="1260000" cy="1260000"/>
            </a:xfrm>
            <a:prstGeom prst="rect">
              <a:avLst/>
            </a:prstGeom>
          </p:spPr>
        </p:pic>
      </p:grpSp>
      <p:cxnSp>
        <p:nvCxnSpPr>
          <p:cNvPr id="45" name="직선 연결선 44"/>
          <p:cNvCxnSpPr>
            <a:stCxn id="8" idx="6"/>
            <a:endCxn id="33" idx="2"/>
          </p:cNvCxnSpPr>
          <p:nvPr/>
        </p:nvCxnSpPr>
        <p:spPr>
          <a:xfrm>
            <a:off x="4101346" y="3405590"/>
            <a:ext cx="1703409" cy="0"/>
          </a:xfrm>
          <a:prstGeom prst="line">
            <a:avLst/>
          </a:prstGeom>
          <a:ln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172580" y="5084110"/>
            <a:ext cx="75608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002060"/>
                </a:solidFill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드라마를 통해 한국 </a:t>
            </a:r>
            <a:r>
              <a:rPr lang="en-US" altLang="ko-KR" sz="25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002060"/>
                </a:solidFill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20</a:t>
            </a:r>
            <a:r>
              <a:rPr lang="ko-KR" altLang="en-US" sz="25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002060"/>
                </a:solidFill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대 여대생 일상을 파악하고자 함</a:t>
            </a:r>
            <a:r>
              <a:rPr lang="en-US" altLang="ko-KR" sz="25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002060"/>
                </a:solidFill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.</a:t>
            </a:r>
            <a:endParaRPr lang="ko-KR" altLang="en-US" sz="25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rgbClr val="002060"/>
              </a:solidFill>
              <a:latin typeface="210 맨발의청춘 R" panose="02020603020101020101" pitchFamily="18" charset="-127"/>
              <a:ea typeface="210 맨발의청춘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5903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타원 7"/>
          <p:cNvSpPr/>
          <p:nvPr/>
        </p:nvSpPr>
        <p:spPr>
          <a:xfrm>
            <a:off x="6897215" y="2935106"/>
            <a:ext cx="1800200" cy="1800200"/>
          </a:xfrm>
          <a:prstGeom prst="ellipse">
            <a:avLst/>
          </a:prstGeom>
          <a:solidFill>
            <a:schemeClr val="bg1">
              <a:lumMod val="6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3105247" y="2935105"/>
            <a:ext cx="1800200" cy="1800200"/>
          </a:xfrm>
          <a:prstGeom prst="ellipse">
            <a:avLst/>
          </a:prstGeom>
          <a:solidFill>
            <a:schemeClr val="bg1">
              <a:lumMod val="6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5032534" y="2935106"/>
            <a:ext cx="1800200" cy="1800200"/>
          </a:xfrm>
          <a:prstGeom prst="ellipse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9" name="그룹 28"/>
          <p:cNvGrpSpPr/>
          <p:nvPr/>
        </p:nvGrpSpPr>
        <p:grpSpPr>
          <a:xfrm>
            <a:off x="5103154" y="4897866"/>
            <a:ext cx="1713931" cy="1151525"/>
            <a:chOff x="5075669" y="3114568"/>
            <a:chExt cx="1713931" cy="1151525"/>
          </a:xfrm>
        </p:grpSpPr>
        <p:sp>
          <p:nvSpPr>
            <p:cNvPr id="13" name="직사각형 12"/>
            <p:cNvSpPr/>
            <p:nvPr/>
          </p:nvSpPr>
          <p:spPr>
            <a:xfrm>
              <a:off x="5075669" y="3114568"/>
              <a:ext cx="1713931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2500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002060"/>
                  </a:solidFill>
                  <a:latin typeface="210 맨발의청춘 R" panose="02020603020101020101" pitchFamily="18" charset="-127"/>
                  <a:ea typeface="210 맨발의청춘 R" panose="02020603020101020101" pitchFamily="18" charset="-127"/>
                </a:rPr>
                <a:t>한국 여대생</a:t>
              </a:r>
              <a:endParaRPr lang="ko-KR" altLang="en-US" sz="25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002060"/>
                </a:solidFill>
                <a:latin typeface="210 맨발의청춘 R" panose="02020603020101020101" pitchFamily="18" charset="-127"/>
                <a:ea typeface="210 맨발의청춘 R" panose="02020603020101020101" pitchFamily="18" charset="-127"/>
              </a:endParaRP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5314295" y="3481263"/>
              <a:ext cx="1236677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500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002060"/>
                  </a:solidFill>
                  <a:latin typeface="210 맨발의청춘 R" panose="02020603020101020101" pitchFamily="18" charset="-127"/>
                  <a:ea typeface="210 맨발의청춘 R" panose="02020603020101020101" pitchFamily="18" charset="-127"/>
                </a:rPr>
                <a:t>주변에서 쉽게 만나고 접촉하는 존재</a:t>
              </a:r>
              <a:endParaRPr lang="en-US" altLang="ko-KR" sz="15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002060"/>
                </a:solidFill>
                <a:latin typeface="210 맨발의청춘 R" panose="02020603020101020101" pitchFamily="18" charset="-127"/>
                <a:ea typeface="210 맨발의청춘 R" panose="02020603020101020101" pitchFamily="18" charset="-127"/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3385043" y="4897866"/>
            <a:ext cx="1236677" cy="689860"/>
            <a:chOff x="3385044" y="3068401"/>
            <a:chExt cx="1236677" cy="689860"/>
          </a:xfrm>
        </p:grpSpPr>
        <p:sp>
          <p:nvSpPr>
            <p:cNvPr id="15" name="직사각형 14"/>
            <p:cNvSpPr/>
            <p:nvPr/>
          </p:nvSpPr>
          <p:spPr>
            <a:xfrm>
              <a:off x="3478238" y="3068401"/>
              <a:ext cx="1050288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25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02060"/>
                  </a:solidFill>
                  <a:latin typeface="210 맨발의청춘 R" panose="02020603020101020101" pitchFamily="18" charset="-127"/>
                  <a:ea typeface="210 맨발의청춘 R" panose="02020603020101020101" pitchFamily="18" charset="-127"/>
                </a:rPr>
                <a:t>드라마</a:t>
              </a:r>
              <a:endParaRPr lang="ko-KR" altLang="en-US" sz="25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2060"/>
                </a:solidFill>
                <a:latin typeface="210 맨발의청춘 R" panose="02020603020101020101" pitchFamily="18" charset="-127"/>
                <a:ea typeface="210 맨발의청춘 R" panose="02020603020101020101" pitchFamily="18" charset="-127"/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3385044" y="3435096"/>
              <a:ext cx="1236677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5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02060"/>
                  </a:solidFill>
                  <a:latin typeface="210 맨발의청춘 R" panose="02020603020101020101" pitchFamily="18" charset="-127"/>
                  <a:ea typeface="210 맨발의청춘 R" panose="02020603020101020101" pitchFamily="18" charset="-127"/>
                </a:rPr>
                <a:t>나</a:t>
              </a:r>
              <a:r>
                <a:rPr lang="en-US" altLang="ko-KR" sz="15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02060"/>
                  </a:solidFill>
                  <a:latin typeface="210 맨발의청춘 R" panose="02020603020101020101" pitchFamily="18" charset="-127"/>
                  <a:ea typeface="210 맨발의청춘 R" panose="02020603020101020101" pitchFamily="18" charset="-127"/>
                </a:rPr>
                <a:t>=</a:t>
              </a:r>
              <a:r>
                <a:rPr lang="ko-KR" altLang="en-US" sz="15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02060"/>
                  </a:solidFill>
                  <a:latin typeface="210 맨발의청춘 R" panose="02020603020101020101" pitchFamily="18" charset="-127"/>
                  <a:ea typeface="210 맨발의청춘 R" panose="02020603020101020101" pitchFamily="18" charset="-127"/>
                </a:rPr>
                <a:t>주인공</a:t>
              </a:r>
              <a:endParaRPr lang="en-US" altLang="ko-KR" sz="15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2060"/>
                </a:solidFill>
                <a:latin typeface="210 맨발의청춘 R" panose="02020603020101020101" pitchFamily="18" charset="-127"/>
                <a:ea typeface="210 맨발의청춘 R" panose="02020603020101020101" pitchFamily="18" charset="-127"/>
              </a:endParaRPr>
            </a:p>
          </p:txBody>
        </p:sp>
      </p:grpSp>
      <p:sp>
        <p:nvSpPr>
          <p:cNvPr id="9" name="타원 8"/>
          <p:cNvSpPr/>
          <p:nvPr/>
        </p:nvSpPr>
        <p:spPr>
          <a:xfrm>
            <a:off x="1208582" y="2935106"/>
            <a:ext cx="1800200" cy="1800200"/>
          </a:xfrm>
          <a:prstGeom prst="ellipse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1" name="그룹 30"/>
          <p:cNvGrpSpPr/>
          <p:nvPr/>
        </p:nvGrpSpPr>
        <p:grpSpPr>
          <a:xfrm>
            <a:off x="7036531" y="4897866"/>
            <a:ext cx="1521570" cy="920693"/>
            <a:chOff x="7036531" y="3068400"/>
            <a:chExt cx="1521570" cy="920693"/>
          </a:xfrm>
        </p:grpSpPr>
        <p:sp>
          <p:nvSpPr>
            <p:cNvPr id="19" name="직사각형 18"/>
            <p:cNvSpPr/>
            <p:nvPr/>
          </p:nvSpPr>
          <p:spPr>
            <a:xfrm>
              <a:off x="7036531" y="3068400"/>
              <a:ext cx="1521570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25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02060"/>
                  </a:solidFill>
                  <a:latin typeface="210 맨발의청춘 R" panose="02020603020101020101" pitchFamily="18" charset="-127"/>
                  <a:ea typeface="210 맨발의청춘 R" panose="02020603020101020101" pitchFamily="18" charset="-127"/>
                </a:rPr>
                <a:t>‘</a:t>
              </a:r>
              <a:r>
                <a:rPr lang="ko-KR" altLang="en-US" sz="2500" dirty="0" err="1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02060"/>
                  </a:solidFill>
                  <a:latin typeface="210 맨발의청춘 R" panose="02020603020101020101" pitchFamily="18" charset="-127"/>
                  <a:ea typeface="210 맨발의청춘 R" panose="02020603020101020101" pitchFamily="18" charset="-127"/>
                </a:rPr>
                <a:t>청춘시대</a:t>
              </a:r>
              <a:r>
                <a:rPr lang="en-US" altLang="ko-KR" sz="25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02060"/>
                  </a:solidFill>
                  <a:latin typeface="210 맨발의청춘 R" panose="02020603020101020101" pitchFamily="18" charset="-127"/>
                  <a:ea typeface="210 맨발의청춘 R" panose="02020603020101020101" pitchFamily="18" charset="-127"/>
                </a:rPr>
                <a:t>’</a:t>
              </a:r>
              <a:endParaRPr lang="ko-KR" altLang="en-US" sz="25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2060"/>
                </a:solidFill>
                <a:latin typeface="210 맨발의청춘 R" panose="02020603020101020101" pitchFamily="18" charset="-127"/>
                <a:ea typeface="210 맨발의청춘 R" panose="02020603020101020101" pitchFamily="18" charset="-127"/>
              </a:endParaRPr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7178977" y="3435095"/>
              <a:ext cx="1236677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5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02060"/>
                  </a:solidFill>
                  <a:latin typeface="210 맨발의청춘 R" panose="02020603020101020101" pitchFamily="18" charset="-127"/>
                  <a:ea typeface="210 맨발의청춘 R" panose="02020603020101020101" pitchFamily="18" charset="-127"/>
                </a:rPr>
                <a:t>여대생 일상 관찰 </a:t>
              </a:r>
              <a:endParaRPr lang="en-US" altLang="ko-KR" sz="15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2060"/>
                </a:solidFill>
                <a:latin typeface="210 맨발의청춘 R" panose="02020603020101020101" pitchFamily="18" charset="-127"/>
                <a:ea typeface="210 맨발의청춘 R" panose="02020603020101020101" pitchFamily="18" charset="-127"/>
              </a:endParaRPr>
            </a:p>
          </p:txBody>
        </p:sp>
      </p:grpSp>
      <p:sp>
        <p:nvSpPr>
          <p:cNvPr id="21" name="직사각형 20"/>
          <p:cNvSpPr/>
          <p:nvPr/>
        </p:nvSpPr>
        <p:spPr>
          <a:xfrm>
            <a:off x="1817576" y="2168860"/>
            <a:ext cx="5822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206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01</a:t>
            </a:r>
            <a:endParaRPr lang="ko-KR" altLang="en-US" sz="28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00206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3688140" y="2168860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02</a:t>
            </a:r>
            <a:endParaRPr lang="ko-KR" altLang="en-US" sz="28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lumMod val="65000"/>
                </a:schemeClr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5579541" y="2168860"/>
            <a:ext cx="643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206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03</a:t>
            </a:r>
            <a:endParaRPr lang="ko-KR" altLang="en-US" sz="28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00206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7480560" y="2168860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04</a:t>
            </a:r>
            <a:endParaRPr lang="ko-KR" altLang="en-US" sz="28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lumMod val="65000"/>
                </a:schemeClr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3512840" y="7229445"/>
            <a:ext cx="288032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7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Nexa Bold" pitchFamily="50" charset="0"/>
              </a:rPr>
              <a:t>COPYRIGHT Ⓒ ALL RIGHT RESERVED BY PAPATAFACTORY</a:t>
            </a:r>
            <a:endParaRPr lang="ko-KR" altLang="en-US" sz="7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Nexa Bold" pitchFamily="50" charset="0"/>
            </a:endParaRPr>
          </a:p>
        </p:txBody>
      </p:sp>
      <p:cxnSp>
        <p:nvCxnSpPr>
          <p:cNvPr id="30" name="직선 연결선 29"/>
          <p:cNvCxnSpPr>
            <a:stCxn id="27" idx="3"/>
          </p:cNvCxnSpPr>
          <p:nvPr/>
        </p:nvCxnSpPr>
        <p:spPr>
          <a:xfrm flipV="1">
            <a:off x="1847815" y="789088"/>
            <a:ext cx="7857713" cy="1030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그림 3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0" r="22500"/>
          <a:stretch/>
        </p:blipFill>
        <p:spPr>
          <a:xfrm>
            <a:off x="1326620" y="3053144"/>
            <a:ext cx="1564124" cy="1564124"/>
          </a:xfrm>
          <a:prstGeom prst="ellipse">
            <a:avLst/>
          </a:prstGeom>
        </p:spPr>
      </p:pic>
      <p:sp>
        <p:nvSpPr>
          <p:cNvPr id="27" name="직사각형 26"/>
          <p:cNvSpPr/>
          <p:nvPr/>
        </p:nvSpPr>
        <p:spPr>
          <a:xfrm>
            <a:off x="422425" y="560869"/>
            <a:ext cx="142539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5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00206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연구 목적</a:t>
            </a:r>
            <a:endParaRPr lang="ko-KR" altLang="en-US" sz="25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rgbClr val="00206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3220381" y="3053144"/>
            <a:ext cx="1566000" cy="1566000"/>
          </a:xfrm>
          <a:prstGeom prst="ellipse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5149634" y="3052206"/>
            <a:ext cx="1566000" cy="1566000"/>
          </a:xfrm>
          <a:prstGeom prst="ellipse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" r="36604"/>
          <a:stretch/>
        </p:blipFill>
        <p:spPr>
          <a:xfrm>
            <a:off x="7014315" y="3052206"/>
            <a:ext cx="1566000" cy="1566000"/>
          </a:xfrm>
          <a:prstGeom prst="ellipse">
            <a:avLst/>
          </a:prstGeom>
        </p:spPr>
      </p:pic>
      <p:grpSp>
        <p:nvGrpSpPr>
          <p:cNvPr id="35" name="그룹 34"/>
          <p:cNvGrpSpPr/>
          <p:nvPr/>
        </p:nvGrpSpPr>
        <p:grpSpPr>
          <a:xfrm>
            <a:off x="1490343" y="4897866"/>
            <a:ext cx="1236677" cy="689860"/>
            <a:chOff x="3385044" y="3068401"/>
            <a:chExt cx="1236677" cy="689860"/>
          </a:xfrm>
        </p:grpSpPr>
        <p:sp>
          <p:nvSpPr>
            <p:cNvPr id="36" name="직사각형 35"/>
            <p:cNvSpPr/>
            <p:nvPr/>
          </p:nvSpPr>
          <p:spPr>
            <a:xfrm>
              <a:off x="3531136" y="3068401"/>
              <a:ext cx="944489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25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02060"/>
                  </a:solidFill>
                  <a:latin typeface="210 맨발의청춘 R" panose="02020603020101020101" pitchFamily="18" charset="-127"/>
                  <a:ea typeface="210 맨발의청춘 R" panose="02020603020101020101" pitchFamily="18" charset="-127"/>
                </a:rPr>
                <a:t>‘</a:t>
              </a:r>
              <a:r>
                <a:rPr lang="ko-KR" altLang="en-US" sz="2500" dirty="0" err="1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02060"/>
                  </a:solidFill>
                  <a:latin typeface="210 맨발의청춘 R" panose="02020603020101020101" pitchFamily="18" charset="-127"/>
                  <a:ea typeface="210 맨발의청춘 R" panose="02020603020101020101" pitchFamily="18" charset="-127"/>
                </a:rPr>
                <a:t>추노</a:t>
              </a:r>
              <a:r>
                <a:rPr lang="en-US" altLang="ko-KR" sz="25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02060"/>
                  </a:solidFill>
                  <a:latin typeface="210 맨발의청춘 R" panose="02020603020101020101" pitchFamily="18" charset="-127"/>
                  <a:ea typeface="210 맨발의청춘 R" panose="02020603020101020101" pitchFamily="18" charset="-127"/>
                </a:rPr>
                <a:t>’</a:t>
              </a:r>
              <a:endParaRPr lang="ko-KR" altLang="en-US" sz="25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2060"/>
                </a:solidFill>
                <a:latin typeface="210 맨발의청춘 R" panose="02020603020101020101" pitchFamily="18" charset="-127"/>
                <a:ea typeface="210 맨발의청춘 R" panose="02020603020101020101" pitchFamily="18" charset="-127"/>
              </a:endParaRP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3385044" y="3435096"/>
              <a:ext cx="1236677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5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02060"/>
                  </a:solidFill>
                  <a:latin typeface="210 맨발의청춘 R" panose="02020603020101020101" pitchFamily="18" charset="-127"/>
                  <a:ea typeface="210 맨발의청춘 R" panose="02020603020101020101" pitchFamily="18" charset="-127"/>
                </a:rPr>
                <a:t>감정이</a:t>
              </a:r>
              <a:r>
                <a:rPr lang="ko-KR" altLang="en-US" sz="15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02060"/>
                  </a:solidFill>
                  <a:latin typeface="210 맨발의청춘 R" panose="02020603020101020101" pitchFamily="18" charset="-127"/>
                  <a:ea typeface="210 맨발의청춘 R" panose="02020603020101020101" pitchFamily="18" charset="-127"/>
                </a:rPr>
                <a:t>입</a:t>
              </a:r>
              <a:endParaRPr lang="en-US" altLang="ko-KR" sz="15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2060"/>
                </a:solidFill>
                <a:latin typeface="210 맨발의청춘 R" panose="02020603020101020101" pitchFamily="18" charset="-127"/>
                <a:ea typeface="210 맨발의청춘 R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667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직선 연결선 29"/>
          <p:cNvCxnSpPr>
            <a:stCxn id="27" idx="3"/>
          </p:cNvCxnSpPr>
          <p:nvPr/>
        </p:nvCxnSpPr>
        <p:spPr>
          <a:xfrm flipV="1">
            <a:off x="1847815" y="789088"/>
            <a:ext cx="7857713" cy="1030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/>
          <p:cNvSpPr/>
          <p:nvPr/>
        </p:nvSpPr>
        <p:spPr>
          <a:xfrm>
            <a:off x="422425" y="560869"/>
            <a:ext cx="142539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5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00206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연구 방법</a:t>
            </a:r>
            <a:endParaRPr lang="ko-KR" altLang="en-US" sz="25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rgbClr val="00206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88804" y="1069733"/>
            <a:ext cx="35283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0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002060"/>
                </a:solidFill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‘</a:t>
            </a:r>
            <a:r>
              <a:rPr lang="ko-KR" altLang="en-US" sz="3000" dirty="0" err="1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002060"/>
                </a:solidFill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청춘시대</a:t>
            </a:r>
            <a:r>
              <a:rPr lang="en-US" altLang="ko-KR" sz="30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002060"/>
                </a:solidFill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’ </a:t>
            </a:r>
            <a:r>
              <a:rPr lang="ko-KR" altLang="en-US" sz="30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002060"/>
                </a:solidFill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영상분석</a:t>
            </a:r>
            <a:endParaRPr lang="ko-KR" altLang="en-US" sz="30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rgbClr val="002060"/>
              </a:solidFill>
              <a:latin typeface="210 맨발의청춘 R" panose="02020603020101020101" pitchFamily="18" charset="-127"/>
              <a:ea typeface="210 맨발의청춘 R" panose="02020603020101020101" pitchFamily="18" charset="-127"/>
            </a:endParaRPr>
          </a:p>
        </p:txBody>
      </p:sp>
      <p:sp>
        <p:nvSpPr>
          <p:cNvPr id="28" name="타원 27"/>
          <p:cNvSpPr/>
          <p:nvPr/>
        </p:nvSpPr>
        <p:spPr>
          <a:xfrm>
            <a:off x="799640" y="1599190"/>
            <a:ext cx="1800200" cy="1800200"/>
          </a:xfrm>
          <a:prstGeom prst="ellipse">
            <a:avLst/>
          </a:prstGeom>
          <a:noFill/>
          <a:ln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115" y="1959290"/>
            <a:ext cx="1080000" cy="10800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606215" y="4438316"/>
            <a:ext cx="2861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  실제 한국 여대생과 비교</a:t>
            </a:r>
            <a:endParaRPr lang="ko-KR" altLang="en-US" sz="2000" dirty="0">
              <a:ln>
                <a:solidFill>
                  <a:schemeClr val="tx1">
                    <a:alpha val="0"/>
                  </a:schemeClr>
                </a:solidFill>
              </a:ln>
              <a:latin typeface="210 맨발의청춘 R" panose="02020603020101020101" pitchFamily="18" charset="-127"/>
              <a:ea typeface="210 맨발의청춘 R" panose="02020603020101020101" pitchFamily="18" charset="-127"/>
            </a:endParaRPr>
          </a:p>
        </p:txBody>
      </p:sp>
      <p:grpSp>
        <p:nvGrpSpPr>
          <p:cNvPr id="33" name="그룹 32"/>
          <p:cNvGrpSpPr/>
          <p:nvPr/>
        </p:nvGrpSpPr>
        <p:grpSpPr>
          <a:xfrm>
            <a:off x="806015" y="3735665"/>
            <a:ext cx="1800200" cy="1800200"/>
            <a:chOff x="1193206" y="2130722"/>
            <a:chExt cx="1800200" cy="1800200"/>
          </a:xfrm>
        </p:grpSpPr>
        <p:sp>
          <p:nvSpPr>
            <p:cNvPr id="34" name="타원 33"/>
            <p:cNvSpPr/>
            <p:nvPr/>
          </p:nvSpPr>
          <p:spPr>
            <a:xfrm>
              <a:off x="1193206" y="2130722"/>
              <a:ext cx="1800200" cy="1800200"/>
            </a:xfrm>
            <a:prstGeom prst="ellipse">
              <a:avLst/>
            </a:prstGeom>
            <a:solidFill>
              <a:srgbClr val="00206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35" name="그림 3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75" r="21875"/>
            <a:stretch/>
          </p:blipFill>
          <p:spPr>
            <a:xfrm>
              <a:off x="1193306" y="2130822"/>
              <a:ext cx="1800000" cy="1800000"/>
            </a:xfrm>
            <a:prstGeom prst="ellipse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2632344" y="2444795"/>
            <a:ext cx="6764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제작자는 무엇을 말하고 싶은가</a:t>
            </a:r>
            <a:r>
              <a:rPr lang="en-US" altLang="ko-KR" sz="20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?(</a:t>
            </a:r>
            <a:r>
              <a:rPr lang="ko-KR" altLang="en-US" sz="20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스토리</a:t>
            </a:r>
            <a:r>
              <a:rPr lang="en-US" altLang="ko-KR" sz="20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. </a:t>
            </a:r>
            <a:r>
              <a:rPr lang="ko-KR" altLang="en-US" sz="20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캐릭터 인물 특징 등</a:t>
            </a:r>
            <a:r>
              <a:rPr lang="en-US" altLang="ko-KR" sz="20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)</a:t>
            </a:r>
            <a:endParaRPr lang="ko-KR" altLang="en-US" sz="2000" dirty="0">
              <a:ln>
                <a:solidFill>
                  <a:schemeClr val="tx1">
                    <a:alpha val="0"/>
                  </a:schemeClr>
                </a:solidFill>
              </a:ln>
              <a:latin typeface="210 맨발의청춘 R" panose="02020603020101020101" pitchFamily="18" charset="-127"/>
              <a:ea typeface="210 맨발의청춘 R" panose="02020603020101020101" pitchFamily="18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532620" y="5922310"/>
            <a:ext cx="68407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002060"/>
                </a:solidFill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드라마는 여대생 일상을 어떻게 그리고 있는가</a:t>
            </a:r>
            <a:endParaRPr lang="ko-KR" altLang="en-US" sz="25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rgbClr val="002060"/>
              </a:solidFill>
              <a:latin typeface="210 맨발의청춘 R" panose="02020603020101020101" pitchFamily="18" charset="-127"/>
              <a:ea typeface="210 맨발의청춘 R" panose="02020603020101020101" pitchFamily="18" charset="-127"/>
            </a:endParaRPr>
          </a:p>
        </p:txBody>
      </p:sp>
      <p:sp>
        <p:nvSpPr>
          <p:cNvPr id="40" name="덧셈 기호 39"/>
          <p:cNvSpPr/>
          <p:nvPr/>
        </p:nvSpPr>
        <p:spPr>
          <a:xfrm>
            <a:off x="4556956" y="3068960"/>
            <a:ext cx="792088" cy="720080"/>
          </a:xfrm>
          <a:prstGeom prst="mathPlus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667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/>
          <p:cNvSpPr/>
          <p:nvPr/>
        </p:nvSpPr>
        <p:spPr>
          <a:xfrm>
            <a:off x="3512840" y="7229445"/>
            <a:ext cx="288032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7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Nexa Bold" pitchFamily="50" charset="0"/>
              </a:rPr>
              <a:t>COPYRIGHT Ⓒ ALL RIGHT RESERVED BY PAPATAFACTORY</a:t>
            </a:r>
            <a:endParaRPr lang="ko-KR" altLang="en-US" sz="7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Nexa Bold" pitchFamily="50" charset="0"/>
            </a:endParaRPr>
          </a:p>
        </p:txBody>
      </p:sp>
      <p:cxnSp>
        <p:nvCxnSpPr>
          <p:cNvPr id="30" name="직선 연결선 29"/>
          <p:cNvCxnSpPr>
            <a:stCxn id="27" idx="3"/>
          </p:cNvCxnSpPr>
          <p:nvPr/>
        </p:nvCxnSpPr>
        <p:spPr>
          <a:xfrm flipV="1">
            <a:off x="2088266" y="789088"/>
            <a:ext cx="7617262" cy="1030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/>
          <p:cNvSpPr/>
          <p:nvPr/>
        </p:nvSpPr>
        <p:spPr>
          <a:xfrm>
            <a:off x="422425" y="560869"/>
            <a:ext cx="166584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5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00206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연구 질문 </a:t>
            </a:r>
            <a:r>
              <a:rPr lang="en-US" altLang="ko-KR" sz="25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00206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1</a:t>
            </a:r>
            <a:endParaRPr lang="ko-KR" altLang="en-US" sz="25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rgbClr val="00206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4598" y="1271042"/>
            <a:ext cx="72368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002060"/>
                </a:solidFill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[</a:t>
            </a:r>
            <a:r>
              <a:rPr lang="ko-KR" altLang="en-US" sz="20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002060"/>
                </a:solidFill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아르바이트</a:t>
            </a:r>
            <a:r>
              <a:rPr lang="en-US" altLang="ko-KR" sz="20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002060"/>
                </a:solidFill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] ‘</a:t>
            </a:r>
            <a:r>
              <a:rPr lang="ko-KR" altLang="en-US" sz="20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002060"/>
                </a:solidFill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윤진명</a:t>
            </a:r>
            <a:r>
              <a:rPr lang="en-US" altLang="ko-KR" sz="20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002060"/>
                </a:solidFill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’ </a:t>
            </a:r>
            <a:r>
              <a:rPr lang="ko-KR" altLang="en-US" sz="20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002060"/>
                </a:solidFill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캐릭터를 통해 그려지는 아르바이트 내 성추행아르바이트 환경에서 일어나는 성추행 실태 모습은 어떠한가</a:t>
            </a:r>
            <a:r>
              <a:rPr lang="en-US" altLang="ko-KR" sz="20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002060"/>
                </a:solidFill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?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39"/>
          <a:stretch/>
        </p:blipFill>
        <p:spPr>
          <a:xfrm>
            <a:off x="0" y="2708921"/>
            <a:ext cx="9906000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84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 flipV="1">
            <a:off x="2116856" y="799396"/>
            <a:ext cx="7570775" cy="1030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422425" y="560869"/>
            <a:ext cx="17123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5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00206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연구 질문 </a:t>
            </a:r>
            <a:r>
              <a:rPr lang="en-US" altLang="ko-KR" sz="25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00206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2</a:t>
            </a:r>
            <a:endParaRPr lang="ko-KR" altLang="en-US" sz="25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rgbClr val="00206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60612" y="1271042"/>
            <a:ext cx="6984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002060"/>
                </a:solidFill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[</a:t>
            </a:r>
            <a:r>
              <a:rPr lang="ko-KR" altLang="en-US" sz="20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002060"/>
                </a:solidFill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연애담론</a:t>
            </a:r>
            <a:r>
              <a:rPr lang="en-US" altLang="ko-KR" sz="20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002060"/>
                </a:solidFill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] ‘</a:t>
            </a:r>
            <a:r>
              <a:rPr lang="ko-KR" altLang="en-US" sz="20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002060"/>
                </a:solidFill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송지원</a:t>
            </a:r>
            <a:r>
              <a:rPr lang="en-US" altLang="ko-KR" sz="20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002060"/>
                </a:solidFill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’ </a:t>
            </a:r>
            <a:r>
              <a:rPr lang="ko-KR" altLang="en-US" sz="20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002060"/>
                </a:solidFill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캐릭터를 통해 그려지는 모태솔로</a:t>
            </a:r>
            <a:endParaRPr lang="en-US" altLang="ko-KR" sz="2000" dirty="0" smtClean="0">
              <a:ln>
                <a:solidFill>
                  <a:schemeClr val="tx1">
                    <a:alpha val="0"/>
                  </a:schemeClr>
                </a:solidFill>
              </a:ln>
              <a:solidFill>
                <a:srgbClr val="002060"/>
              </a:solidFill>
              <a:latin typeface="210 맨발의청춘 R" panose="02020603020101020101" pitchFamily="18" charset="-127"/>
              <a:ea typeface="210 맨발의청춘 R" panose="0202060302010102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20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002060"/>
                </a:solidFill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20</a:t>
            </a:r>
            <a:r>
              <a:rPr lang="ko-KR" altLang="en-US" sz="20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002060"/>
                </a:solidFill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대 여성에게 연애는 사랑만 존재하는가</a:t>
            </a:r>
            <a:r>
              <a:rPr lang="en-US" altLang="ko-KR" sz="20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002060"/>
                </a:solidFill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?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83"/>
          <a:stretch/>
        </p:blipFill>
        <p:spPr>
          <a:xfrm>
            <a:off x="0" y="2636912"/>
            <a:ext cx="9906000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29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>
            <a:stCxn id="6" idx="3"/>
          </p:cNvCxnSpPr>
          <p:nvPr/>
        </p:nvCxnSpPr>
        <p:spPr>
          <a:xfrm flipV="1">
            <a:off x="2134753" y="789088"/>
            <a:ext cx="7570775" cy="1030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422425" y="560869"/>
            <a:ext cx="17123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5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00206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연구 질문 </a:t>
            </a:r>
            <a:r>
              <a:rPr lang="en-US" altLang="ko-KR" sz="25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00206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3</a:t>
            </a:r>
            <a:endParaRPr lang="ko-KR" altLang="en-US" sz="25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rgbClr val="00206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67"/>
          <a:stretch/>
        </p:blipFill>
        <p:spPr>
          <a:xfrm>
            <a:off x="0" y="2708920"/>
            <a:ext cx="9906000" cy="41474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60612" y="1271042"/>
            <a:ext cx="6984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002060"/>
                </a:solidFill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[</a:t>
            </a:r>
            <a:r>
              <a:rPr lang="ko-KR" altLang="en-US" sz="20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002060"/>
                </a:solidFill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애정관계</a:t>
            </a:r>
            <a:r>
              <a:rPr lang="en-US" altLang="ko-KR" sz="20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002060"/>
                </a:solidFill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] ‘</a:t>
            </a:r>
            <a:r>
              <a:rPr lang="ko-KR" altLang="en-US" sz="20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002060"/>
                </a:solidFill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정예은</a:t>
            </a:r>
            <a:r>
              <a:rPr lang="en-US" altLang="ko-KR" sz="20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002060"/>
                </a:solidFill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’ </a:t>
            </a:r>
            <a:r>
              <a:rPr lang="ko-KR" altLang="en-US" sz="20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002060"/>
                </a:solidFill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캐릭터를 통해 그려지는 데이트 폭력</a:t>
            </a:r>
            <a:endParaRPr lang="en-US" altLang="ko-KR" sz="2000" dirty="0" smtClean="0">
              <a:ln>
                <a:solidFill>
                  <a:schemeClr val="tx1">
                    <a:alpha val="0"/>
                  </a:schemeClr>
                </a:solidFill>
              </a:ln>
              <a:solidFill>
                <a:srgbClr val="002060"/>
              </a:solidFill>
              <a:latin typeface="210 맨발의청춘 R" panose="02020603020101020101" pitchFamily="18" charset="-127"/>
              <a:ea typeface="210 맨발의청춘 R" panose="0202060302010102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002060"/>
                </a:solidFill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한국 사회에서 데이트 폭력의 실태는</a:t>
            </a:r>
            <a:r>
              <a:rPr lang="en-US" altLang="ko-KR" sz="20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002060"/>
                </a:solidFill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3604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직선 연결선 29"/>
          <p:cNvCxnSpPr>
            <a:stCxn id="27" idx="3"/>
          </p:cNvCxnSpPr>
          <p:nvPr/>
        </p:nvCxnSpPr>
        <p:spPr>
          <a:xfrm flipV="1">
            <a:off x="1847815" y="789088"/>
            <a:ext cx="7857713" cy="1030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/>
          <p:cNvSpPr/>
          <p:nvPr/>
        </p:nvSpPr>
        <p:spPr>
          <a:xfrm>
            <a:off x="422425" y="560869"/>
            <a:ext cx="142539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5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00206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연구 일정</a:t>
            </a:r>
            <a:endParaRPr lang="ko-KR" altLang="en-US" sz="25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rgbClr val="00206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graphicFrame>
        <p:nvGraphicFramePr>
          <p:cNvPr id="26" name="표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429897"/>
              </p:ext>
            </p:extLst>
          </p:nvPr>
        </p:nvGraphicFramePr>
        <p:xfrm>
          <a:off x="488504" y="1340766"/>
          <a:ext cx="8928992" cy="4896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2422"/>
                <a:gridCol w="3588286"/>
                <a:gridCol w="2378284"/>
              </a:tblGrid>
              <a:tr h="5651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</a:rPr>
                        <a:t>일정</a:t>
                      </a:r>
                      <a:endParaRPr lang="ko-KR" altLang="en-US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</a:rPr>
                        <a:t>내용</a:t>
                      </a:r>
                      <a:endParaRPr lang="ko-KR" altLang="en-US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</a:rPr>
                        <a:t>세부사항</a:t>
                      </a:r>
                      <a:endParaRPr lang="ko-KR" altLang="en-US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</a:tr>
              <a:tr h="56347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~11/7(</a:t>
                      </a:r>
                      <a:r>
                        <a:rPr lang="ko-KR" altLang="en-US" sz="140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화</a:t>
                      </a:r>
                      <a:r>
                        <a:rPr lang="en-US" altLang="ko-KR" sz="140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140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연구주제 발제</a:t>
                      </a:r>
                      <a:endParaRPr lang="ko-KR" altLang="en-US" sz="140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연구계획서 수정</a:t>
                      </a:r>
                      <a:endParaRPr lang="ko-KR" altLang="en-US" sz="1400" b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7098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11</a:t>
                      </a:r>
                      <a:r>
                        <a:rPr lang="ko-KR" altLang="en-US" sz="140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월 </a:t>
                      </a:r>
                      <a:r>
                        <a:rPr lang="en-US" altLang="ko-KR" sz="140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16</a:t>
                      </a:r>
                      <a:r>
                        <a:rPr lang="ko-KR" altLang="en-US" sz="140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일</a:t>
                      </a:r>
                      <a:r>
                        <a:rPr lang="en-US" altLang="ko-KR" sz="140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40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목</a:t>
                      </a:r>
                      <a:r>
                        <a:rPr lang="en-US" altLang="ko-KR" sz="140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140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연구계획서</a:t>
                      </a:r>
                      <a:r>
                        <a:rPr lang="ko-KR" altLang="en-US" sz="1400" baseline="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 제출</a:t>
                      </a:r>
                      <a:endParaRPr lang="ko-KR" altLang="en-US" sz="140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LMS</a:t>
                      </a:r>
                      <a:r>
                        <a:rPr lang="ko-KR" altLang="en-US" sz="140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기재</a:t>
                      </a:r>
                      <a:endParaRPr lang="ko-KR" altLang="en-US" sz="140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7098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11</a:t>
                      </a:r>
                      <a:r>
                        <a:rPr lang="ko-KR" altLang="en-US" sz="140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월 </a:t>
                      </a:r>
                      <a:r>
                        <a:rPr lang="en-US" altLang="ko-KR" sz="140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17</a:t>
                      </a:r>
                      <a:r>
                        <a:rPr lang="ko-KR" altLang="en-US" sz="140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일</a:t>
                      </a:r>
                      <a:r>
                        <a:rPr lang="en-US" altLang="ko-KR" sz="140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40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금</a:t>
                      </a:r>
                      <a:r>
                        <a:rPr lang="en-US" altLang="ko-KR" sz="140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140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자료 수집</a:t>
                      </a:r>
                      <a:endParaRPr lang="ko-KR" altLang="en-US" sz="140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자료시청</a:t>
                      </a:r>
                      <a:endParaRPr lang="ko-KR" altLang="en-US" sz="140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7098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11</a:t>
                      </a:r>
                      <a:r>
                        <a:rPr lang="ko-KR" altLang="en-US" sz="140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월 </a:t>
                      </a:r>
                      <a:r>
                        <a:rPr lang="en-US" altLang="ko-KR" sz="140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18</a:t>
                      </a:r>
                      <a:r>
                        <a:rPr lang="ko-KR" altLang="en-US" sz="140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일</a:t>
                      </a:r>
                      <a:r>
                        <a:rPr lang="en-US" altLang="ko-KR" sz="140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40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토</a:t>
                      </a:r>
                      <a:r>
                        <a:rPr lang="en-US" altLang="ko-KR" sz="140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140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영상분석</a:t>
                      </a:r>
                      <a:r>
                        <a:rPr lang="ko-KR" altLang="en-US" sz="1400" baseline="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 마무리 및 참고문헌 조사 </a:t>
                      </a:r>
                      <a:endParaRPr lang="ko-KR" altLang="en-US" sz="140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7098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11</a:t>
                      </a:r>
                      <a:r>
                        <a:rPr lang="ko-KR" altLang="en-US" sz="140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월 </a:t>
                      </a:r>
                      <a:r>
                        <a:rPr lang="en-US" altLang="ko-KR" sz="140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24</a:t>
                      </a:r>
                      <a:r>
                        <a:rPr lang="ko-KR" altLang="en-US" sz="140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일</a:t>
                      </a:r>
                      <a:r>
                        <a:rPr lang="en-US" altLang="ko-KR" sz="140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40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금</a:t>
                      </a:r>
                      <a:r>
                        <a:rPr lang="en-US" altLang="ko-KR" sz="140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140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연구 결과 보고서 작성</a:t>
                      </a:r>
                      <a:endParaRPr lang="ko-KR" altLang="en-US" sz="140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709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11</a:t>
                      </a:r>
                      <a:r>
                        <a:rPr lang="ko-KR" altLang="en-US" sz="140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월 </a:t>
                      </a:r>
                      <a:r>
                        <a:rPr lang="en-US" altLang="ko-KR" sz="140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25</a:t>
                      </a:r>
                      <a:r>
                        <a:rPr lang="ko-KR" altLang="en-US" sz="140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일</a:t>
                      </a:r>
                      <a:r>
                        <a:rPr lang="en-US" altLang="ko-KR" sz="140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40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토</a:t>
                      </a:r>
                      <a:r>
                        <a:rPr lang="en-US" altLang="ko-KR" sz="140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1400" dirty="0" smtClean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연구 결과 보고서 작성</a:t>
                      </a:r>
                      <a:endParaRPr lang="ko-KR" altLang="en-US" sz="140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dirty="0" smtClean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709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11</a:t>
                      </a:r>
                      <a:r>
                        <a:rPr lang="ko-KR" altLang="en-US" sz="140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월 </a:t>
                      </a:r>
                      <a:r>
                        <a:rPr lang="en-US" altLang="ko-KR" sz="140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26</a:t>
                      </a:r>
                      <a:r>
                        <a:rPr lang="ko-KR" altLang="en-US" sz="140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일</a:t>
                      </a:r>
                      <a:r>
                        <a:rPr lang="en-US" altLang="ko-KR" sz="140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40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일</a:t>
                      </a:r>
                      <a:r>
                        <a:rPr lang="en-US" altLang="ko-KR" sz="140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1400" dirty="0" smtClean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연구 결과 보고서 제출</a:t>
                      </a:r>
                      <a:endParaRPr lang="ko-KR" altLang="en-US" sz="140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교수님 확인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709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12</a:t>
                      </a:r>
                      <a:r>
                        <a:rPr lang="ko-KR" altLang="en-US" sz="140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월 </a:t>
                      </a:r>
                      <a:r>
                        <a:rPr lang="en-US" altLang="ko-KR" sz="1400" baseline="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 1</a:t>
                      </a:r>
                      <a:r>
                        <a:rPr lang="ko-KR" altLang="en-US" sz="1400" baseline="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일</a:t>
                      </a:r>
                      <a:r>
                        <a:rPr lang="en-US" altLang="ko-KR" sz="1400" baseline="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400" baseline="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금</a:t>
                      </a:r>
                      <a:r>
                        <a:rPr lang="en-US" altLang="ko-KR" sz="1400" baseline="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연구 결과 보고서 수정</a:t>
                      </a:r>
                      <a:endParaRPr lang="ko-KR" altLang="en-US" sz="140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dirty="0" smtClean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709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aseline="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12</a:t>
                      </a:r>
                      <a:r>
                        <a:rPr lang="ko-KR" altLang="en-US" sz="1400" baseline="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월 </a:t>
                      </a:r>
                      <a:r>
                        <a:rPr lang="en-US" altLang="ko-KR" sz="1400" baseline="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ko-KR" altLang="en-US" sz="1400" baseline="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일</a:t>
                      </a:r>
                      <a:r>
                        <a:rPr lang="en-US" altLang="ko-KR" sz="1400" baseline="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400" baseline="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수</a:t>
                      </a:r>
                      <a:r>
                        <a:rPr lang="en-US" altLang="ko-KR" sz="1400" baseline="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최종 보고서</a:t>
                      </a:r>
                      <a:r>
                        <a:rPr lang="ko-KR" altLang="en-US" sz="1400" baseline="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 제출</a:t>
                      </a:r>
                      <a:endParaRPr lang="ko-KR" altLang="en-US" sz="140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LMS</a:t>
                      </a:r>
                      <a:r>
                        <a:rPr lang="ko-KR" altLang="en-US" sz="140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기재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667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346</Words>
  <Application>Microsoft Office PowerPoint</Application>
  <PresentationFormat>A4 용지(210x297mm)</PresentationFormat>
  <Paragraphs>82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9" baseType="lpstr">
      <vt:lpstr>굴림</vt:lpstr>
      <vt:lpstr>Arial</vt:lpstr>
      <vt:lpstr>210 맨발의청춘 L</vt:lpstr>
      <vt:lpstr>Nexa Bold</vt:lpstr>
      <vt:lpstr>맑은 고딕</vt:lpstr>
      <vt:lpstr>210 맨발의청춘 B</vt:lpstr>
      <vt:lpstr>210 맨발의청춘 R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신강식</dc:creator>
  <cp:lastModifiedBy>Windows 사용자</cp:lastModifiedBy>
  <cp:revision>22</cp:revision>
  <dcterms:created xsi:type="dcterms:W3CDTF">2017-07-07T07:18:47Z</dcterms:created>
  <dcterms:modified xsi:type="dcterms:W3CDTF">2017-11-07T00:44:11Z</dcterms:modified>
</cp:coreProperties>
</file>