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85" r:id="rId9"/>
    <p:sldId id="276" r:id="rId10"/>
    <p:sldId id="263" r:id="rId11"/>
    <p:sldId id="264" r:id="rId12"/>
    <p:sldId id="268" r:id="rId13"/>
    <p:sldId id="269" r:id="rId14"/>
    <p:sldId id="271" r:id="rId15"/>
    <p:sldId id="274" r:id="rId16"/>
    <p:sldId id="275" r:id="rId17"/>
    <p:sldId id="277" r:id="rId18"/>
    <p:sldId id="278" r:id="rId19"/>
    <p:sldId id="279" r:id="rId20"/>
    <p:sldId id="280" r:id="rId21"/>
    <p:sldId id="288" r:id="rId22"/>
    <p:sldId id="282" r:id="rId23"/>
    <p:sldId id="281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60"/>
  </p:normalViewPr>
  <p:slideViewPr>
    <p:cSldViewPr>
      <p:cViewPr>
        <p:scale>
          <a:sx n="80" d="100"/>
          <a:sy n="80" d="100"/>
        </p:scale>
        <p:origin x="-180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7E8DE-1B37-4CD2-9185-426E2A541A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34AD1-ED42-4F94-A64A-3B965444EA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5" name="머리글 개체 틀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D34AD1-ED42-4F94-A64A-3B965444EA6E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ko-KR" altLang="en-US" smtClean="0"/>
              <a:t>집단행동의 특성</a:t>
            </a:r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altLang="ko-KR" smtClean="0"/>
              <a:t>2009-12-02</a:t>
            </a:r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A1A0F11-89CA-443E-B45C-A62A4EF5F74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ftr="0" dt="0"/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hannel.pandora.tv/channel/video.ptv?ref=na&amp;redirect=prg&amp;ch_userid=channel&amp;prgid=27693&amp;categid=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28728" y="1000108"/>
            <a:ext cx="7406640" cy="1472184"/>
          </a:xfrm>
        </p:spPr>
        <p:txBody>
          <a:bodyPr/>
          <a:lstStyle/>
          <a:p>
            <a:pPr algn="ctr"/>
            <a:r>
              <a:rPr lang="ko-KR" altLang="en-US" dirty="0" smtClean="0"/>
              <a:t>집단행동과 사회운동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728" y="3429000"/>
            <a:ext cx="7406640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 algn="r"/>
            <a:endParaRPr lang="en-US" altLang="ko-KR" dirty="0" smtClean="0"/>
          </a:p>
          <a:p>
            <a:pPr algn="r"/>
            <a:r>
              <a:rPr lang="ko-KR" altLang="en-US" dirty="0" smtClean="0"/>
              <a:t>강민욱</a:t>
            </a:r>
            <a:r>
              <a:rPr lang="en-US" altLang="ko-KR" dirty="0" smtClean="0"/>
              <a:t>.</a:t>
            </a:r>
            <a:r>
              <a:rPr lang="ko-KR" altLang="en-US" dirty="0" smtClean="0"/>
              <a:t>김상한</a:t>
            </a:r>
            <a:r>
              <a:rPr lang="en-US" altLang="ko-KR" dirty="0" smtClean="0"/>
              <a:t>.</a:t>
            </a:r>
            <a:r>
              <a:rPr lang="ko-KR" altLang="en-US" dirty="0" smtClean="0"/>
              <a:t>김준현</a:t>
            </a:r>
            <a:r>
              <a:rPr lang="en-US" altLang="ko-KR" dirty="0" smtClean="0"/>
              <a:t>.</a:t>
            </a:r>
            <a:r>
              <a:rPr lang="ko-KR" altLang="en-US" dirty="0" smtClean="0"/>
              <a:t>손병진</a:t>
            </a:r>
            <a:r>
              <a:rPr lang="en-US" altLang="ko-KR" dirty="0" smtClean="0"/>
              <a:t>.</a:t>
            </a:r>
            <a:r>
              <a:rPr lang="ko-KR" altLang="en-US" dirty="0" smtClean="0"/>
              <a:t>이정순</a:t>
            </a:r>
            <a:r>
              <a:rPr lang="en-US" altLang="ko-KR" dirty="0" smtClean="0"/>
              <a:t>.</a:t>
            </a:r>
            <a:r>
              <a:rPr lang="ko-KR" altLang="en-US" dirty="0" smtClean="0"/>
              <a:t>한호승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사회운동이란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사회의 변혁</a:t>
            </a:r>
            <a:r>
              <a:rPr lang="en-US" altLang="ko-KR" dirty="0" smtClean="0"/>
              <a:t>,</a:t>
            </a:r>
            <a:r>
              <a:rPr lang="ko-KR" altLang="en-US" dirty="0" smtClean="0"/>
              <a:t>개량이나 사회문제의 해결을 위하여 집단으로서 지속적으로 행하는 행동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사회운동의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057400"/>
            <a:ext cx="7498080" cy="4800600"/>
          </a:xfrm>
        </p:spPr>
        <p:txBody>
          <a:bodyPr/>
          <a:lstStyle/>
          <a:p>
            <a:r>
              <a:rPr lang="ko-KR" altLang="en-US" dirty="0" smtClean="0"/>
              <a:t>뚜렷한 이념과 목표를 갖는다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조직을 가지고 상당 기간 지속된다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기존의 사회 제도 밖에서 사회 제도를 변화시키려고 한다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사회운동의 종류</a:t>
            </a:r>
            <a:r>
              <a:rPr lang="en-US" altLang="ko-KR" dirty="0" smtClean="0"/>
              <a:t>Ⅰ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1428728" y="1785926"/>
            <a:ext cx="7498080" cy="48006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복고적 사회운동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특징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기존 질서를 고수하고 급격한 사회변화에 대항하기 위한 사회운동</a:t>
            </a:r>
            <a:endParaRPr lang="en-US" altLang="ko-KR" dirty="0" smtClean="0"/>
          </a:p>
          <a:p>
            <a:r>
              <a:rPr lang="ko-KR" altLang="en-US" dirty="0" smtClean="0"/>
              <a:t>개혁주의적 사회운동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특징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기존 질서의 일부에 개혁이 필요하다고 판단될 때 현존하는 가치관이나 행동을 변화시켜 자신들의 의도하는 새로운 질서를 만들어 보려고 하는 개혁지향적인 운동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사회운동의 종류 </a:t>
            </a:r>
            <a:r>
              <a:rPr lang="en-US" altLang="ko-KR" dirty="0" smtClean="0"/>
              <a:t>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57290" y="1785926"/>
            <a:ext cx="7498080" cy="4800600"/>
          </a:xfrm>
        </p:spPr>
        <p:txBody>
          <a:bodyPr/>
          <a:lstStyle/>
          <a:p>
            <a:r>
              <a:rPr lang="ko-KR" altLang="en-US" dirty="0" smtClean="0"/>
              <a:t>혁명적 사회운동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특징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기존 시설에 불만을 품고 모든 사회조직과 구조를 근본적으로 바꾸려고 하는 사회운동</a:t>
            </a:r>
            <a:endParaRPr lang="en-US" altLang="ko-KR" dirty="0" smtClean="0"/>
          </a:p>
          <a:p>
            <a:r>
              <a:rPr lang="ko-KR" altLang="en-US" dirty="0" smtClean="0"/>
              <a:t> 표출적 사회운동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특징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일상생활에서 얻을 수 없는 다른 믿음</a:t>
            </a:r>
            <a:r>
              <a:rPr lang="en-US" altLang="ko-KR" dirty="0" smtClean="0"/>
              <a:t> . </a:t>
            </a:r>
            <a:r>
              <a:rPr lang="ko-KR" altLang="en-US" dirty="0" smtClean="0"/>
              <a:t>가치 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규범을 추구 개인의 내적 갈등과 감정을 표현할 수 있는 도구를 마련해주는 사회운동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사회혁명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357290" y="2285992"/>
            <a:ext cx="7498080" cy="2214578"/>
          </a:xfrm>
        </p:spPr>
        <p:txBody>
          <a:bodyPr/>
          <a:lstStyle/>
          <a:p>
            <a:r>
              <a:rPr lang="ko-KR" altLang="en-US" dirty="0" smtClean="0"/>
              <a:t>낡은 생산관계를 고수하면서 국가권력을 잡고 있는 계급과 새로운 생산관계의 확립을 주장하는 계급과의 사이에 생기는 권력탈취의 과정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프랑스 혁명</a:t>
            </a:r>
            <a:endParaRPr lang="ko-KR" altLang="en-US" dirty="0"/>
          </a:p>
        </p:txBody>
      </p:sp>
      <p:pic>
        <p:nvPicPr>
          <p:cNvPr id="4" name="내용 개체 틀 3" descr="%EC%95%8C%ED%94%84%EC%8A%A4%EB%A5%BC_%EB%84%98%EB%8A%94_%EB%82%98%ED%8F%B4%EB%A0%88%EC%98%B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57818" y="1428736"/>
            <a:ext cx="3431399" cy="5000660"/>
          </a:xfrm>
        </p:spPr>
      </p:pic>
      <p:sp>
        <p:nvSpPr>
          <p:cNvPr id="6" name="TextBox 5"/>
          <p:cNvSpPr txBox="1"/>
          <p:nvPr/>
        </p:nvSpPr>
        <p:spPr>
          <a:xfrm>
            <a:off x="1285852" y="2428868"/>
            <a:ext cx="40005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3200" dirty="0" smtClean="0"/>
              <a:t> 혁명적 사회운동의 대표적 예</a:t>
            </a:r>
            <a:endParaRPr lang="en-US" altLang="ko-KR" sz="3200" dirty="0" smtClean="0"/>
          </a:p>
          <a:p>
            <a:pPr>
              <a:buFont typeface="Arial" pitchFamily="34" charset="0"/>
              <a:buChar char="•"/>
            </a:pPr>
            <a:endParaRPr lang="en-US" altLang="ko-KR" sz="3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3200" dirty="0"/>
              <a:t> </a:t>
            </a:r>
            <a:r>
              <a:rPr lang="ko-KR" altLang="en-US" sz="3200" dirty="0" smtClean="0"/>
              <a:t>계급의식을 뒤엎은 사회혁명</a:t>
            </a:r>
            <a:endParaRPr lang="en-US" altLang="ko-K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/>
              <a:t>신사회운동의</a:t>
            </a:r>
            <a:r>
              <a:rPr lang="ko-KR" altLang="en-US" dirty="0" smtClean="0"/>
              <a:t> 배경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643050"/>
            <a:ext cx="7498080" cy="4800600"/>
          </a:xfrm>
        </p:spPr>
        <p:txBody>
          <a:bodyPr/>
          <a:lstStyle/>
          <a:p>
            <a:r>
              <a:rPr lang="ko-KR" altLang="en-US" dirty="0" err="1" smtClean="0"/>
              <a:t>신사회운동은</a:t>
            </a:r>
            <a:r>
              <a:rPr lang="ko-KR" altLang="en-US" dirty="0" smtClean="0"/>
              <a:t> 사회가 산업사회로부터 후기산업사회로 전이되면서 발생</a:t>
            </a:r>
            <a:endParaRPr lang="en-US" altLang="ko-KR" dirty="0" smtClean="0"/>
          </a:p>
          <a:p>
            <a:r>
              <a:rPr lang="ko-KR" altLang="en-US" dirty="0" smtClean="0"/>
              <a:t>산업사회보다 후기산업사회에서 개인이라는 개념이 상당히 두드러짐 </a:t>
            </a:r>
            <a:endParaRPr lang="en-US" altLang="ko-KR" dirty="0" smtClean="0"/>
          </a:p>
          <a:p>
            <a:r>
              <a:rPr lang="ko-KR" altLang="en-US" dirty="0" smtClean="0"/>
              <a:t>산업사회의 주체는 개인보다는 계급이라는 집단적 요소가 더욱 강한 반면 후기산업사회는 계급과 같은 집단적 요소보다는 개인이 강조되는 사회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/>
              <a:t>하버마스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22672" cy="48006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후기자본주의에 있어서 국가는 과거 자유방임적 경쟁체제의 부산물이었던 대량실업과 축적교란 등을 시정하려고 노력하게 됨</a:t>
            </a:r>
            <a:endParaRPr lang="en-US" altLang="ko-KR" dirty="0" smtClean="0"/>
          </a:p>
          <a:p>
            <a:r>
              <a:rPr lang="ko-KR" altLang="en-US" dirty="0" smtClean="0"/>
              <a:t>이 과정에서 국가는 교환과정에 적극 개입하여 이러한 부작용과 위기를 성공적으로 극복하게 되지만 시민사회와 국가의 관계에서 시민대중의 국가에 대한 충성을 약화시키게 됨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/>
              <a:t>신사회운동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057400"/>
            <a:ext cx="7498080" cy="3300426"/>
          </a:xfrm>
        </p:spPr>
        <p:txBody>
          <a:bodyPr/>
          <a:lstStyle/>
          <a:p>
            <a:r>
              <a:rPr lang="ko-KR" altLang="en-US" dirty="0" err="1" smtClean="0"/>
              <a:t>하버마스는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신사회운동을</a:t>
            </a:r>
            <a:r>
              <a:rPr lang="ko-KR" altLang="en-US" dirty="0" smtClean="0"/>
              <a:t> </a:t>
            </a:r>
            <a:r>
              <a:rPr lang="en-US" altLang="ko-KR" dirty="0" smtClean="0"/>
              <a:t>`</a:t>
            </a:r>
            <a:r>
              <a:rPr lang="ko-KR" altLang="en-US" dirty="0" smtClean="0"/>
              <a:t>후기산업사회의 산물’이라며“생활의 세계를 침해하는 </a:t>
            </a:r>
            <a:r>
              <a:rPr lang="en-US" altLang="ko-KR" dirty="0" smtClean="0"/>
              <a:t>(</a:t>
            </a:r>
            <a:r>
              <a:rPr lang="ko-KR" altLang="en-US" dirty="0" smtClean="0"/>
              <a:t>후기산업사회의</a:t>
            </a:r>
            <a:r>
              <a:rPr lang="en-US" altLang="ko-KR" dirty="0" smtClean="0"/>
              <a:t>) </a:t>
            </a:r>
            <a:r>
              <a:rPr lang="ko-KR" altLang="en-US" dirty="0" smtClean="0"/>
              <a:t>경향에 대한 저항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Widerstand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gegen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Tendenzen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einer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Kolonialisierung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der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Lebenswelt</a:t>
            </a:r>
            <a:r>
              <a:rPr lang="en-US" altLang="ko-KR" dirty="0" smtClean="0"/>
              <a:t>)  </a:t>
            </a:r>
            <a:r>
              <a:rPr lang="ko-KR" altLang="en-US" dirty="0" smtClean="0"/>
              <a:t>이라고 정의함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/>
              <a:t>구사회운동</a:t>
            </a:r>
            <a:r>
              <a:rPr lang="ko-KR" altLang="en-US" dirty="0" smtClean="0"/>
              <a:t> ↔ </a:t>
            </a:r>
            <a:r>
              <a:rPr lang="ko-KR" altLang="en-US" dirty="0" err="1" smtClean="0"/>
              <a:t>신사회운동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사회운동이 하나의 운동 이데올로기에 그 이론적 바탕을 두고 있다면 </a:t>
            </a:r>
            <a:r>
              <a:rPr lang="ko-KR" altLang="en-US" dirty="0" err="1" smtClean="0"/>
              <a:t>신사회운동은</a:t>
            </a:r>
            <a:r>
              <a:rPr lang="ko-KR" altLang="en-US" dirty="0" smtClean="0"/>
              <a:t> 특정한 이데올로기에 그 </a:t>
            </a:r>
            <a:r>
              <a:rPr lang="ko-KR" altLang="en-US" dirty="0" err="1" smtClean="0"/>
              <a:t>이론적바탕을</a:t>
            </a:r>
            <a:r>
              <a:rPr lang="ko-KR" altLang="en-US" dirty="0" smtClean="0"/>
              <a:t> 두고 있지 않음</a:t>
            </a:r>
            <a:endParaRPr lang="en-US" altLang="ko-KR" dirty="0" smtClean="0"/>
          </a:p>
          <a:p>
            <a:r>
              <a:rPr lang="ko-KR" altLang="en-US" dirty="0" smtClean="0"/>
              <a:t>사회운동은 정치기구를 이용하거나 때로는 정치기구에 의존하는 전략을 전개하는 반면 </a:t>
            </a:r>
            <a:r>
              <a:rPr lang="ko-KR" altLang="en-US" dirty="0" err="1" smtClean="0"/>
              <a:t>신사회운동은</a:t>
            </a:r>
            <a:r>
              <a:rPr lang="ko-KR" altLang="en-US" dirty="0" smtClean="0"/>
              <a:t> 기존의 제도 정치기구를 이용하지 않음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7498080" cy="1143000"/>
          </a:xfrm>
        </p:spPr>
        <p:txBody>
          <a:bodyPr/>
          <a:lstStyle/>
          <a:p>
            <a:pPr algn="ctr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357298"/>
            <a:ext cx="3136392" cy="4962540"/>
          </a:xfrm>
        </p:spPr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ko-KR" altLang="en-US" dirty="0" smtClean="0"/>
              <a:t>집단행동은</a:t>
            </a:r>
            <a:r>
              <a:rPr lang="en-US" altLang="ko-KR" dirty="0" smtClean="0"/>
              <a:t>?</a:t>
            </a:r>
          </a:p>
          <a:p>
            <a:pPr marL="596646" indent="-514350">
              <a:buFont typeface="+mj-lt"/>
              <a:buAutoNum type="arabicPeriod"/>
            </a:pPr>
            <a:r>
              <a:rPr lang="ko-KR" altLang="en-US" dirty="0" smtClean="0"/>
              <a:t>집단행동의 전제조건</a:t>
            </a:r>
            <a:endParaRPr lang="en-US" altLang="ko-KR" dirty="0" smtClean="0"/>
          </a:p>
          <a:p>
            <a:pPr marL="596646" indent="-514350">
              <a:buFont typeface="+mj-lt"/>
              <a:buAutoNum type="arabicPeriod"/>
            </a:pPr>
            <a:r>
              <a:rPr lang="ko-KR" altLang="en-US" dirty="0" smtClean="0"/>
              <a:t>집단행동과 사회운동의 차이점</a:t>
            </a:r>
            <a:endParaRPr lang="en-US" altLang="ko-KR" dirty="0" smtClean="0"/>
          </a:p>
          <a:p>
            <a:pPr marL="596646" indent="-514350">
              <a:buFont typeface="+mj-lt"/>
              <a:buAutoNum type="arabicPeriod"/>
            </a:pPr>
            <a:r>
              <a:rPr lang="ko-KR" altLang="en-US" dirty="0" err="1" smtClean="0"/>
              <a:t>르봉의</a:t>
            </a:r>
            <a:r>
              <a:rPr lang="ko-KR" altLang="en-US" dirty="0" smtClean="0"/>
              <a:t> 군중심리</a:t>
            </a:r>
            <a:endParaRPr lang="en-US" altLang="ko-KR" dirty="0" smtClean="0"/>
          </a:p>
          <a:p>
            <a:pPr marL="596646" indent="-514350">
              <a:buFont typeface="+mj-lt"/>
              <a:buAutoNum type="arabicPeriod"/>
            </a:pPr>
            <a:r>
              <a:rPr lang="ko-KR" altLang="en-US" dirty="0" smtClean="0"/>
              <a:t>군중의 여론과 </a:t>
            </a:r>
            <a:r>
              <a:rPr lang="ko-KR" altLang="en-US" dirty="0" smtClean="0"/>
              <a:t>신념</a:t>
            </a:r>
            <a:endParaRPr lang="en-US" altLang="ko-KR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4786314" y="1357298"/>
            <a:ext cx="3857652" cy="550070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smtClean="0"/>
              <a:t>사회운동이란</a:t>
            </a:r>
            <a:r>
              <a:rPr lang="en-US" altLang="ko-KR" sz="3000" dirty="0" smtClean="0"/>
              <a:t>?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smtClean="0"/>
              <a:t>사회운동의 특징과 종류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smtClean="0"/>
              <a:t>혁 명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err="1" smtClean="0"/>
              <a:t>신사회운동의</a:t>
            </a:r>
            <a:r>
              <a:rPr lang="ko-KR" altLang="en-US" sz="3000" dirty="0" smtClean="0"/>
              <a:t> 배경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err="1" smtClean="0"/>
              <a:t>하버마스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err="1" smtClean="0"/>
              <a:t>신사회운동은</a:t>
            </a:r>
            <a:r>
              <a:rPr lang="en-US" altLang="ko-KR" sz="3000" dirty="0" smtClean="0"/>
              <a:t>?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err="1" smtClean="0"/>
              <a:t>구사회운동</a:t>
            </a:r>
            <a:r>
              <a:rPr lang="ko-KR" altLang="en-US" sz="3000" dirty="0" smtClean="0"/>
              <a:t> ↔ </a:t>
            </a:r>
            <a:r>
              <a:rPr lang="ko-KR" altLang="en-US" sz="3000" dirty="0" err="1" smtClean="0"/>
              <a:t>신사회운동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r>
              <a:rPr lang="ko-KR" altLang="en-US" sz="3000" dirty="0" smtClean="0"/>
              <a:t>촛불집회</a:t>
            </a: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endParaRPr lang="en-US" altLang="ko-KR" sz="3000" dirty="0" smtClean="0"/>
          </a:p>
          <a:p>
            <a:pPr marL="342900" indent="-342900" algn="ctr">
              <a:buFont typeface="+mj-lt"/>
              <a:buAutoNum type="arabicPeriod"/>
            </a:pPr>
            <a:endParaRPr lang="en-US" altLang="ko-KR" dirty="0" smtClean="0"/>
          </a:p>
          <a:p>
            <a:pPr marL="342900" indent="-342900" algn="ctr"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357422" y="5929330"/>
            <a:ext cx="5000660" cy="7143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ko-KR" altLang="en-US" sz="2500" dirty="0" smtClean="0"/>
              <a:t>결론</a:t>
            </a:r>
            <a:endParaRPr lang="en-US" altLang="ko-KR" sz="2500" dirty="0" smtClean="0"/>
          </a:p>
          <a:p>
            <a:pPr algn="ctr">
              <a:buFont typeface="Arial" pitchFamily="34" charset="0"/>
              <a:buChar char="•"/>
            </a:pPr>
            <a:r>
              <a:rPr lang="ko-KR" altLang="en-US" sz="2500" dirty="0" smtClean="0"/>
              <a:t>토의</a:t>
            </a:r>
            <a:endParaRPr lang="en-US" altLang="ko-KR" sz="2500" dirty="0" smtClean="0"/>
          </a:p>
          <a:p>
            <a:pPr algn="ctr">
              <a:buFont typeface="Arial" pitchFamily="34" charset="0"/>
              <a:buChar char="•"/>
            </a:pPr>
            <a:r>
              <a:rPr lang="ko-KR" altLang="en-US" sz="2500" dirty="0" smtClean="0"/>
              <a:t>참고문헌</a:t>
            </a: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촛불집회</a:t>
            </a:r>
            <a:endParaRPr lang="ko-KR" altLang="en-US" dirty="0"/>
          </a:p>
        </p:txBody>
      </p:sp>
      <p:pic>
        <p:nvPicPr>
          <p:cNvPr id="4" name="내용 개체 틀 3" descr="23749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00760" y="1643050"/>
            <a:ext cx="2963533" cy="4324101"/>
          </a:xfrm>
        </p:spPr>
      </p:pic>
      <p:sp>
        <p:nvSpPr>
          <p:cNvPr id="5" name="직사각형 4"/>
          <p:cNvSpPr/>
          <p:nvPr/>
        </p:nvSpPr>
        <p:spPr>
          <a:xfrm>
            <a:off x="1285852" y="1500174"/>
            <a:ext cx="4643470" cy="450059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ko-KR" altLang="en-US" sz="3200" dirty="0" err="1" smtClean="0"/>
              <a:t>신사회운동의</a:t>
            </a:r>
            <a:r>
              <a:rPr lang="ko-KR" altLang="en-US" sz="3200" dirty="0" smtClean="0"/>
              <a:t> 대표적 예</a:t>
            </a:r>
            <a:endParaRPr lang="en-US" altLang="ko-KR" sz="3200" dirty="0" smtClean="0"/>
          </a:p>
          <a:p>
            <a:pPr>
              <a:buFont typeface="Arial" pitchFamily="34" charset="0"/>
              <a:buChar char="•"/>
            </a:pPr>
            <a:endParaRPr lang="en-US" altLang="ko-KR" sz="32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3200" dirty="0" smtClean="0"/>
              <a:t>2002</a:t>
            </a:r>
            <a:r>
              <a:rPr lang="ko-KR" altLang="en-US" sz="3200" dirty="0" smtClean="0"/>
              <a:t>년 주한미군의 장갑차가 장갑차량에 깔려 숨진 두 여자 중학생의 사인 규명과 추모를 위해 처음 열린 이래 한국의 대표적인 평화적 시위로 정착한 집회문화 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결론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571612"/>
            <a:ext cx="7498080" cy="480060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군중심리는 이성적으로 판단을 하더라도 감성적으로 바뀌기 쉬움</a:t>
            </a:r>
            <a:endParaRPr lang="en-US" altLang="ko-KR" dirty="0" smtClean="0"/>
          </a:p>
          <a:p>
            <a:r>
              <a:rPr lang="ko-KR" altLang="en-US" dirty="0" smtClean="0"/>
              <a:t>무조건적으로 나쁘다고 볼 수 없지만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위험하게 변질되기 쉬운 것이 군중심리</a:t>
            </a:r>
            <a:endParaRPr lang="en-US" altLang="ko-KR" dirty="0" smtClean="0"/>
          </a:p>
          <a:p>
            <a:r>
              <a:rPr lang="ko-KR" altLang="en-US" dirty="0" err="1" smtClean="0"/>
              <a:t>신사회운동은</a:t>
            </a:r>
            <a:r>
              <a:rPr lang="ko-KR" altLang="en-US" dirty="0" smtClean="0"/>
              <a:t> 특정한 거대 사안을 해결하기 위해 발생한 운동이라기보다 각 개인의 삶의 침해에 대해 저항하는 형태로 일어난 운동을 의미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토의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857364"/>
            <a:ext cx="7498080" cy="4429156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2002 </a:t>
            </a:r>
            <a:r>
              <a:rPr lang="ko-KR" altLang="en-US" dirty="0" smtClean="0"/>
              <a:t>한일월드컵 응원은 어떻게 발단이 되었는가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다국적 환경단체인 </a:t>
            </a:r>
            <a:r>
              <a:rPr lang="ko-KR" altLang="en-US" dirty="0" smtClean="0"/>
              <a:t>그린피스의 </a:t>
            </a:r>
            <a:r>
              <a:rPr lang="ko-KR" altLang="en-US" dirty="0" smtClean="0"/>
              <a:t>다소 과격하게 변화되고 있는 사회운동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071678"/>
            <a:ext cx="7498080" cy="396240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군중심리 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Gustave</a:t>
            </a:r>
            <a:r>
              <a:rPr lang="en-US" altLang="ko-KR" dirty="0" smtClean="0"/>
              <a:t> Le Bon</a:t>
            </a:r>
            <a:r>
              <a:rPr lang="ko-KR" altLang="en-US" dirty="0" smtClean="0"/>
              <a:t>저 </a:t>
            </a:r>
            <a:r>
              <a:rPr lang="en-US" altLang="ko-KR" dirty="0" smtClean="0"/>
              <a:t>/ </a:t>
            </a:r>
            <a:r>
              <a:rPr lang="ko-KR" altLang="en-US" dirty="0" smtClean="0"/>
              <a:t>김성균 역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인간과 사회 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전병재</a:t>
            </a:r>
            <a:r>
              <a:rPr lang="en-US" altLang="ko-KR" dirty="0" smtClean="0"/>
              <a:t>, 2007)</a:t>
            </a:r>
          </a:p>
          <a:p>
            <a:r>
              <a:rPr lang="ko-KR" altLang="en-US" dirty="0" smtClean="0"/>
              <a:t> 책과 세상 </a:t>
            </a:r>
            <a:r>
              <a:rPr lang="en-US" altLang="ko-KR" dirty="0" smtClean="0"/>
              <a:t>(</a:t>
            </a:r>
            <a:r>
              <a:rPr lang="ko-KR" altLang="en-US" dirty="0" smtClean="0"/>
              <a:t>토론 중심의 조금 특별한 독서 클럽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집단행동이란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714488"/>
            <a:ext cx="7498080" cy="4800600"/>
          </a:xfrm>
        </p:spPr>
        <p:txBody>
          <a:bodyPr/>
          <a:lstStyle/>
          <a:p>
            <a:r>
              <a:rPr lang="ko-KR" altLang="en-US" dirty="0" smtClean="0"/>
              <a:t>한 집단이 같은 목표와 의식을 가지고 전체로서 취하는 행동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집단구성원이 일치해서 동일한 행동을 취하는 경우와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집단구성원인 개인이 집단의 목적을 실현하기 위해 취하는 행동도 이에 속한다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집단행동의 전제조건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071678"/>
            <a:ext cx="7498080" cy="2747962"/>
          </a:xfrm>
        </p:spPr>
        <p:txBody>
          <a:bodyPr/>
          <a:lstStyle/>
          <a:p>
            <a:r>
              <a:rPr lang="ko-KR" altLang="en-US" dirty="0" smtClean="0"/>
              <a:t>집단구성원이 추구하는 목적의 일치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목적을 실현시키기 위한 수단</a:t>
            </a:r>
            <a:r>
              <a:rPr lang="en-US" altLang="ko-KR" dirty="0" smtClean="0"/>
              <a:t>,</a:t>
            </a:r>
            <a:r>
              <a:rPr lang="ko-KR" altLang="en-US" dirty="0" smtClean="0"/>
              <a:t>방법의 일치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집단행동과 사회운동의 차이점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214554"/>
            <a:ext cx="7498080" cy="2676524"/>
          </a:xfrm>
        </p:spPr>
        <p:txBody>
          <a:bodyPr/>
          <a:lstStyle/>
          <a:p>
            <a:r>
              <a:rPr lang="ko-KR" altLang="en-US" dirty="0" smtClean="0"/>
              <a:t>집단행동은 단순히 사회문제를 만드는 행위 ↔ 사회운동은 이러한 사회문제를 해결하기 위한 방안을 제시</a:t>
            </a:r>
            <a:endParaRPr lang="en-US" altLang="ko-KR" dirty="0" smtClean="0"/>
          </a:p>
          <a:p>
            <a:r>
              <a:rPr lang="ko-KR" altLang="en-US" dirty="0" smtClean="0"/>
              <a:t>집단행동에 비해 사회운동은 조직성과 계획성이 강함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err="1" smtClean="0"/>
              <a:t>르봉의</a:t>
            </a:r>
            <a:r>
              <a:rPr lang="ko-KR" altLang="en-US" dirty="0" smtClean="0"/>
              <a:t> 군중심리</a:t>
            </a:r>
            <a:r>
              <a:rPr lang="en-US" altLang="ko-KR" dirty="0" smtClean="0"/>
              <a:t>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프랑스의 </a:t>
            </a:r>
            <a:r>
              <a:rPr lang="en-US" altLang="ko-KR" dirty="0" smtClean="0"/>
              <a:t>G,</a:t>
            </a:r>
            <a:r>
              <a:rPr lang="ko-KR" altLang="en-US" dirty="0" err="1" smtClean="0"/>
              <a:t>르봉</a:t>
            </a:r>
            <a:r>
              <a:rPr lang="ko-KR" altLang="en-US" dirty="0" smtClean="0"/>
              <a:t> </a:t>
            </a:r>
            <a:r>
              <a:rPr lang="en-US" altLang="ko-KR" dirty="0" smtClean="0"/>
              <a:t>: 1985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군중심리</a:t>
            </a:r>
            <a:r>
              <a:rPr lang="en-US" altLang="ko-KR" dirty="0" smtClean="0"/>
              <a:t>&gt;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군중속의</a:t>
            </a:r>
            <a:r>
              <a:rPr lang="ko-KR" altLang="en-US" dirty="0" smtClean="0"/>
              <a:t> 개인은 미숙하고 유아적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이성적 지배를 받지 않으며 무책임한 충동성에 의존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집단행동과 연관된 정신적 상태를 반영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err="1" smtClean="0"/>
              <a:t>르봉의</a:t>
            </a:r>
            <a:r>
              <a:rPr lang="ko-KR" altLang="en-US" dirty="0" smtClean="0"/>
              <a:t> 군중심리 </a:t>
            </a:r>
            <a:r>
              <a:rPr lang="en-US" altLang="ko-KR" dirty="0" smtClean="0"/>
              <a:t>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00166" y="1928802"/>
            <a:ext cx="7498080" cy="3676656"/>
          </a:xfrm>
        </p:spPr>
        <p:txBody>
          <a:bodyPr/>
          <a:lstStyle/>
          <a:p>
            <a:r>
              <a:rPr lang="ko-KR" altLang="en-US" dirty="0" smtClean="0"/>
              <a:t>군중의 익명성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군중 속의 동조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군중의 분위기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군중의 여론과 신념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00100" y="1428736"/>
            <a:ext cx="8001024" cy="5000660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군중의 여론과 신념을 결정 하는 직접적인 요인</a:t>
            </a:r>
            <a:endParaRPr lang="en-US" altLang="ko-KR" dirty="0" smtClean="0"/>
          </a:p>
          <a:p>
            <a:r>
              <a:rPr lang="ko-KR" altLang="en-US" dirty="0" smtClean="0"/>
              <a:t>바로 이미지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단어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격언</a:t>
            </a:r>
            <a:endParaRPr lang="en-US" altLang="ko-KR" dirty="0" smtClean="0"/>
          </a:p>
          <a:p>
            <a:r>
              <a:rPr lang="ko-KR" altLang="en-US" dirty="0" smtClean="0"/>
              <a:t>군중의 상상력은 이미지들이 산출한 인상과 감동을 특히 잘 흡수</a:t>
            </a:r>
            <a:endParaRPr lang="en-US" altLang="ko-KR" dirty="0" smtClean="0"/>
          </a:p>
          <a:p>
            <a:r>
              <a:rPr lang="ko-KR" altLang="en-US" dirty="0" smtClean="0"/>
              <a:t>단어와 구호를 적절히 배합하면 이는 마치 마술사가 부리는 듯한 신비한 마력</a:t>
            </a:r>
            <a:endParaRPr lang="en-US" altLang="ko-KR" dirty="0" smtClean="0"/>
          </a:p>
          <a:p>
            <a:r>
              <a:rPr lang="ko-KR" altLang="en-US" dirty="0" smtClean="0"/>
              <a:t>군중의 마음속에 걷잡을 수 없이 사나운 광풍</a:t>
            </a:r>
            <a:endParaRPr lang="en-US" altLang="ko-KR" dirty="0" smtClean="0"/>
          </a:p>
          <a:p>
            <a:r>
              <a:rPr lang="ko-KR" altLang="en-US" dirty="0" smtClean="0"/>
              <a:t>이런 단어들은 의미를 규정하기 어려운 단어들이 때로 가장 영향력을 발휘</a:t>
            </a:r>
            <a:endParaRPr lang="en-US" altLang="ko-KR" dirty="0" smtClean="0"/>
          </a:p>
          <a:p>
            <a:r>
              <a:rPr lang="ko-KR" altLang="en-US" dirty="0" smtClean="0"/>
              <a:t>그 예로는 민주주의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자유 같이 막연한 의미를 지닌 단어들</a:t>
            </a:r>
            <a:endParaRPr lang="en-US" altLang="ko-KR" dirty="0" smtClean="0"/>
          </a:p>
          <a:p>
            <a:r>
              <a:rPr lang="ko-KR" altLang="en-US" dirty="0" smtClean="0"/>
              <a:t>또한 이 단어들을 너무 많이 사용하면 위력을 상실하는데 이때는 그것을 표현 하는 단어들만 바꿈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집단행동의 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2214554"/>
            <a:ext cx="7498080" cy="303371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2002</a:t>
            </a:r>
            <a:r>
              <a:rPr lang="ko-KR" altLang="en-US" dirty="0" smtClean="0"/>
              <a:t>년 한일 월드컵 응원동영상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hlinkClick r:id="rId2"/>
              </a:rPr>
              <a:t>Click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809</TotalTime>
  <Words>603</Words>
  <Application>Microsoft Office PowerPoint</Application>
  <PresentationFormat>화면 슬라이드 쇼(4:3)</PresentationFormat>
  <Paragraphs>116</Paragraphs>
  <Slides>23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4" baseType="lpstr">
      <vt:lpstr>태양</vt:lpstr>
      <vt:lpstr>집단행동과 사회운동</vt:lpstr>
      <vt:lpstr>목차</vt:lpstr>
      <vt:lpstr>집단행동이란?</vt:lpstr>
      <vt:lpstr>집단행동의 전제조건</vt:lpstr>
      <vt:lpstr>집단행동과 사회운동의 차이점</vt:lpstr>
      <vt:lpstr>르봉의 군중심리Ⅰ</vt:lpstr>
      <vt:lpstr>르봉의 군중심리 Ⅱ</vt:lpstr>
      <vt:lpstr>군중의 여론과 신념</vt:lpstr>
      <vt:lpstr>집단행동의 예</vt:lpstr>
      <vt:lpstr>사회운동이란?</vt:lpstr>
      <vt:lpstr>사회운동의 특징</vt:lpstr>
      <vt:lpstr>사회운동의 종류Ⅰ</vt:lpstr>
      <vt:lpstr>사회운동의 종류 Ⅱ</vt:lpstr>
      <vt:lpstr>사회혁명</vt:lpstr>
      <vt:lpstr>프랑스 혁명</vt:lpstr>
      <vt:lpstr>신사회운동의 배경</vt:lpstr>
      <vt:lpstr>하버마스</vt:lpstr>
      <vt:lpstr>신사회운동</vt:lpstr>
      <vt:lpstr>구사회운동 ↔ 신사회운동</vt:lpstr>
      <vt:lpstr>촛불집회</vt:lpstr>
      <vt:lpstr>결론</vt:lpstr>
      <vt:lpstr>토의</vt:lpstr>
      <vt:lpstr>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집단행동과 사회운동</dc:title>
  <dc:creator>s</dc:creator>
  <cp:lastModifiedBy>s</cp:lastModifiedBy>
  <cp:revision>94</cp:revision>
  <dcterms:created xsi:type="dcterms:W3CDTF">2009-12-02T09:25:07Z</dcterms:created>
  <dcterms:modified xsi:type="dcterms:W3CDTF">2009-12-08T07:54:58Z</dcterms:modified>
</cp:coreProperties>
</file>