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9" r:id="rId2"/>
    <p:sldMasterId id="2147483696" r:id="rId3"/>
  </p:sldMasterIdLst>
  <p:notesMasterIdLst>
    <p:notesMasterId r:id="rId11"/>
  </p:notesMasterIdLst>
  <p:sldIdLst>
    <p:sldId id="256" r:id="rId4"/>
    <p:sldId id="279" r:id="rId5"/>
    <p:sldId id="280" r:id="rId6"/>
    <p:sldId id="281" r:id="rId7"/>
    <p:sldId id="283" r:id="rId8"/>
    <p:sldId id="284" r:id="rId9"/>
    <p:sldId id="28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 autoAdjust="0"/>
    <p:restoredTop sz="94660"/>
  </p:normalViewPr>
  <p:slideViewPr>
    <p:cSldViewPr>
      <p:cViewPr varScale="1">
        <p:scale>
          <a:sx n="106" d="100"/>
          <a:sy n="106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1752" y="13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0A093-1D81-4D17-BB4A-31C2AB31A575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087C4-9FE0-43FD-8220-9F0948681C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8112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087C4-9FE0-43FD-8220-9F0948681CA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D8285A0-36D4-493E-9E76-421AABE5A670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1D77558-DE25-4E8C-BAD6-2161CA1A12C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708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856CC-A7C3-4384-A0C5-623833900DDC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5D662-6F80-4C56-8F6A-D54671BBC87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C0DD9-A009-49E5-9313-6E565A861CA4}" type="datetimeFigureOut">
              <a:rPr lang="ko-KR" altLang="en-US" smtClean="0"/>
              <a:pPr/>
              <a:t>2012-09-19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C8A5-E2D1-44D2-A210-A0E24AEC46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87624" y="332656"/>
            <a:ext cx="7772400" cy="1508760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 smtClean="0"/>
              <a:t>2012.09.21 </a:t>
            </a:r>
          </a:p>
          <a:p>
            <a:pPr algn="r"/>
            <a:endParaRPr lang="en-US" altLang="ko-KR" dirty="0" smtClean="0"/>
          </a:p>
          <a:p>
            <a:pPr algn="r"/>
            <a:r>
              <a:rPr lang="ko-KR" altLang="en-US" dirty="0" smtClean="0"/>
              <a:t>대구대학교 재활공학과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4</a:t>
            </a:r>
            <a:r>
              <a:rPr lang="ko-KR" altLang="en-US" dirty="0" smtClean="0"/>
              <a:t>학년 한가람</a:t>
            </a:r>
            <a:r>
              <a:rPr lang="en-US" altLang="ko-KR" dirty="0" smtClean="0"/>
              <a:t>, 4</a:t>
            </a:r>
            <a:r>
              <a:rPr lang="ko-KR" altLang="en-US" dirty="0" smtClean="0"/>
              <a:t>학년 홍수년</a:t>
            </a:r>
            <a:endParaRPr lang="en-US" altLang="ko-KR" dirty="0" smtClean="0"/>
          </a:p>
        </p:txBody>
      </p:sp>
      <p:sp>
        <p:nvSpPr>
          <p:cNvPr id="4" name="제목 1"/>
          <p:cNvSpPr>
            <a:spLocks noGrp="1"/>
          </p:cNvSpPr>
          <p:nvPr>
            <p:ph type="ctrTitle"/>
          </p:nvPr>
        </p:nvSpPr>
        <p:spPr>
          <a:xfrm>
            <a:off x="971550" y="3789363"/>
            <a:ext cx="7772400" cy="1974850"/>
          </a:xfrm>
        </p:spPr>
        <p:txBody>
          <a:bodyPr/>
          <a:lstStyle/>
          <a:p>
            <a:r>
              <a:rPr lang="ko-KR" altLang="en-US" dirty="0" smtClean="0"/>
              <a:t>서비스 영역</a:t>
            </a:r>
            <a:r>
              <a:rPr lang="en-US" altLang="ko-KR" sz="3000" dirty="0" smtClean="0"/>
              <a:t>_</a:t>
            </a:r>
            <a:r>
              <a:rPr lang="ko-KR" altLang="en-US" sz="3000" dirty="0" smtClean="0"/>
              <a:t>일상생활 보조기기</a:t>
            </a:r>
            <a:endParaRPr lang="ko-KR" altLang="en-US" sz="2500" dirty="0"/>
          </a:p>
        </p:txBody>
      </p:sp>
      <p:sp>
        <p:nvSpPr>
          <p:cNvPr id="5" name="직사각형 4"/>
          <p:cNvSpPr/>
          <p:nvPr/>
        </p:nvSpPr>
        <p:spPr>
          <a:xfrm>
            <a:off x="395536" y="0"/>
            <a:ext cx="6552728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2012</a:t>
            </a:r>
            <a:r>
              <a:rPr lang="ko-KR" altLang="en-US" sz="12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학년도 학과 교육혁신 우수 프로그램 지원사업</a:t>
            </a:r>
            <a:endParaRPr lang="ko-KR" altLang="en-US" sz="1200" dirty="0" smtClean="0"/>
          </a:p>
          <a:p>
            <a:r>
              <a:rPr lang="en-US" altLang="ko-KR" sz="16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“</a:t>
            </a:r>
            <a:r>
              <a:rPr lang="ko-KR" altLang="en-US" sz="16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장애인 사례관리를 중심으로 한 재활공학 전문가 양성” </a:t>
            </a:r>
            <a:r>
              <a:rPr lang="en-US" altLang="ko-KR" sz="16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</a:t>
            </a:r>
            <a:r>
              <a:rPr lang="ko-KR" altLang="en-US" sz="16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차 결과보고회</a:t>
            </a:r>
            <a:endParaRPr lang="ko-KR" altLang="en-US" sz="1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860032" y="720080"/>
            <a:ext cx="4067944" cy="5661248"/>
          </a:xfrm>
        </p:spPr>
        <p:txBody>
          <a:bodyPr/>
          <a:lstStyle/>
          <a:p>
            <a:pPr algn="ctr"/>
            <a:r>
              <a:rPr lang="ko-KR" altLang="en-US" sz="2000" dirty="0" smtClean="0">
                <a:latin typeface="HY그래픽" pitchFamily="18" charset="-127"/>
                <a:ea typeface="HY그래픽" pitchFamily="18" charset="-127"/>
              </a:rPr>
              <a:t>고</a:t>
            </a:r>
            <a:r>
              <a:rPr lang="en-US" altLang="ko-KR" sz="2000" dirty="0" smtClean="0">
                <a:latin typeface="HY그래픽" pitchFamily="18" charset="-127"/>
                <a:ea typeface="HY그래픽" pitchFamily="18" charset="-127"/>
              </a:rPr>
              <a:t>OO </a:t>
            </a:r>
            <a:r>
              <a:rPr lang="ko-KR" altLang="en-US" sz="2000" dirty="0" smtClean="0">
                <a:latin typeface="HY그래픽" pitchFamily="18" charset="-127"/>
                <a:ea typeface="HY그래픽" pitchFamily="18" charset="-127"/>
              </a:rPr>
              <a:t>님</a:t>
            </a:r>
            <a:r>
              <a:rPr lang="en-US" altLang="ko-KR" sz="2000" dirty="0" smtClean="0">
                <a:latin typeface="HY그래픽" pitchFamily="18" charset="-127"/>
                <a:ea typeface="HY그래픽" pitchFamily="18" charset="-127"/>
              </a:rPr>
              <a:t>, </a:t>
            </a:r>
            <a:r>
              <a:rPr lang="ko-KR" altLang="en-US" sz="2000" dirty="0" smtClean="0">
                <a:latin typeface="HY그래픽" pitchFamily="18" charset="-127"/>
                <a:ea typeface="HY그래픽" pitchFamily="18" charset="-127"/>
              </a:rPr>
              <a:t>남</a:t>
            </a:r>
            <a:endParaRPr lang="en-US" altLang="ko-KR" sz="2000" dirty="0" smtClean="0">
              <a:latin typeface="HY그래픽" pitchFamily="18" charset="-127"/>
              <a:ea typeface="HY그래픽" pitchFamily="18" charset="-127"/>
            </a:endParaRPr>
          </a:p>
          <a:p>
            <a:pPr algn="ctr"/>
            <a:r>
              <a:rPr lang="en-US" altLang="ko-KR" sz="2000" dirty="0" smtClean="0">
                <a:latin typeface="HY그래픽" pitchFamily="18" charset="-127"/>
                <a:ea typeface="HY그래픽" pitchFamily="18" charset="-127"/>
              </a:rPr>
              <a:t>22</a:t>
            </a:r>
            <a:r>
              <a:rPr lang="ko-KR" altLang="en-US" sz="2000" dirty="0" smtClean="0">
                <a:latin typeface="HY그래픽" pitchFamily="18" charset="-127"/>
                <a:ea typeface="HY그래픽" pitchFamily="18" charset="-127"/>
              </a:rPr>
              <a:t>세</a:t>
            </a:r>
            <a:endParaRPr lang="en-US" altLang="ko-KR" sz="2000" dirty="0" smtClean="0">
              <a:latin typeface="HY그래픽" pitchFamily="18" charset="-127"/>
              <a:ea typeface="HY그래픽" pitchFamily="18" charset="-127"/>
            </a:endParaRPr>
          </a:p>
          <a:p>
            <a:pPr algn="just"/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▷ </a:t>
            </a:r>
            <a:r>
              <a:rPr lang="ko-KR" altLang="en-US" dirty="0" err="1" smtClean="0">
                <a:latin typeface="HY그래픽" pitchFamily="18" charset="-127"/>
                <a:ea typeface="HY그래픽" pitchFamily="18" charset="-127"/>
              </a:rPr>
              <a:t>뇌병변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1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급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algn="just"/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▷ 대학교 재학 중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algn="just"/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▷ 휠체어를 장착했을 때 무게중심을 고려하야 경량의 우산지지대를 요구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algn="just"/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▷ 휠체어 </a:t>
            </a:r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Back</a:t>
            </a:r>
            <a:r>
              <a:rPr lang="ko-KR" altLang="en-US" dirty="0" smtClean="0">
                <a:latin typeface="HY그래픽" pitchFamily="18" charset="-127"/>
                <a:ea typeface="HY그래픽" pitchFamily="18" charset="-127"/>
              </a:rPr>
              <a:t>에 장착 가능한 가방</a:t>
            </a:r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algn="just"/>
            <a:endParaRPr lang="en-US" altLang="ko-KR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그래픽" pitchFamily="18" charset="-127"/>
              <a:ea typeface="HY그래픽" pitchFamily="18" charset="-127"/>
            </a:endParaRPr>
          </a:p>
          <a:p>
            <a:pPr algn="just"/>
            <a:r>
              <a:rPr lang="ko-KR" altLang="ko-KR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그래픽" pitchFamily="18" charset="-127"/>
                <a:ea typeface="HY그래픽" pitchFamily="18" charset="-127"/>
              </a:rPr>
              <a:t>☞</a:t>
            </a:r>
            <a:r>
              <a:rPr lang="en-US" altLang="ko-KR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그래픽" pitchFamily="18" charset="-127"/>
                <a:ea typeface="HY그래픽" pitchFamily="18" charset="-127"/>
              </a:rPr>
              <a:t> </a:t>
            </a:r>
            <a:r>
              <a:rPr lang="ko-KR" alt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그래픽" pitchFamily="18" charset="-127"/>
                <a:ea typeface="HY그래픽" pitchFamily="18" charset="-127"/>
              </a:rPr>
              <a:t>비 오는 날 이동 시 혼자서 비를 맞지 않고 이동할 수 있도록 요구</a:t>
            </a:r>
            <a:endParaRPr lang="en-US" altLang="ko-KR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그래픽" pitchFamily="18" charset="-127"/>
              <a:ea typeface="HY그래픽" pitchFamily="18" charset="-127"/>
            </a:endParaRPr>
          </a:p>
          <a:p>
            <a:pPr algn="just"/>
            <a:endParaRPr lang="en-US" altLang="ko-KR" dirty="0" smtClean="0">
              <a:latin typeface="HY그래픽" pitchFamily="18" charset="-127"/>
              <a:ea typeface="HY그래픽" pitchFamily="18" charset="-127"/>
            </a:endParaRPr>
          </a:p>
          <a:p>
            <a:pPr algn="just"/>
            <a:r>
              <a:rPr lang="en-US" altLang="ko-KR" dirty="0" smtClean="0">
                <a:latin typeface="HY그래픽" pitchFamily="18" charset="-127"/>
                <a:ea typeface="HY그래픽" pitchFamily="18" charset="-127"/>
              </a:rPr>
              <a:t>       </a:t>
            </a:r>
          </a:p>
          <a:p>
            <a:pPr algn="just"/>
            <a:endParaRPr lang="ko-KR" altLang="en-US" dirty="0">
              <a:latin typeface="HY그래픽" pitchFamily="18" charset="-127"/>
              <a:ea typeface="HY그래픽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838" y="198067"/>
            <a:ext cx="2829928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대상자 정보 및 욕구</a:t>
            </a:r>
            <a:endParaRPr lang="ko-KR" altLang="en-US" sz="2000" dirty="0">
              <a:solidFill>
                <a:srgbClr val="FFFF00"/>
              </a:solidFill>
            </a:endParaRPr>
          </a:p>
        </p:txBody>
      </p:sp>
      <p:pic>
        <p:nvPicPr>
          <p:cNvPr id="17" name="그림 16" descr="카카오톡_2012_09_19_17_3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1428736"/>
            <a:ext cx="3810000" cy="4929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2" descr="EMB0000089443a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1500174"/>
            <a:ext cx="3469481" cy="4625975"/>
          </a:xfrm>
          <a:prstGeom prst="rect">
            <a:avLst/>
          </a:prstGeom>
          <a:noFill/>
        </p:spPr>
      </p:pic>
      <p:pic>
        <p:nvPicPr>
          <p:cNvPr id="9" name="Picture 64" descr="EMB0000089443a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4" y="1500174"/>
            <a:ext cx="4089400" cy="457203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777838" y="198067"/>
            <a:ext cx="2829928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/>
              <a:t>계획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aksemsm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7224" y="1669454"/>
            <a:ext cx="3643338" cy="3657595"/>
          </a:xfrm>
          <a:prstGeom prst="rect">
            <a:avLst/>
          </a:prstGeom>
        </p:spPr>
      </p:pic>
      <p:pic>
        <p:nvPicPr>
          <p:cNvPr id="10" name="그림 9" descr="만드는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4876" y="1669454"/>
            <a:ext cx="3857652" cy="36433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77838" y="198067"/>
            <a:ext cx="2829928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/>
              <a:t>제작</a:t>
            </a:r>
            <a:r>
              <a:rPr lang="en-US" altLang="ko-KR" sz="2000" dirty="0"/>
              <a:t>, </a:t>
            </a:r>
            <a:r>
              <a:rPr lang="ko-KR" altLang="en-US" sz="2000" dirty="0"/>
              <a:t>구매 및 적용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55776" y="5877272"/>
            <a:ext cx="4933056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의뢰 받은 우산 지지대 제작</a:t>
            </a:r>
            <a:endParaRPr lang="en-US" altLang="ko-KR" sz="2400" dirty="0" smtClean="0">
              <a:solidFill>
                <a:srgbClr val="FFFF00"/>
              </a:solidFill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77838" y="198067"/>
            <a:ext cx="2829928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/>
              <a:t>제작</a:t>
            </a:r>
            <a:r>
              <a:rPr lang="en-US" altLang="ko-KR" sz="2000" dirty="0"/>
              <a:t>, </a:t>
            </a:r>
            <a:r>
              <a:rPr lang="ko-KR" altLang="en-US" sz="2000" dirty="0"/>
              <a:t>구매 및 적용</a:t>
            </a:r>
          </a:p>
        </p:txBody>
      </p:sp>
      <p:pic>
        <p:nvPicPr>
          <p:cNvPr id="6" name="그림 5" descr="인승사진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0446" y="1340768"/>
            <a:ext cx="3810074" cy="4299570"/>
          </a:xfrm>
          <a:prstGeom prst="rect">
            <a:avLst/>
          </a:prstGeom>
        </p:spPr>
      </p:pic>
      <p:pic>
        <p:nvPicPr>
          <p:cNvPr id="7" name="그림 6" descr="인승사진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19602" y="1340768"/>
            <a:ext cx="3810073" cy="429959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55776" y="5877272"/>
            <a:ext cx="4933056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의뢰 받은 다리 덮개 제작</a:t>
            </a:r>
            <a:endParaRPr lang="en-US" altLang="ko-KR" sz="2400" dirty="0" smtClean="0">
              <a:solidFill>
                <a:srgbClr val="FFFF00"/>
              </a:solidFill>
              <a:latin typeface="HY엽서M" pitchFamily="18" charset="-127"/>
              <a:ea typeface="HY엽서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794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77838" y="198067"/>
            <a:ext cx="2829928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/>
              <a:t>제작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구매 및 적용</a:t>
            </a:r>
            <a:endParaRPr lang="ko-KR" altLang="en-US" sz="2000" dirty="0"/>
          </a:p>
        </p:txBody>
      </p:sp>
      <p:pic>
        <p:nvPicPr>
          <p:cNvPr id="8" name="Picture 6" descr="UNI0000089443c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877" y="1268760"/>
            <a:ext cx="5832475" cy="43164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55776" y="5877272"/>
            <a:ext cx="4933056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의뢰 받은 휠체어 가방 적용</a:t>
            </a:r>
            <a:endParaRPr lang="en-US" altLang="ko-KR" sz="2400" dirty="0" smtClean="0">
              <a:solidFill>
                <a:srgbClr val="FFFF00"/>
              </a:solidFill>
              <a:latin typeface="HY엽서M" pitchFamily="18" charset="-127"/>
              <a:ea typeface="HY엽서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454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77838" y="198067"/>
            <a:ext cx="2829928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/>
              <a:t>남은 계획 및 기대효과</a:t>
            </a:r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115616" y="14847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789404" y="2747008"/>
            <a:ext cx="8001056" cy="307183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 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                                                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646808" y="38569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en-US" altLang="ko-KR" dirty="0">
              <a:solidFill>
                <a:schemeClr val="hlink"/>
              </a:solidFill>
            </a:endParaRPr>
          </a:p>
        </p:txBody>
      </p:sp>
      <p:sp>
        <p:nvSpPr>
          <p:cNvPr id="11" name="Rectangle 55"/>
          <p:cNvSpPr>
            <a:spLocks noChangeArrowheads="1"/>
          </p:cNvSpPr>
          <p:nvPr/>
        </p:nvSpPr>
        <p:spPr bwMode="gray">
          <a:xfrm>
            <a:off x="971996" y="2473969"/>
            <a:ext cx="39243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13" name="Rectangle 59"/>
          <p:cNvSpPr>
            <a:spLocks noChangeArrowheads="1"/>
          </p:cNvSpPr>
          <p:nvPr/>
        </p:nvSpPr>
        <p:spPr bwMode="gray">
          <a:xfrm>
            <a:off x="1075156" y="3461388"/>
            <a:ext cx="396081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altLang="ko-KR" sz="2000" dirty="0">
              <a:solidFill>
                <a:schemeClr val="hlink"/>
              </a:solidFill>
            </a:endParaRPr>
          </a:p>
        </p:txBody>
      </p:sp>
      <p:sp>
        <p:nvSpPr>
          <p:cNvPr id="14" name="Rectangle 62"/>
          <p:cNvSpPr>
            <a:spLocks noChangeArrowheads="1"/>
          </p:cNvSpPr>
          <p:nvPr/>
        </p:nvSpPr>
        <p:spPr bwMode="gray">
          <a:xfrm>
            <a:off x="684658" y="5479107"/>
            <a:ext cx="392430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endParaRPr lang="en-US" altLang="ko-KR" sz="2000" dirty="0">
              <a:solidFill>
                <a:schemeClr val="hlink"/>
              </a:solidFill>
            </a:endParaRPr>
          </a:p>
        </p:txBody>
      </p:sp>
      <p:sp>
        <p:nvSpPr>
          <p:cNvPr id="15" name="AutoShape 53"/>
          <p:cNvSpPr>
            <a:spLocks noChangeArrowheads="1"/>
          </p:cNvSpPr>
          <p:nvPr/>
        </p:nvSpPr>
        <p:spPr bwMode="auto">
          <a:xfrm>
            <a:off x="611633" y="2473969"/>
            <a:ext cx="4465638" cy="1006475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6" name="AutoShape 54"/>
          <p:cNvSpPr>
            <a:spLocks noChangeArrowheads="1"/>
          </p:cNvSpPr>
          <p:nvPr/>
        </p:nvSpPr>
        <p:spPr bwMode="auto">
          <a:xfrm>
            <a:off x="4501008" y="3659832"/>
            <a:ext cx="4319588" cy="1450976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7" name="Rectangle 55"/>
          <p:cNvSpPr>
            <a:spLocks noChangeArrowheads="1"/>
          </p:cNvSpPr>
          <p:nvPr/>
        </p:nvSpPr>
        <p:spPr bwMode="gray">
          <a:xfrm>
            <a:off x="971996" y="2473969"/>
            <a:ext cx="3924300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ko-KR" altLang="en-US" sz="2000" dirty="0">
                <a:solidFill>
                  <a:schemeClr val="tx1"/>
                </a:solidFill>
              </a:rPr>
              <a:t>전동휠체어가 아닌 수동휠체어에 우산지지대 및 다리방수</a:t>
            </a:r>
            <a:r>
              <a:rPr lang="en-US" altLang="ko-KR" sz="2000" dirty="0">
                <a:solidFill>
                  <a:schemeClr val="tx1"/>
                </a:solidFill>
              </a:rPr>
              <a:t>, </a:t>
            </a:r>
            <a:r>
              <a:rPr lang="ko-KR" altLang="en-US" sz="2000" dirty="0">
                <a:solidFill>
                  <a:schemeClr val="tx1"/>
                </a:solidFill>
              </a:rPr>
              <a:t>휠체어 가방적용 </a:t>
            </a:r>
          </a:p>
        </p:txBody>
      </p:sp>
      <p:sp>
        <p:nvSpPr>
          <p:cNvPr id="18" name="Freeform 58"/>
          <p:cNvSpPr>
            <a:spLocks/>
          </p:cNvSpPr>
          <p:nvPr/>
        </p:nvSpPr>
        <p:spPr bwMode="gray">
          <a:xfrm rot="7533962" flipV="1">
            <a:off x="3024633" y="4066232"/>
            <a:ext cx="1368425" cy="863600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" y="770"/>
              </a:cxn>
              <a:cxn ang="0">
                <a:pos x="8" y="754"/>
              </a:cxn>
              <a:cxn ang="0">
                <a:pos x="16" y="730"/>
              </a:cxn>
              <a:cxn ang="0">
                <a:pos x="32" y="698"/>
              </a:cxn>
              <a:cxn ang="0">
                <a:pos x="50" y="660"/>
              </a:cxn>
              <a:cxn ang="0">
                <a:pos x="76" y="618"/>
              </a:cxn>
              <a:cxn ang="0">
                <a:pos x="106" y="574"/>
              </a:cxn>
              <a:cxn ang="0">
                <a:pos x="142" y="528"/>
              </a:cxn>
              <a:cxn ang="0">
                <a:pos x="186" y="482"/>
              </a:cxn>
              <a:cxn ang="0">
                <a:pos x="236" y="438"/>
              </a:cxn>
              <a:cxn ang="0">
                <a:pos x="294" y="398"/>
              </a:cxn>
              <a:cxn ang="0">
                <a:pos x="360" y="360"/>
              </a:cxn>
              <a:cxn ang="0">
                <a:pos x="426" y="332"/>
              </a:cxn>
              <a:cxn ang="0">
                <a:pos x="488" y="314"/>
              </a:cxn>
              <a:cxn ang="0">
                <a:pos x="544" y="304"/>
              </a:cxn>
              <a:cxn ang="0">
                <a:pos x="594" y="300"/>
              </a:cxn>
              <a:cxn ang="0">
                <a:pos x="638" y="300"/>
              </a:cxn>
              <a:cxn ang="0">
                <a:pos x="678" y="304"/>
              </a:cxn>
              <a:cxn ang="0">
                <a:pos x="710" y="312"/>
              </a:cxn>
              <a:cxn ang="0">
                <a:pos x="736" y="320"/>
              </a:cxn>
              <a:cxn ang="0">
                <a:pos x="754" y="326"/>
              </a:cxn>
              <a:cxn ang="0">
                <a:pos x="766" y="332"/>
              </a:cxn>
              <a:cxn ang="0">
                <a:pos x="770" y="334"/>
              </a:cxn>
              <a:cxn ang="0">
                <a:pos x="680" y="476"/>
              </a:cxn>
              <a:cxn ang="0">
                <a:pos x="982" y="370"/>
              </a:cxn>
              <a:cxn ang="0">
                <a:pos x="912" y="0"/>
              </a:cxn>
              <a:cxn ang="0">
                <a:pos x="854" y="150"/>
              </a:cxn>
              <a:cxn ang="0">
                <a:pos x="850" y="148"/>
              </a:cxn>
              <a:cxn ang="0">
                <a:pos x="838" y="142"/>
              </a:cxn>
              <a:cxn ang="0">
                <a:pos x="822" y="134"/>
              </a:cxn>
              <a:cxn ang="0">
                <a:pos x="798" y="126"/>
              </a:cxn>
              <a:cxn ang="0">
                <a:pos x="768" y="120"/>
              </a:cxn>
              <a:cxn ang="0">
                <a:pos x="732" y="114"/>
              </a:cxn>
              <a:cxn ang="0">
                <a:pos x="692" y="110"/>
              </a:cxn>
              <a:cxn ang="0">
                <a:pos x="646" y="110"/>
              </a:cxn>
              <a:cxn ang="0">
                <a:pos x="596" y="116"/>
              </a:cxn>
              <a:cxn ang="0">
                <a:pos x="540" y="126"/>
              </a:cxn>
              <a:cxn ang="0">
                <a:pos x="482" y="146"/>
              </a:cxn>
              <a:cxn ang="0">
                <a:pos x="422" y="172"/>
              </a:cxn>
              <a:cxn ang="0">
                <a:pos x="356" y="210"/>
              </a:cxn>
              <a:cxn ang="0">
                <a:pos x="290" y="258"/>
              </a:cxn>
              <a:cxn ang="0">
                <a:pos x="230" y="310"/>
              </a:cxn>
              <a:cxn ang="0">
                <a:pos x="178" y="364"/>
              </a:cxn>
              <a:cxn ang="0">
                <a:pos x="136" y="422"/>
              </a:cxn>
              <a:cxn ang="0">
                <a:pos x="100" y="480"/>
              </a:cxn>
              <a:cxn ang="0">
                <a:pos x="72" y="536"/>
              </a:cxn>
              <a:cxn ang="0">
                <a:pos x="48" y="590"/>
              </a:cxn>
              <a:cxn ang="0">
                <a:pos x="30" y="640"/>
              </a:cxn>
              <a:cxn ang="0">
                <a:pos x="18" y="684"/>
              </a:cxn>
              <a:cxn ang="0">
                <a:pos x="8" y="722"/>
              </a:cxn>
              <a:cxn ang="0">
                <a:pos x="4" y="750"/>
              </a:cxn>
              <a:cxn ang="0">
                <a:pos x="0" y="768"/>
              </a:cxn>
              <a:cxn ang="0">
                <a:pos x="0" y="774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tint val="90980"/>
                  <a:invGamma/>
                  <a:alpha val="32001"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Rectangle 59"/>
          <p:cNvSpPr>
            <a:spLocks noChangeArrowheads="1"/>
          </p:cNvSpPr>
          <p:nvPr/>
        </p:nvSpPr>
        <p:spPr bwMode="gray">
          <a:xfrm>
            <a:off x="4644008" y="3717032"/>
            <a:ext cx="3960813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hlink"/>
                </a:solidFill>
              </a:rPr>
              <a:t>Client</a:t>
            </a:r>
            <a:r>
              <a:rPr lang="ko-KR" altLang="en-US" sz="2000" dirty="0">
                <a:solidFill>
                  <a:schemeClr val="hlink"/>
                </a:solidFill>
              </a:rPr>
              <a:t>가 비에 젖지 않아</a:t>
            </a:r>
          </a:p>
          <a:p>
            <a:pPr algn="ctr"/>
            <a:r>
              <a:rPr lang="ko-KR" altLang="en-US" sz="2000" dirty="0">
                <a:solidFill>
                  <a:schemeClr val="hlink"/>
                </a:solidFill>
              </a:rPr>
              <a:t> 밖으로 자유로이 다닐 수 있으며 비 맞을 걱정을 하지 않고 밖을 돌아다닐 수 </a:t>
            </a:r>
            <a:r>
              <a:rPr lang="ko-KR" altLang="en-US" sz="2000" dirty="0" smtClean="0">
                <a:solidFill>
                  <a:schemeClr val="hlink"/>
                </a:solidFill>
              </a:rPr>
              <a:t>있음</a:t>
            </a:r>
            <a:endParaRPr lang="en-US" altLang="ko-KR" sz="2000" dirty="0">
              <a:solidFill>
                <a:schemeClr val="hlink"/>
              </a:solidFill>
            </a:endParaRPr>
          </a:p>
        </p:txBody>
      </p:sp>
      <p:sp>
        <p:nvSpPr>
          <p:cNvPr id="20" name="AutoShape 61"/>
          <p:cNvSpPr>
            <a:spLocks noChangeArrowheads="1"/>
          </p:cNvSpPr>
          <p:nvPr/>
        </p:nvSpPr>
        <p:spPr bwMode="auto">
          <a:xfrm>
            <a:off x="611633" y="5275907"/>
            <a:ext cx="4319588" cy="1308893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1" name="Rectangle 62"/>
          <p:cNvSpPr>
            <a:spLocks noChangeArrowheads="1"/>
          </p:cNvSpPr>
          <p:nvPr/>
        </p:nvSpPr>
        <p:spPr bwMode="gray">
          <a:xfrm>
            <a:off x="791716" y="5301208"/>
            <a:ext cx="39243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ko-KR" altLang="en-US" sz="2000" dirty="0">
                <a:solidFill>
                  <a:schemeClr val="hlink"/>
                </a:solidFill>
              </a:rPr>
              <a:t>탈 부착이 가능하여 이동 시 용이하고 비장애인과 다르지 않다는 걸 보여줄 수 있는 계기가 될 수 있음</a:t>
            </a:r>
            <a:endParaRPr lang="en-US" altLang="ko-KR" sz="2000" dirty="0">
              <a:solidFill>
                <a:schemeClr val="hlink"/>
              </a:solidFill>
            </a:endParaRPr>
          </a:p>
        </p:txBody>
      </p:sp>
      <p:sp>
        <p:nvSpPr>
          <p:cNvPr id="22" name="AutoShape 64"/>
          <p:cNvSpPr>
            <a:spLocks noChangeArrowheads="1"/>
          </p:cNvSpPr>
          <p:nvPr/>
        </p:nvSpPr>
        <p:spPr bwMode="gray">
          <a:xfrm>
            <a:off x="5148708" y="6047432"/>
            <a:ext cx="1008063" cy="647700"/>
          </a:xfrm>
          <a:prstGeom prst="rightArrow">
            <a:avLst>
              <a:gd name="adj1" fmla="val 35167"/>
              <a:gd name="adj2" fmla="val 63026"/>
            </a:avLst>
          </a:prstGeom>
          <a:solidFill>
            <a:srgbClr val="A50021">
              <a:alpha val="75000"/>
            </a:srgbClr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" name="Rectangle 66"/>
          <p:cNvSpPr>
            <a:spLocks noChangeArrowheads="1"/>
          </p:cNvSpPr>
          <p:nvPr/>
        </p:nvSpPr>
        <p:spPr bwMode="gray">
          <a:xfrm>
            <a:off x="6228208" y="5661248"/>
            <a:ext cx="2808288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en-US" altLang="ko-KR" sz="3600" dirty="0">
                <a:solidFill>
                  <a:srgbClr val="A50021"/>
                </a:solidFill>
              </a:rPr>
              <a:t>Client</a:t>
            </a:r>
            <a:r>
              <a:rPr lang="ko-KR" altLang="en-US" sz="3600" dirty="0">
                <a:solidFill>
                  <a:srgbClr val="A50021"/>
                </a:solidFill>
              </a:rPr>
              <a:t>의 </a:t>
            </a:r>
          </a:p>
          <a:p>
            <a:pPr algn="just" eaLnBrk="1" hangingPunct="1"/>
            <a:r>
              <a:rPr lang="ko-KR" altLang="en-US" sz="3600" dirty="0">
                <a:solidFill>
                  <a:srgbClr val="A50021"/>
                </a:solidFill>
              </a:rPr>
              <a:t>삶의 질 </a:t>
            </a:r>
            <a:r>
              <a:rPr lang="ko-KR" altLang="en-US" sz="3600" dirty="0" smtClean="0">
                <a:solidFill>
                  <a:srgbClr val="A50021"/>
                </a:solidFill>
              </a:rPr>
              <a:t>향상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27584" y="764704"/>
            <a:ext cx="7344816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▷ </a:t>
            </a:r>
            <a:r>
              <a:rPr lang="ko-KR" altLang="en-US" sz="2400" b="1" dirty="0" err="1" smtClean="0">
                <a:latin typeface="HY엽서M" pitchFamily="18" charset="-127"/>
                <a:ea typeface="HY엽서M" pitchFamily="18" charset="-127"/>
              </a:rPr>
              <a:t>남은계획</a:t>
            </a:r>
            <a:endParaRPr lang="en-US" altLang="ko-KR" sz="2400" b="1" dirty="0" smtClean="0"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- </a:t>
            </a:r>
            <a:r>
              <a:rPr lang="ko-KR" altLang="en-US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 프레임 고정</a:t>
            </a:r>
            <a:r>
              <a:rPr lang="en-US" altLang="ko-KR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 (</a:t>
            </a:r>
            <a:r>
              <a:rPr lang="ko-KR" altLang="en-US" sz="2400" dirty="0" err="1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벨크로를</a:t>
            </a:r>
            <a:r>
              <a:rPr lang="ko-KR" altLang="en-US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 사용하여 고정할 계획</a:t>
            </a:r>
            <a:r>
              <a:rPr lang="en-US" altLang="ko-KR" sz="2400" dirty="0" smtClean="0">
                <a:solidFill>
                  <a:srgbClr val="FFFF00"/>
                </a:solidFill>
                <a:latin typeface="HY엽서M" pitchFamily="18" charset="-127"/>
                <a:ea typeface="HY엽서M" pitchFamily="18" charset="-127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7584" y="1844824"/>
            <a:ext cx="2016224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latin typeface="HY엽서M" pitchFamily="18" charset="-127"/>
                <a:ea typeface="HY엽서M" pitchFamily="18" charset="-127"/>
              </a:rPr>
              <a:t>▷ </a:t>
            </a:r>
            <a:r>
              <a:rPr lang="ko-KR" altLang="en-US" sz="2400" b="1" dirty="0" smtClean="0">
                <a:latin typeface="HY엽서M" pitchFamily="18" charset="-127"/>
                <a:ea typeface="HY엽서M" pitchFamily="18" charset="-127"/>
              </a:rPr>
              <a:t>기대효과</a:t>
            </a:r>
            <a:endParaRPr lang="en-US" altLang="ko-KR" sz="2400" b="1" dirty="0" smtClean="0">
              <a:latin typeface="HY엽서M" pitchFamily="18" charset="-127"/>
              <a:ea typeface="HY엽서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449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504</TotalTime>
  <Words>193</Words>
  <Application>Microsoft Office PowerPoint</Application>
  <PresentationFormat>화면 슬라이드 쇼(4:3)</PresentationFormat>
  <Paragraphs>54</Paragraphs>
  <Slides>7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3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메트로</vt:lpstr>
      <vt:lpstr>1_디자인 사용자 지정</vt:lpstr>
      <vt:lpstr>디자인 사용자 지정</vt:lpstr>
      <vt:lpstr>서비스 영역_일상생활 보조기기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장애인보조기구        개조 및 제작 사례 발표</dc:title>
  <dc:creator>nrc</dc:creator>
  <cp:lastModifiedBy>user</cp:lastModifiedBy>
  <cp:revision>96</cp:revision>
  <dcterms:created xsi:type="dcterms:W3CDTF">2012-06-07T06:33:36Z</dcterms:created>
  <dcterms:modified xsi:type="dcterms:W3CDTF">2012-09-19T13:24:38Z</dcterms:modified>
</cp:coreProperties>
</file>