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9" r:id="rId2"/>
    <p:sldMasterId id="2147483696" r:id="rId3"/>
  </p:sldMasterIdLst>
  <p:notesMasterIdLst>
    <p:notesMasterId r:id="rId14"/>
  </p:notesMasterIdLst>
  <p:sldIdLst>
    <p:sldId id="291" r:id="rId4"/>
    <p:sldId id="281" r:id="rId5"/>
    <p:sldId id="289" r:id="rId6"/>
    <p:sldId id="282" r:id="rId7"/>
    <p:sldId id="283" r:id="rId8"/>
    <p:sldId id="285" r:id="rId9"/>
    <p:sldId id="287" r:id="rId10"/>
    <p:sldId id="286" r:id="rId11"/>
    <p:sldId id="290" r:id="rId12"/>
    <p:sldId id="288" r:id="rId1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테마 스타일 1 - 강조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9" autoAdjust="0"/>
    <p:restoredTop sz="94660"/>
  </p:normalViewPr>
  <p:slideViewPr>
    <p:cSldViewPr>
      <p:cViewPr>
        <p:scale>
          <a:sx n="66" d="100"/>
          <a:sy n="66" d="100"/>
        </p:scale>
        <p:origin x="-2304" y="-9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50" d="100"/>
          <a:sy n="150" d="100"/>
        </p:scale>
        <p:origin x="-1752" y="13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0A093-1D81-4D17-BB4A-31C2AB31A575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087C4-9FE0-43FD-8220-9F0948681CA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81122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087C4-9FE0-43FD-8220-9F0948681CA3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8285A0-36D4-493E-9E76-421AABE5A670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D77558-DE25-4E8C-BAD6-2161CA1A12C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직사각형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직사각형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직사각형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직사각형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56" name="직사각형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직사각형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직사각형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직사각형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직선 연결선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그룹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직선 연결선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grpSp>
        <p:nvGrpSpPr>
          <p:cNvPr id="14" name="그룹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직선 연결선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그룹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직선 연결선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AD8285A0-36D4-493E-9E76-421AABE5A670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C1D77558-DE25-4E8C-BAD6-2161CA1A12C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8285A0-36D4-493E-9E76-421AABE5A670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D77558-DE25-4E8C-BAD6-2161CA1A12C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8285A0-36D4-493E-9E76-421AABE5A670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D77558-DE25-4E8C-BAD6-2161CA1A12C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56CC-A7C3-4384-A0C5-623833900DDC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5D662-6F80-4C56-8F6A-D54671BBC87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56CC-A7C3-4384-A0C5-623833900DDC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5D662-6F80-4C56-8F6A-D54671BBC87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56CC-A7C3-4384-A0C5-623833900DDC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5D662-6F80-4C56-8F6A-D54671BBC87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56CC-A7C3-4384-A0C5-623833900DDC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5D662-6F80-4C56-8F6A-D54671BBC87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56CC-A7C3-4384-A0C5-623833900DDC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5D662-6F80-4C56-8F6A-D54671BBC87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56CC-A7C3-4384-A0C5-623833900DDC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5D662-6F80-4C56-8F6A-D54671BBC87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56CC-A7C3-4384-A0C5-623833900DDC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5D662-6F80-4C56-8F6A-D54671BBC87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8285A0-36D4-493E-9E76-421AABE5A670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D77558-DE25-4E8C-BAD6-2161CA1A12C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56CC-A7C3-4384-A0C5-623833900DDC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5D662-6F80-4C56-8F6A-D54671BBC87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56CC-A7C3-4384-A0C5-623833900DDC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5D662-6F80-4C56-8F6A-D54671BBC87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56CC-A7C3-4384-A0C5-623833900DDC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5D662-6F80-4C56-8F6A-D54671BBC87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56CC-A7C3-4384-A0C5-623833900DDC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5D662-6F80-4C56-8F6A-D54671BBC87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C0DD9-A009-49E5-9313-6E565A861CA4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C8A5-E2D1-44D2-A210-A0E24AEC46C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C0DD9-A009-49E5-9313-6E565A861CA4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C8A5-E2D1-44D2-A210-A0E24AEC46C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C0DD9-A009-49E5-9313-6E565A861CA4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C8A5-E2D1-44D2-A210-A0E24AEC46C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C0DD9-A009-49E5-9313-6E565A861CA4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C8A5-E2D1-44D2-A210-A0E24AEC46C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C0DD9-A009-49E5-9313-6E565A861CA4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C8A5-E2D1-44D2-A210-A0E24AEC46C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C0DD9-A009-49E5-9313-6E565A861CA4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C8A5-E2D1-44D2-A210-A0E24AEC46C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자유형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자유형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자유형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자유형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자유형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자유형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자유형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자유형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자유형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자유형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자유형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자유형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자유형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자유형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자유형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8285A0-36D4-493E-9E76-421AABE5A670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D77558-DE25-4E8C-BAD6-2161CA1A12C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직사각형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직사각형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직사각형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C0DD9-A009-49E5-9313-6E565A861CA4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C8A5-E2D1-44D2-A210-A0E24AEC46C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C0DD9-A009-49E5-9313-6E565A861CA4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C8A5-E2D1-44D2-A210-A0E24AEC46C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C0DD9-A009-49E5-9313-6E565A861CA4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C8A5-E2D1-44D2-A210-A0E24AEC46C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C0DD9-A009-49E5-9313-6E565A861CA4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C8A5-E2D1-44D2-A210-A0E24AEC46C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C0DD9-A009-49E5-9313-6E565A861CA4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C8A5-E2D1-44D2-A210-A0E24AEC46C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8285A0-36D4-493E-9E76-421AABE5A670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D77558-DE25-4E8C-BAD6-2161CA1A12C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8285A0-36D4-493E-9E76-421AABE5A670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D77558-DE25-4E8C-BAD6-2161CA1A12C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직사각형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직사각형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직사각형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직사각형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직사각형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직사각형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직사각형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85A0-36D4-493E-9E76-421AABE5A670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7558-DE25-4E8C-BAD6-2161CA1A12C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8285A0-36D4-493E-9E76-421AABE5A670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D77558-DE25-4E8C-BAD6-2161CA1A12C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8285A0-36D4-493E-9E76-421AABE5A670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D77558-DE25-4E8C-BAD6-2161CA1A12C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8285A0-36D4-493E-9E76-421AABE5A670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D77558-DE25-4E8C-BAD6-2161CA1A12C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직사각형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직사각형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D8285A0-36D4-493E-9E76-421AABE5A670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ko-KR" altLang="en-US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C1D77558-DE25-4E8C-BAD6-2161CA1A12C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708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rtl="0" eaLnBrk="1" latinLnBrk="1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1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1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1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1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1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1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1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1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1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856CC-A7C3-4384-A0C5-623833900DDC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5D662-6F80-4C56-8F6A-D54671BBC87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C0DD9-A009-49E5-9313-6E565A861CA4}" type="datetimeFigureOut">
              <a:rPr lang="ko-KR" altLang="en-US" smtClean="0"/>
              <a:pPr/>
              <a:t>2012-09-19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3C8A5-E2D1-44D2-A210-A0E24AEC46C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87624" y="332656"/>
            <a:ext cx="7772400" cy="1508760"/>
          </a:xfrm>
        </p:spPr>
        <p:txBody>
          <a:bodyPr>
            <a:normAutofit/>
          </a:bodyPr>
          <a:lstStyle/>
          <a:p>
            <a:pPr algn="r"/>
            <a:r>
              <a:rPr lang="en-US" altLang="ko-KR" dirty="0" smtClean="0"/>
              <a:t>12.09.21 </a:t>
            </a:r>
          </a:p>
          <a:p>
            <a:pPr algn="r"/>
            <a:endParaRPr lang="en-US" altLang="ko-KR" dirty="0" smtClean="0"/>
          </a:p>
          <a:p>
            <a:pPr algn="r"/>
            <a:r>
              <a:rPr lang="ko-KR" altLang="en-US" dirty="0" smtClean="0"/>
              <a:t>대구대학교 재활공학과</a:t>
            </a:r>
            <a:endParaRPr lang="en-US" altLang="ko-KR" dirty="0" smtClean="0"/>
          </a:p>
          <a:p>
            <a:pPr algn="r"/>
            <a:r>
              <a:rPr lang="en-US" altLang="ko-KR" dirty="0" smtClean="0"/>
              <a:t>3</a:t>
            </a:r>
            <a:r>
              <a:rPr lang="ko-KR" altLang="en-US" dirty="0" smtClean="0"/>
              <a:t>학년 윤정근</a:t>
            </a:r>
            <a:r>
              <a:rPr lang="en-US" altLang="ko-KR" dirty="0" smtClean="0"/>
              <a:t>, 3</a:t>
            </a:r>
            <a:r>
              <a:rPr lang="ko-KR" altLang="en-US" dirty="0" smtClean="0"/>
              <a:t>학년 최연욱</a:t>
            </a:r>
            <a:endParaRPr lang="en-US" altLang="ko-KR" dirty="0" smtClean="0"/>
          </a:p>
        </p:txBody>
      </p:sp>
      <p:sp>
        <p:nvSpPr>
          <p:cNvPr id="4" name="제목 1"/>
          <p:cNvSpPr>
            <a:spLocks noGrp="1"/>
          </p:cNvSpPr>
          <p:nvPr>
            <p:ph type="ctrTitle"/>
          </p:nvPr>
        </p:nvSpPr>
        <p:spPr>
          <a:xfrm>
            <a:off x="755576" y="3501008"/>
            <a:ext cx="7772400" cy="1974850"/>
          </a:xfrm>
        </p:spPr>
        <p:txBody>
          <a:bodyPr/>
          <a:lstStyle/>
          <a:p>
            <a:r>
              <a:rPr lang="ko-KR" altLang="en-US" sz="3000" dirty="0" smtClean="0"/>
              <a:t>자세보조용구</a:t>
            </a:r>
            <a:r>
              <a:rPr lang="en-US" altLang="ko-KR" sz="3000" dirty="0" smtClean="0"/>
              <a:t>_</a:t>
            </a:r>
            <a:r>
              <a:rPr lang="ko-KR" altLang="en-US" sz="3000" dirty="0" smtClean="0"/>
              <a:t>휠체어시트제작</a:t>
            </a:r>
            <a:r>
              <a:rPr lang="en-US" altLang="ko-KR" sz="3000" dirty="0" smtClean="0"/>
              <a:t/>
            </a:r>
            <a:br>
              <a:rPr lang="en-US" altLang="ko-KR" sz="3000" dirty="0" smtClean="0"/>
            </a:br>
            <a:r>
              <a:rPr lang="en-US" altLang="ko-KR" sz="3000" dirty="0" smtClean="0"/>
              <a:t>					</a:t>
            </a:r>
            <a:endParaRPr lang="ko-KR" altLang="en-US" sz="2500" dirty="0"/>
          </a:p>
        </p:txBody>
      </p:sp>
      <p:pic>
        <p:nvPicPr>
          <p:cNvPr id="5" name="Picture 2" descr="http://postfiles14.naver.net/20111017_253/leon711_1318828613491ID6uV_JPEG/%BD%C3%BC%B3%BF%EB_%C0%CC%B5%BF%C8%D9%C3%BC%BE%EE_06.jpg?type=w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49080"/>
            <a:ext cx="2232248" cy="245547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36912"/>
            <a:ext cx="2551559" cy="2510987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54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  <a:reflection stA="15000" endPos="65000" dist="508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1268760"/>
            <a:ext cx="276227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직사각형 7"/>
          <p:cNvSpPr/>
          <p:nvPr/>
        </p:nvSpPr>
        <p:spPr>
          <a:xfrm>
            <a:off x="395536" y="0"/>
            <a:ext cx="655272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2012</a:t>
            </a:r>
            <a:r>
              <a:rPr lang="ko-KR" altLang="en-US" sz="1200" b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학년도 학과 교육혁신 우수 프로그램 지원사업</a:t>
            </a:r>
            <a:endParaRPr lang="ko-KR" altLang="en-US" sz="1200" dirty="0" smtClean="0"/>
          </a:p>
          <a:p>
            <a:r>
              <a:rPr lang="en-US" altLang="ko-KR" sz="16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ko-KR" altLang="en-US" sz="16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장애인 사례관리를 중심으로 한 재활공학 전문가 양성” </a:t>
            </a:r>
            <a:r>
              <a:rPr lang="en-US" altLang="ko-KR" sz="16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r>
              <a:rPr lang="ko-KR" altLang="en-US" sz="16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차 결과보고회</a:t>
            </a:r>
            <a:endParaRPr lang="ko-KR" altLang="en-US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687354" y="404664"/>
            <a:ext cx="3812638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2000" dirty="0" smtClean="0"/>
              <a:t>적용 전</a:t>
            </a:r>
            <a:r>
              <a:rPr lang="en-US" altLang="ko-KR" sz="2000" dirty="0" smtClean="0"/>
              <a:t>/</a:t>
            </a:r>
            <a:r>
              <a:rPr lang="ko-KR" altLang="en-US" sz="2000" dirty="0" smtClean="0"/>
              <a:t>후 비교</a:t>
            </a:r>
            <a:endParaRPr lang="ko-KR" altLang="en-US" sz="2000" dirty="0"/>
          </a:p>
        </p:txBody>
      </p:sp>
      <p:sp>
        <p:nvSpPr>
          <p:cNvPr id="6" name="TextBox 13"/>
          <p:cNvSpPr txBox="1"/>
          <p:nvPr/>
        </p:nvSpPr>
        <p:spPr>
          <a:xfrm>
            <a:off x="687354" y="4293096"/>
            <a:ext cx="3812638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2000" dirty="0" smtClean="0"/>
              <a:t>재원</a:t>
            </a:r>
            <a:endParaRPr lang="ko-KR" altLang="en-US" sz="2000" dirty="0"/>
          </a:p>
        </p:txBody>
      </p:sp>
      <p:pic>
        <p:nvPicPr>
          <p:cNvPr id="7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285860"/>
            <a:ext cx="295277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785786" y="5143512"/>
            <a:ext cx="4143404" cy="1285884"/>
          </a:xfrm>
          <a:prstGeom prst="rect">
            <a:avLst/>
          </a:prstGeom>
        </p:spPr>
        <p:txBody>
          <a:bodyPr vert="horz" wrap="square" rtlCol="0" anchor="ctr">
            <a:noAutofit/>
          </a:bodyPr>
          <a:lstStyle/>
          <a:p>
            <a:r>
              <a:rPr lang="ko-KR" altLang="en-US" dirty="0" smtClean="0"/>
              <a:t>폼</a:t>
            </a:r>
            <a:r>
              <a:rPr lang="en-US" altLang="ko-KR" dirty="0" smtClean="0"/>
              <a:t>(</a:t>
            </a:r>
            <a:r>
              <a:rPr lang="ko-KR" altLang="en-US" dirty="0" smtClean="0"/>
              <a:t>폴리우레탄</a:t>
            </a:r>
            <a:r>
              <a:rPr lang="en-US" altLang="ko-KR" dirty="0" smtClean="0"/>
              <a:t>)  : 15</a:t>
            </a:r>
            <a:r>
              <a:rPr lang="ko-KR" altLang="en-US" dirty="0" smtClean="0"/>
              <a:t>만원 </a:t>
            </a:r>
            <a:endParaRPr lang="en-US" altLang="ko-KR" dirty="0" smtClean="0"/>
          </a:p>
          <a:p>
            <a:r>
              <a:rPr lang="ko-KR" altLang="en-US" dirty="0" smtClean="0"/>
              <a:t>회사 </a:t>
            </a:r>
            <a:r>
              <a:rPr lang="en-US" altLang="ko-KR" dirty="0" smtClean="0"/>
              <a:t>: ??</a:t>
            </a:r>
            <a:endParaRPr lang="ko-KR" altLang="en-US" dirty="0" smtClean="0"/>
          </a:p>
        </p:txBody>
      </p:sp>
      <p:sp>
        <p:nvSpPr>
          <p:cNvPr id="9" name="오른쪽 화살표 8"/>
          <p:cNvSpPr/>
          <p:nvPr/>
        </p:nvSpPr>
        <p:spPr>
          <a:xfrm>
            <a:off x="4214810" y="2071678"/>
            <a:ext cx="642942" cy="500066"/>
          </a:xfrm>
          <a:prstGeom prst="rightArrow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7378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4139952" y="1224706"/>
            <a:ext cx="4608512" cy="549588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3600" b="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endParaRPr lang="en-US" altLang="ko-KR" sz="2400" dirty="0" smtClean="0">
              <a:latin typeface="안상수2006가는" pitchFamily="18" charset="-127"/>
              <a:ea typeface="안상수2006가는" pitchFamily="18" charset="-127"/>
            </a:endParaRPr>
          </a:p>
          <a:p>
            <a:endParaRPr lang="en-US" altLang="ko-KR" sz="2400" dirty="0" smtClean="0">
              <a:latin typeface="안상수2006가는" pitchFamily="18" charset="-127"/>
              <a:ea typeface="안상수2006가는" pitchFamily="18" charset="-127"/>
            </a:endParaRPr>
          </a:p>
          <a:p>
            <a:endParaRPr lang="en-US" altLang="ko-KR" sz="2400" dirty="0" smtClean="0">
              <a:latin typeface="안상수2006가는" pitchFamily="18" charset="-127"/>
              <a:ea typeface="안상수2006가는" pitchFamily="18" charset="-127"/>
            </a:endParaRPr>
          </a:p>
          <a:p>
            <a:endParaRPr lang="en-US" altLang="ko-KR" sz="2400" dirty="0" smtClean="0">
              <a:latin typeface="안상수2006가는" pitchFamily="18" charset="-127"/>
              <a:ea typeface="안상수2006가는" pitchFamily="18" charset="-127"/>
            </a:endParaRPr>
          </a:p>
          <a:p>
            <a:endParaRPr lang="en-US" altLang="ko-KR" sz="2400" dirty="0" smtClean="0">
              <a:latin typeface="안상수2006가는" pitchFamily="18" charset="-127"/>
              <a:ea typeface="안상수2006가는" pitchFamily="18" charset="-127"/>
            </a:endParaRPr>
          </a:p>
          <a:p>
            <a:endParaRPr lang="en-US" altLang="ko-KR" sz="2400" dirty="0" smtClean="0">
              <a:latin typeface="안상수2006가는" pitchFamily="18" charset="-127"/>
              <a:ea typeface="안상수2006가는" pitchFamily="18" charset="-127"/>
            </a:endParaRPr>
          </a:p>
          <a:p>
            <a:endParaRPr lang="en-US" altLang="ko-KR" sz="2400" dirty="0" smtClean="0">
              <a:latin typeface="안상수2006가는" pitchFamily="18" charset="-127"/>
              <a:ea typeface="안상수2006가는" pitchFamily="18" charset="-127"/>
            </a:endParaRPr>
          </a:p>
          <a:p>
            <a:endParaRPr lang="en-US" altLang="ko-KR" sz="2400" dirty="0" smtClean="0">
              <a:latin typeface="안상수2006가는" pitchFamily="18" charset="-127"/>
              <a:ea typeface="안상수2006가는" pitchFamily="18" charset="-127"/>
            </a:endParaRPr>
          </a:p>
          <a:p>
            <a:endParaRPr lang="en-US" altLang="ko-KR" sz="2400" dirty="0" smtClean="0">
              <a:latin typeface="안상수2006가는" pitchFamily="18" charset="-127"/>
              <a:ea typeface="안상수2006가는" pitchFamily="18" charset="-127"/>
            </a:endParaRPr>
          </a:p>
          <a:p>
            <a:r>
              <a:rPr lang="ko-KR" altLang="en-US" sz="2400" b="1" dirty="0" smtClean="0">
                <a:solidFill>
                  <a:schemeClr val="tx1"/>
                </a:solidFill>
                <a:latin typeface="안상수2006가는" pitchFamily="18" charset="-127"/>
                <a:ea typeface="안상수2006가는" pitchFamily="18" charset="-127"/>
              </a:rPr>
              <a:t>대상자 이름 </a:t>
            </a:r>
            <a:r>
              <a:rPr lang="en-US" altLang="ko-KR" sz="2400" b="1" dirty="0" smtClean="0">
                <a:solidFill>
                  <a:schemeClr val="tx1"/>
                </a:solidFill>
                <a:latin typeface="안상수2006가는" pitchFamily="18" charset="-127"/>
                <a:ea typeface="안상수2006가는" pitchFamily="18" charset="-127"/>
              </a:rPr>
              <a:t>: </a:t>
            </a:r>
            <a:r>
              <a:rPr lang="ko-KR" altLang="en-US" sz="2400" b="1" dirty="0" smtClean="0">
                <a:solidFill>
                  <a:schemeClr val="tx1"/>
                </a:solidFill>
                <a:latin typeface="안상수2006가는" pitchFamily="18" charset="-127"/>
                <a:ea typeface="안상수2006가는" pitchFamily="18" charset="-127"/>
              </a:rPr>
              <a:t>임 현철</a:t>
            </a:r>
            <a:r>
              <a:rPr lang="en-US" altLang="ko-KR" sz="2400" b="1" dirty="0" smtClean="0">
                <a:solidFill>
                  <a:schemeClr val="tx1"/>
                </a:solidFill>
                <a:latin typeface="안상수2006가는" pitchFamily="18" charset="-127"/>
                <a:ea typeface="안상수2006가는" pitchFamily="18" charset="-127"/>
              </a:rPr>
              <a:t>(36) </a:t>
            </a:r>
            <a:r>
              <a:rPr lang="ko-KR" altLang="en-US" sz="2400" b="1" dirty="0" smtClean="0">
                <a:solidFill>
                  <a:schemeClr val="tx1"/>
                </a:solidFill>
                <a:latin typeface="안상수2006가는" pitchFamily="18" charset="-127"/>
                <a:ea typeface="안상수2006가는" pitchFamily="18" charset="-127"/>
              </a:rPr>
              <a:t>남                      </a:t>
            </a:r>
            <a:r>
              <a:rPr lang="en-US" altLang="ko-KR" sz="2800" b="1" dirty="0" smtClean="0">
                <a:solidFill>
                  <a:schemeClr val="tx1"/>
                </a:solidFill>
                <a:latin typeface="안상수2006가는" pitchFamily="18" charset="-127"/>
                <a:ea typeface="안상수2006가는" pitchFamily="18" charset="-127"/>
              </a:rPr>
              <a:t>(8/21)</a:t>
            </a:r>
            <a:endParaRPr lang="en-US" altLang="ko-KR" sz="2400" b="1" dirty="0" smtClean="0">
              <a:solidFill>
                <a:schemeClr val="tx1"/>
              </a:solidFill>
              <a:latin typeface="안상수2006가는" pitchFamily="18" charset="-127"/>
              <a:ea typeface="안상수2006가는" pitchFamily="18" charset="-127"/>
            </a:endParaRPr>
          </a:p>
          <a:p>
            <a:endParaRPr lang="en-US" altLang="ko-KR" sz="2400" dirty="0" smtClean="0">
              <a:latin typeface="안상수2006가는" pitchFamily="18" charset="-127"/>
              <a:ea typeface="안상수2006가는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latin typeface="안상수2006가는" pitchFamily="18" charset="-127"/>
                <a:ea typeface="안상수2006가는" pitchFamily="18" charset="-127"/>
              </a:rPr>
              <a:t>▷ </a:t>
            </a:r>
            <a:r>
              <a:rPr lang="ko-KR" altLang="en-US" sz="2400" b="1" dirty="0" err="1" smtClean="0">
                <a:latin typeface="안상수2006가는" pitchFamily="18" charset="-127"/>
                <a:ea typeface="안상수2006가는" pitchFamily="18" charset="-127"/>
              </a:rPr>
              <a:t>뇌병변</a:t>
            </a:r>
            <a:r>
              <a:rPr lang="ko-KR" altLang="en-US" sz="2400" b="1" dirty="0" smtClean="0">
                <a:latin typeface="안상수2006가는" pitchFamily="18" charset="-127"/>
                <a:ea typeface="안상수2006가는" pitchFamily="18" charset="-127"/>
              </a:rPr>
              <a:t> </a:t>
            </a:r>
            <a:r>
              <a:rPr lang="en-US" altLang="ko-KR" sz="2400" b="1" dirty="0" smtClean="0">
                <a:latin typeface="안상수2006가는" pitchFamily="18" charset="-127"/>
                <a:ea typeface="안상수2006가는" pitchFamily="18" charset="-127"/>
              </a:rPr>
              <a:t>1</a:t>
            </a:r>
            <a:r>
              <a:rPr lang="ko-KR" altLang="en-US" sz="2400" b="1" dirty="0" smtClean="0">
                <a:latin typeface="안상수2006가는" pitchFamily="18" charset="-127"/>
                <a:ea typeface="안상수2006가는" pitchFamily="18" charset="-127"/>
              </a:rPr>
              <a:t>급</a:t>
            </a:r>
            <a:endParaRPr lang="en-US" altLang="ko-KR" sz="2400" b="1" dirty="0" smtClean="0">
              <a:latin typeface="안상수2006가는" pitchFamily="18" charset="-127"/>
              <a:ea typeface="안상수2006가는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latin typeface="안상수2006가는" pitchFamily="18" charset="-127"/>
                <a:ea typeface="안상수2006가는" pitchFamily="18" charset="-127"/>
              </a:rPr>
              <a:t>▷ 선천적으로 발생원인은 미상</a:t>
            </a:r>
            <a:endParaRPr lang="en-US" altLang="ko-KR" sz="2400" b="1" dirty="0" smtClean="0">
              <a:latin typeface="안상수2006가는" pitchFamily="18" charset="-127"/>
              <a:ea typeface="안상수2006가는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latin typeface="안상수2006가는" pitchFamily="18" charset="-127"/>
                <a:ea typeface="안상수2006가는" pitchFamily="18" charset="-127"/>
              </a:rPr>
              <a:t>▷ 양 </a:t>
            </a:r>
            <a:r>
              <a:rPr lang="ko-KR" altLang="en-US" sz="2400" b="1" dirty="0" err="1" smtClean="0">
                <a:latin typeface="안상수2006가는" pitchFamily="18" charset="-127"/>
                <a:ea typeface="안상수2006가는" pitchFamily="18" charset="-127"/>
              </a:rPr>
              <a:t>하지마비</a:t>
            </a:r>
            <a:endParaRPr lang="en-US" altLang="ko-KR" sz="2400" b="1" dirty="0" smtClean="0">
              <a:latin typeface="안상수2006가는" pitchFamily="18" charset="-127"/>
              <a:ea typeface="안상수2006가는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400" b="1" dirty="0" smtClean="0">
                <a:latin typeface="안상수2006가는" pitchFamily="18" charset="-127"/>
                <a:ea typeface="안상수2006가는" pitchFamily="18" charset="-127"/>
              </a:rPr>
              <a:t>▷ </a:t>
            </a:r>
            <a:r>
              <a:rPr lang="ko-KR" altLang="en-US" sz="2400" b="1" dirty="0" err="1" smtClean="0">
                <a:latin typeface="안상수2006가는" pitchFamily="18" charset="-127"/>
                <a:ea typeface="안상수2006가는" pitchFamily="18" charset="-127"/>
              </a:rPr>
              <a:t>상지</a:t>
            </a:r>
            <a:r>
              <a:rPr lang="ko-KR" altLang="en-US" sz="2400" b="1" dirty="0" smtClean="0">
                <a:latin typeface="안상수2006가는" pitchFamily="18" charset="-127"/>
                <a:ea typeface="안상수2006가는" pitchFamily="18" charset="-127"/>
              </a:rPr>
              <a:t> 또한 기능적인 동작 수행에는 경미한 경직이 </a:t>
            </a:r>
            <a:endParaRPr lang="en-US" altLang="ko-KR" sz="2400" b="1" dirty="0" smtClean="0">
              <a:latin typeface="안상수2006가는" pitchFamily="18" charset="-127"/>
              <a:ea typeface="안상수2006가는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400" b="1" dirty="0" smtClean="0">
                <a:latin typeface="안상수2006가는" pitchFamily="18" charset="-127"/>
                <a:ea typeface="안상수2006가는" pitchFamily="18" charset="-127"/>
              </a:rPr>
              <a:t>     있으나 어려움이 없음</a:t>
            </a:r>
            <a:endParaRPr lang="en-US" altLang="ko-KR" sz="2400" b="1" dirty="0" smtClean="0">
              <a:latin typeface="안상수2006가는" pitchFamily="18" charset="-127"/>
              <a:ea typeface="안상수2006가는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400" b="1" dirty="0" smtClean="0">
                <a:latin typeface="안상수2006가는" pitchFamily="18" charset="-127"/>
                <a:ea typeface="안상수2006가는" pitchFamily="18" charset="-127"/>
              </a:rPr>
              <a:t>▷ 의사소통 원활</a:t>
            </a:r>
            <a:endParaRPr lang="en-US" altLang="ko-KR" sz="2400" b="1" dirty="0" smtClean="0">
              <a:latin typeface="안상수2006가는" pitchFamily="18" charset="-127"/>
              <a:ea typeface="안상수2006가는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400" b="1" dirty="0" smtClean="0">
                <a:latin typeface="안상수2006가는" pitchFamily="18" charset="-127"/>
                <a:ea typeface="안상수2006가는" pitchFamily="18" charset="-127"/>
              </a:rPr>
              <a:t>▷ </a:t>
            </a:r>
            <a:r>
              <a:rPr lang="en-US" altLang="ko-KR" sz="2400" b="1" dirty="0" smtClean="0">
                <a:latin typeface="안상수2006가는" pitchFamily="18" charset="-127"/>
                <a:ea typeface="안상수2006가는" pitchFamily="18" charset="-127"/>
              </a:rPr>
              <a:t>2011 </a:t>
            </a:r>
            <a:r>
              <a:rPr lang="ko-KR" altLang="en-US" sz="2400" b="1" dirty="0" smtClean="0">
                <a:latin typeface="안상수2006가는" pitchFamily="18" charset="-127"/>
                <a:ea typeface="안상수2006가는" pitchFamily="18" charset="-127"/>
              </a:rPr>
              <a:t>장애인보조기구 교부사업으로 욕창방지방석 교부 받음</a:t>
            </a:r>
            <a:endParaRPr lang="en-US" altLang="ko-KR" sz="2400" b="1" dirty="0" smtClean="0">
              <a:latin typeface="안상수2006가는" pitchFamily="18" charset="-127"/>
              <a:ea typeface="안상수2006가는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400" b="1" dirty="0" smtClean="0">
                <a:latin typeface="안상수2006가는" pitchFamily="18" charset="-127"/>
                <a:ea typeface="안상수2006가는" pitchFamily="18" charset="-127"/>
              </a:rPr>
              <a:t>▷현재 사용하고 있는 시트 없음</a:t>
            </a:r>
            <a:endParaRPr lang="en-US" altLang="ko-KR" sz="2400" b="1" dirty="0" smtClean="0">
              <a:latin typeface="안상수2006가는" pitchFamily="18" charset="-127"/>
              <a:ea typeface="안상수2006가는" pitchFamily="18" charset="-127"/>
            </a:endParaRPr>
          </a:p>
          <a:p>
            <a:pPr algn="just"/>
            <a:endParaRPr lang="en-US" altLang="ko-KR" sz="2400" b="1" dirty="0" smtClean="0">
              <a:latin typeface="안상수2006가는" pitchFamily="18" charset="-127"/>
              <a:ea typeface="안상수2006가는" pitchFamily="18" charset="-127"/>
            </a:endParaRPr>
          </a:p>
          <a:p>
            <a:pPr algn="just"/>
            <a:endParaRPr lang="en-US" altLang="ko-KR" sz="2400" dirty="0" smtClean="0">
              <a:latin typeface="안상수2006가는" pitchFamily="18" charset="-127"/>
              <a:ea typeface="안상수2006가는" pitchFamily="18" charset="-127"/>
            </a:endParaRPr>
          </a:p>
          <a:p>
            <a:pPr algn="just"/>
            <a:endParaRPr lang="en-US" altLang="ko-KR" sz="2400" dirty="0" smtClean="0">
              <a:latin typeface="안상수2006가는" pitchFamily="18" charset="-127"/>
              <a:ea typeface="안상수2006가는" pitchFamily="18" charset="-127"/>
            </a:endParaRPr>
          </a:p>
          <a:p>
            <a:endParaRPr lang="en-US" altLang="ko-KR" sz="2400" dirty="0" smtClean="0">
              <a:latin typeface="안상수2006가는" pitchFamily="18" charset="-127"/>
              <a:ea typeface="안상수2006가는" pitchFamily="18" charset="-127"/>
            </a:endParaRPr>
          </a:p>
          <a:p>
            <a:endParaRPr lang="en-US" altLang="ko-KR" sz="3200" dirty="0" smtClean="0">
              <a:latin typeface="안상수2006가는" pitchFamily="18" charset="-127"/>
              <a:ea typeface="안상수2006가는" pitchFamily="18" charset="-127"/>
            </a:endParaRPr>
          </a:p>
          <a:p>
            <a:endParaRPr lang="en-US" altLang="ko-KR" sz="2400" dirty="0" smtClean="0"/>
          </a:p>
          <a:p>
            <a:endParaRPr lang="en-US" altLang="ko-KR" sz="2400" dirty="0" smtClean="0"/>
          </a:p>
          <a:p>
            <a:endParaRPr lang="en-US" altLang="ko-KR" sz="2400" dirty="0" smtClean="0"/>
          </a:p>
          <a:p>
            <a:endParaRPr lang="en-US" altLang="ko-KR" sz="2400" dirty="0" smtClean="0"/>
          </a:p>
          <a:p>
            <a:endParaRPr lang="ko-KR" alt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75" y="1224706"/>
            <a:ext cx="3177805" cy="249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75" y="3723134"/>
            <a:ext cx="3177805" cy="2997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4139952" y="1224706"/>
            <a:ext cx="4703440" cy="549588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3600" b="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12" name="TextBox 13"/>
          <p:cNvSpPr txBox="1"/>
          <p:nvPr/>
        </p:nvSpPr>
        <p:spPr>
          <a:xfrm>
            <a:off x="684975" y="404664"/>
            <a:ext cx="3812638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대상자 정보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2308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13"/>
          <p:cNvSpPr txBox="1"/>
          <p:nvPr/>
        </p:nvSpPr>
        <p:spPr>
          <a:xfrm rot="10800000" flipV="1">
            <a:off x="428596" y="428604"/>
            <a:ext cx="1601009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서비스 체계도</a:t>
            </a:r>
            <a:endParaRPr lang="ko-KR" altLang="en-US" dirty="0"/>
          </a:p>
        </p:txBody>
      </p:sp>
      <p:grpSp>
        <p:nvGrpSpPr>
          <p:cNvPr id="53" name="그룹 52"/>
          <p:cNvGrpSpPr/>
          <p:nvPr/>
        </p:nvGrpSpPr>
        <p:grpSpPr>
          <a:xfrm>
            <a:off x="3214678" y="571480"/>
            <a:ext cx="2687428" cy="5852440"/>
            <a:chOff x="2670390" y="571480"/>
            <a:chExt cx="2687428" cy="5852440"/>
          </a:xfrm>
        </p:grpSpPr>
        <p:sp>
          <p:nvSpPr>
            <p:cNvPr id="5" name="직사각형 4"/>
            <p:cNvSpPr/>
            <p:nvPr/>
          </p:nvSpPr>
          <p:spPr>
            <a:xfrm>
              <a:off x="3000364" y="571480"/>
              <a:ext cx="2357454" cy="61338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dirty="0" smtClean="0"/>
                <a:t>Client </a:t>
              </a:r>
              <a:r>
                <a:rPr lang="ko-KR" altLang="en-US" sz="2400" dirty="0" smtClean="0"/>
                <a:t>선정</a:t>
              </a:r>
              <a:endParaRPr lang="ko-KR" altLang="en-US" sz="2400" dirty="0"/>
            </a:p>
          </p:txBody>
        </p:sp>
        <p:sp>
          <p:nvSpPr>
            <p:cNvPr id="6" name="타원 5"/>
            <p:cNvSpPr/>
            <p:nvPr/>
          </p:nvSpPr>
          <p:spPr>
            <a:xfrm>
              <a:off x="3240105" y="1653180"/>
              <a:ext cx="2048697" cy="88599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평가 및 상담</a:t>
              </a:r>
              <a:endParaRPr lang="ko-KR" altLang="en-US" dirty="0"/>
            </a:p>
          </p:txBody>
        </p:sp>
        <p:sp>
          <p:nvSpPr>
            <p:cNvPr id="9" name="다이아몬드 8"/>
            <p:cNvSpPr/>
            <p:nvPr/>
          </p:nvSpPr>
          <p:spPr>
            <a:xfrm>
              <a:off x="3297013" y="4379330"/>
              <a:ext cx="1934880" cy="885999"/>
            </a:xfrm>
            <a:prstGeom prst="diamon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적용</a:t>
              </a:r>
              <a:endParaRPr lang="ko-KR" altLang="en-US" dirty="0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3240105" y="5742405"/>
              <a:ext cx="2048697" cy="68151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서비스완료 및 </a:t>
              </a:r>
              <a:endParaRPr lang="en-US" altLang="ko-KR" dirty="0" smtClean="0"/>
            </a:p>
            <a:p>
              <a:pPr algn="ctr"/>
              <a:r>
                <a:rPr lang="ko-KR" altLang="en-US" dirty="0" smtClean="0"/>
                <a:t>사후관리</a:t>
              </a:r>
              <a:endParaRPr lang="ko-KR" altLang="en-US" dirty="0"/>
            </a:p>
          </p:txBody>
        </p:sp>
        <p:sp>
          <p:nvSpPr>
            <p:cNvPr id="12" name="아래쪽 화살표 11"/>
            <p:cNvSpPr/>
            <p:nvPr/>
          </p:nvSpPr>
          <p:spPr>
            <a:xfrm>
              <a:off x="4053912" y="1314568"/>
              <a:ext cx="398358" cy="272615"/>
            </a:xfrm>
            <a:prstGeom prst="downArrow">
              <a:avLst/>
            </a:prstGeom>
            <a:solidFill>
              <a:schemeClr val="tx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타원 15"/>
            <p:cNvSpPr/>
            <p:nvPr/>
          </p:nvSpPr>
          <p:spPr>
            <a:xfrm>
              <a:off x="3240105" y="2948101"/>
              <a:ext cx="2048697" cy="88599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제작</a:t>
              </a:r>
              <a:endParaRPr lang="ko-KR" altLang="en-US" dirty="0"/>
            </a:p>
          </p:txBody>
        </p:sp>
        <p:cxnSp>
          <p:nvCxnSpPr>
            <p:cNvPr id="39" name="직선 연결선 38"/>
            <p:cNvCxnSpPr/>
            <p:nvPr/>
          </p:nvCxnSpPr>
          <p:spPr>
            <a:xfrm>
              <a:off x="2671023" y="4856406"/>
              <a:ext cx="512174" cy="1515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연결선 41"/>
            <p:cNvCxnSpPr/>
            <p:nvPr/>
          </p:nvCxnSpPr>
          <p:spPr>
            <a:xfrm rot="5400000" flipH="1" flipV="1">
              <a:off x="1273871" y="3459379"/>
              <a:ext cx="2794304" cy="1265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화살표 연결선 43"/>
            <p:cNvCxnSpPr/>
            <p:nvPr/>
          </p:nvCxnSpPr>
          <p:spPr>
            <a:xfrm>
              <a:off x="2671023" y="2062102"/>
              <a:ext cx="512174" cy="1515"/>
            </a:xfrm>
            <a:prstGeom prst="straightConnector1">
              <a:avLst/>
            </a:prstGeom>
            <a:ln w="317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4429124" y="5373169"/>
              <a:ext cx="780975" cy="264853"/>
            </a:xfrm>
            <a:prstGeom prst="rect">
              <a:avLst/>
            </a:prstGeom>
          </p:spPr>
          <p:txBody>
            <a:bodyPr vert="horz" wrap="square" rtlCol="0" anchor="ctr">
              <a:noAutofit/>
            </a:bodyPr>
            <a:lstStyle/>
            <a:p>
              <a:r>
                <a:rPr lang="en-US" altLang="ko-KR" dirty="0" smtClean="0"/>
                <a:t>YES</a:t>
              </a:r>
              <a:endParaRPr lang="ko-KR" altLang="en-US" dirty="0" smtClean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71022" y="4924560"/>
              <a:ext cx="757969" cy="223443"/>
            </a:xfrm>
            <a:prstGeom prst="rect">
              <a:avLst/>
            </a:prstGeom>
          </p:spPr>
          <p:txBody>
            <a:bodyPr vert="horz" wrap="square" rtlCol="0" anchor="ctr">
              <a:noAutofit/>
            </a:bodyPr>
            <a:lstStyle/>
            <a:p>
              <a:r>
                <a:rPr lang="en-US" altLang="ko-KR" dirty="0" smtClean="0"/>
                <a:t>NO</a:t>
              </a:r>
              <a:endParaRPr lang="ko-KR" altLang="en-US" dirty="0" smtClean="0"/>
            </a:p>
          </p:txBody>
        </p:sp>
        <p:sp>
          <p:nvSpPr>
            <p:cNvPr id="49" name="아래쪽 화살표 48"/>
            <p:cNvSpPr/>
            <p:nvPr/>
          </p:nvSpPr>
          <p:spPr>
            <a:xfrm>
              <a:off x="4053912" y="2607332"/>
              <a:ext cx="398358" cy="272615"/>
            </a:xfrm>
            <a:prstGeom prst="downArrow">
              <a:avLst/>
            </a:prstGeom>
            <a:solidFill>
              <a:schemeClr val="tx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아래쪽 화살표 49"/>
            <p:cNvSpPr/>
            <p:nvPr/>
          </p:nvSpPr>
          <p:spPr>
            <a:xfrm>
              <a:off x="4053912" y="3970408"/>
              <a:ext cx="398358" cy="272615"/>
            </a:xfrm>
            <a:prstGeom prst="downArrow">
              <a:avLst/>
            </a:prstGeom>
            <a:solidFill>
              <a:schemeClr val="tx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아래쪽 화살표 50"/>
            <p:cNvSpPr/>
            <p:nvPr/>
          </p:nvSpPr>
          <p:spPr>
            <a:xfrm>
              <a:off x="4068091" y="5401637"/>
              <a:ext cx="398358" cy="272615"/>
            </a:xfrm>
            <a:prstGeom prst="downArrow">
              <a:avLst/>
            </a:prstGeom>
            <a:solidFill>
              <a:schemeClr val="tx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85800" y="980728"/>
            <a:ext cx="2514600" cy="1993900"/>
          </a:xfrm>
        </p:spPr>
        <p:txBody>
          <a:bodyPr/>
          <a:lstStyle/>
          <a:p>
            <a:r>
              <a:rPr lang="ko-KR" altLang="en-US" dirty="0" smtClean="0"/>
              <a:t>사진</a:t>
            </a:r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2987824" y="836712"/>
            <a:ext cx="5927576" cy="54006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ko-KR" altLang="en-US" sz="2000" b="1" dirty="0">
                <a:latin typeface="안상수2006가는" pitchFamily="18" charset="-127"/>
                <a:ea typeface="안상수2006가는" pitchFamily="18" charset="-127"/>
              </a:rPr>
              <a:t>앉기 </a:t>
            </a:r>
            <a:r>
              <a:rPr lang="ko-KR" altLang="en-US" sz="2000" b="1" dirty="0" smtClean="0">
                <a:latin typeface="안상수2006가는" pitchFamily="18" charset="-127"/>
                <a:ea typeface="안상수2006가는" pitchFamily="18" charset="-127"/>
              </a:rPr>
              <a:t>자세                                                            </a:t>
            </a:r>
            <a:r>
              <a:rPr lang="en-US" altLang="ko-KR" sz="2400" b="1" dirty="0" smtClean="0">
                <a:latin typeface="안상수2006가는" pitchFamily="18" charset="-127"/>
                <a:ea typeface="안상수2006가는" pitchFamily="18" charset="-127"/>
              </a:rPr>
              <a:t>8/21</a:t>
            </a:r>
            <a:endParaRPr lang="en-US" altLang="ko-KR" sz="2000" b="1" dirty="0">
              <a:latin typeface="안상수2006가는" pitchFamily="18" charset="-127"/>
              <a:ea typeface="안상수2006가는" pitchFamily="18" charset="-127"/>
            </a:endParaRPr>
          </a:p>
          <a:p>
            <a:pPr marL="68580" indent="0">
              <a:lnSpc>
                <a:spcPct val="160000"/>
              </a:lnSpc>
              <a:buNone/>
            </a:pPr>
            <a:r>
              <a:rPr lang="ko-KR" altLang="en-US" sz="2000" dirty="0">
                <a:latin typeface="안상수2006가는" pitchFamily="18" charset="-127"/>
                <a:ea typeface="안상수2006가는" pitchFamily="18" charset="-127"/>
              </a:rPr>
              <a:t>손목관절에 약한 경직을 보이나 휠체어 운전에는 어려움이 없었으며 전체적으로 척추의 전만 측만이 있으며</a:t>
            </a:r>
            <a:r>
              <a:rPr lang="en-US" altLang="ko-KR" sz="2000" dirty="0" smtClean="0">
                <a:latin typeface="안상수2006가는" pitchFamily="18" charset="-127"/>
                <a:ea typeface="안상수2006가는" pitchFamily="18" charset="-127"/>
              </a:rPr>
              <a:t>, </a:t>
            </a:r>
            <a:r>
              <a:rPr lang="ko-KR" altLang="en-US" sz="2000" dirty="0" smtClean="0">
                <a:latin typeface="안상수2006가는" pitchFamily="18" charset="-127"/>
                <a:ea typeface="안상수2006가는" pitchFamily="18" charset="-127"/>
              </a:rPr>
              <a:t>자세가 많이 구축이 된 상태로 </a:t>
            </a:r>
            <a:r>
              <a:rPr lang="ko-KR" altLang="en-US" sz="2000" dirty="0">
                <a:latin typeface="안상수2006가는" pitchFamily="18" charset="-127"/>
                <a:ea typeface="안상수2006가는" pitchFamily="18" charset="-127"/>
              </a:rPr>
              <a:t>좌측 볼기 부근  </a:t>
            </a:r>
            <a:r>
              <a:rPr lang="ko-KR" altLang="en-US" sz="2000" dirty="0">
                <a:solidFill>
                  <a:srgbClr val="FF0000"/>
                </a:solidFill>
                <a:latin typeface="안상수2006가는" pitchFamily="18" charset="-127"/>
                <a:ea typeface="안상수2006가는" pitchFamily="18" charset="-127"/>
              </a:rPr>
              <a:t>욕창</a:t>
            </a:r>
            <a:r>
              <a:rPr lang="ko-KR" altLang="en-US" sz="2000" dirty="0">
                <a:latin typeface="안상수2006가는" pitchFamily="18" charset="-127"/>
                <a:ea typeface="안상수2006가는" pitchFamily="18" charset="-127"/>
              </a:rPr>
              <a:t>이 있으며 </a:t>
            </a:r>
            <a:endParaRPr lang="en-US" altLang="ko-KR" sz="2000" dirty="0">
              <a:latin typeface="안상수2006가는" pitchFamily="18" charset="-127"/>
              <a:ea typeface="안상수2006가는" pitchFamily="18" charset="-127"/>
            </a:endParaRPr>
          </a:p>
          <a:p>
            <a:pPr marL="68580" indent="0">
              <a:lnSpc>
                <a:spcPct val="160000"/>
              </a:lnSpc>
              <a:buNone/>
            </a:pPr>
            <a:r>
              <a:rPr lang="ko-KR" altLang="en-US" sz="2000" dirty="0" smtClean="0">
                <a:latin typeface="안상수2006가는" pitchFamily="18" charset="-127"/>
                <a:ea typeface="안상수2006가는" pitchFamily="18" charset="-127"/>
              </a:rPr>
              <a:t>이동 </a:t>
            </a:r>
            <a:r>
              <a:rPr lang="ko-KR" altLang="en-US" sz="2000" dirty="0">
                <a:latin typeface="안상수2006가는" pitchFamily="18" charset="-127"/>
                <a:ea typeface="안상수2006가는" pitchFamily="18" charset="-127"/>
              </a:rPr>
              <a:t>시 일상생활은 활동보조인에 </a:t>
            </a:r>
            <a:r>
              <a:rPr lang="ko-KR" altLang="en-US" sz="2000" dirty="0" smtClean="0">
                <a:latin typeface="안상수2006가는" pitchFamily="18" charset="-127"/>
                <a:ea typeface="안상수2006가는" pitchFamily="18" charset="-127"/>
              </a:rPr>
              <a:t>의지 </a:t>
            </a:r>
            <a:endParaRPr lang="en-US" altLang="ko-KR" sz="2000" dirty="0" smtClean="0">
              <a:latin typeface="안상수2006가는" pitchFamily="18" charset="-127"/>
              <a:ea typeface="안상수2006가는" pitchFamily="18" charset="-127"/>
            </a:endParaRPr>
          </a:p>
          <a:p>
            <a:pPr marL="68580" indent="0">
              <a:lnSpc>
                <a:spcPct val="160000"/>
              </a:lnSpc>
              <a:buNone/>
            </a:pPr>
            <a:r>
              <a:rPr lang="ko-KR" altLang="en-US" sz="2000" dirty="0" smtClean="0">
                <a:latin typeface="안상수2006가는" pitchFamily="18" charset="-127"/>
                <a:ea typeface="안상수2006가는" pitchFamily="18" charset="-127"/>
              </a:rPr>
              <a:t>현재 사용중인 시트는 없음</a:t>
            </a:r>
            <a:r>
              <a:rPr lang="en-US" altLang="ko-KR" sz="2000" dirty="0" smtClean="0">
                <a:latin typeface="안상수2006가는" pitchFamily="18" charset="-127"/>
                <a:ea typeface="안상수2006가는" pitchFamily="18" charset="-127"/>
              </a:rPr>
              <a:t>.</a:t>
            </a:r>
            <a:endParaRPr lang="en-US" altLang="ko-KR" sz="2000" dirty="0">
              <a:latin typeface="안상수2006가는" pitchFamily="18" charset="-127"/>
              <a:ea typeface="안상수2006가는" pitchFamily="18" charset="-127"/>
            </a:endParaRPr>
          </a:p>
          <a:p>
            <a:pPr marL="68580" indent="0">
              <a:buNone/>
            </a:pPr>
            <a:endParaRPr lang="en-US" altLang="ko-KR" sz="2000" b="1" dirty="0" smtClean="0">
              <a:latin typeface="안상수2006가는" pitchFamily="18" charset="-127"/>
              <a:ea typeface="안상수2006가는" pitchFamily="18" charset="-127"/>
            </a:endParaRPr>
          </a:p>
          <a:p>
            <a:pPr marL="68580" indent="0">
              <a:buNone/>
            </a:pPr>
            <a:endParaRPr lang="en-US" altLang="ko-KR" sz="2000" b="1" dirty="0">
              <a:latin typeface="안상수2006가는" pitchFamily="18" charset="-127"/>
              <a:ea typeface="안상수2006가는" pitchFamily="18" charset="-127"/>
            </a:endParaRPr>
          </a:p>
          <a:p>
            <a:pPr marL="68580" indent="0">
              <a:buNone/>
            </a:pPr>
            <a:r>
              <a:rPr lang="ko-KR" altLang="en-US" sz="2000" b="1" dirty="0" smtClean="0">
                <a:latin typeface="안상수2006가는" pitchFamily="18" charset="-127"/>
                <a:ea typeface="안상수2006가는" pitchFamily="18" charset="-127"/>
              </a:rPr>
              <a:t>실내용 휠체어 시트 요구  </a:t>
            </a:r>
            <a:endParaRPr lang="en-US" altLang="ko-KR" sz="2000" b="1" dirty="0" smtClean="0">
              <a:latin typeface="안상수2006가는" pitchFamily="18" charset="-127"/>
              <a:ea typeface="안상수2006가는" pitchFamily="18" charset="-127"/>
            </a:endParaRPr>
          </a:p>
          <a:p>
            <a:pPr marL="68580" indent="0">
              <a:buNone/>
            </a:pPr>
            <a:r>
              <a:rPr lang="ko-KR" altLang="en-US" sz="2000" dirty="0" smtClean="0">
                <a:latin typeface="안상수2006가는" pitchFamily="18" charset="-127"/>
                <a:ea typeface="안상수2006가는" pitchFamily="18" charset="-127"/>
              </a:rPr>
              <a:t>실내용 휠체어를 </a:t>
            </a:r>
            <a:r>
              <a:rPr lang="ko-KR" altLang="en-US" sz="2000" u="sng" dirty="0" smtClean="0">
                <a:latin typeface="안상수2006가는" pitchFamily="18" charset="-127"/>
                <a:ea typeface="안상수2006가는" pitchFamily="18" charset="-127"/>
              </a:rPr>
              <a:t>사용시</a:t>
            </a:r>
            <a:r>
              <a:rPr lang="ko-KR" altLang="en-US" sz="2000" dirty="0" smtClean="0">
                <a:latin typeface="안상수2006가는" pitchFamily="18" charset="-127"/>
                <a:ea typeface="안상수2006가는" pitchFamily="18" charset="-127"/>
              </a:rPr>
              <a:t> </a:t>
            </a:r>
            <a:r>
              <a:rPr lang="ko-KR" altLang="en-US" sz="2000" u="sng" dirty="0" smtClean="0">
                <a:latin typeface="안상수2006가는" pitchFamily="18" charset="-127"/>
                <a:ea typeface="안상수2006가는" pitchFamily="18" charset="-127"/>
              </a:rPr>
              <a:t>전방에</a:t>
            </a:r>
            <a:r>
              <a:rPr lang="ko-KR" altLang="en-US" sz="2000" dirty="0" smtClean="0">
                <a:latin typeface="안상수2006가는" pitchFamily="18" charset="-127"/>
                <a:ea typeface="안상수2006가는" pitchFamily="18" charset="-127"/>
              </a:rPr>
              <a:t> </a:t>
            </a:r>
            <a:r>
              <a:rPr lang="ko-KR" altLang="en-US" sz="2000" u="sng" dirty="0" smtClean="0">
                <a:latin typeface="안상수2006가는" pitchFamily="18" charset="-127"/>
                <a:ea typeface="안상수2006가는" pitchFamily="18" charset="-127"/>
              </a:rPr>
              <a:t>미끄럼 현상</a:t>
            </a:r>
            <a:r>
              <a:rPr lang="ko-KR" altLang="en-US" sz="2000" dirty="0" smtClean="0">
                <a:latin typeface="안상수2006가는" pitchFamily="18" charset="-127"/>
                <a:ea typeface="안상수2006가는" pitchFamily="18" charset="-127"/>
              </a:rPr>
              <a:t>이 일어나 다리에 부담이 가해짐</a:t>
            </a:r>
            <a:endParaRPr lang="en-US" altLang="ko-KR" sz="2000" dirty="0" smtClean="0">
              <a:latin typeface="안상수2006가는" pitchFamily="18" charset="-127"/>
              <a:ea typeface="안상수2006가는" pitchFamily="18" charset="-127"/>
            </a:endParaRPr>
          </a:p>
          <a:p>
            <a:pPr marL="68580" indent="0">
              <a:buNone/>
            </a:pPr>
            <a:r>
              <a:rPr lang="ko-KR" altLang="en-US" sz="2000" dirty="0" smtClean="0">
                <a:latin typeface="안상수2006가는" pitchFamily="18" charset="-127"/>
                <a:ea typeface="안상수2006가는" pitchFamily="18" charset="-127"/>
              </a:rPr>
              <a:t>전 수동휠체어에 시트를 착용 당시 폼이 물렁하여 전방에 미끄럼 현상이 일어난다고 함 </a:t>
            </a:r>
            <a:r>
              <a:rPr lang="en-US" altLang="ko-KR" sz="2000" dirty="0" smtClean="0">
                <a:latin typeface="안상수2006가는" pitchFamily="18" charset="-127"/>
                <a:ea typeface="안상수2006가는" pitchFamily="18" charset="-127"/>
              </a:rPr>
              <a:t>.</a:t>
            </a:r>
          </a:p>
          <a:p>
            <a:pPr marL="68580" indent="0">
              <a:lnSpc>
                <a:spcPct val="150000"/>
              </a:lnSpc>
              <a:buNone/>
            </a:pPr>
            <a:endParaRPr lang="ko-KR" altLang="en-US" sz="1900" dirty="0">
              <a:latin typeface="안상수2006가는" pitchFamily="18" charset="-127"/>
              <a:ea typeface="안상수2006가는" pitchFamily="18" charset="-127"/>
            </a:endParaRPr>
          </a:p>
          <a:p>
            <a:pPr marL="68580" indent="0">
              <a:buNone/>
            </a:pPr>
            <a:endParaRPr lang="en-US" altLang="ko-KR" dirty="0" smtClean="0">
              <a:latin typeface="안상수2006가는" pitchFamily="18" charset="-127"/>
              <a:ea typeface="안상수2006가는" pitchFamily="18" charset="-127"/>
            </a:endParaRPr>
          </a:p>
        </p:txBody>
      </p:sp>
      <p:sp>
        <p:nvSpPr>
          <p:cNvPr id="6" name="텍스트 개체 틀 2"/>
          <p:cNvSpPr txBox="1">
            <a:spLocks/>
          </p:cNvSpPr>
          <p:nvPr/>
        </p:nvSpPr>
        <p:spPr>
          <a:xfrm>
            <a:off x="685800" y="3717032"/>
            <a:ext cx="2514600" cy="199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" indent="0" algn="l" rtl="0" eaLnBrk="1" latinLnBrk="1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1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1" hangingPunct="1"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1" hangingPunct="1">
              <a:spcBef>
                <a:spcPct val="20000"/>
              </a:spcBef>
              <a:buClr>
                <a:schemeClr val="accent3"/>
              </a:buClr>
              <a:buFont typeface="Wingdings 3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1" hangingPunct="1"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1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1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1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1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altLang="ko-KR" dirty="0" smtClean="0"/>
          </a:p>
          <a:p>
            <a:r>
              <a:rPr lang="ko-KR" altLang="en-US" dirty="0" smtClean="0"/>
              <a:t>사진</a:t>
            </a:r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8" name="TextBox 13"/>
          <p:cNvSpPr txBox="1"/>
          <p:nvPr/>
        </p:nvSpPr>
        <p:spPr>
          <a:xfrm>
            <a:off x="687354" y="404664"/>
            <a:ext cx="3812638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dirty="0">
                <a:latin typeface="+mn-ea"/>
              </a:rPr>
              <a:t>대상자 욕구 및 서비스 요구사항</a:t>
            </a:r>
            <a:endParaRPr lang="ko-KR" altLang="en-US" sz="2000" dirty="0">
              <a:solidFill>
                <a:srgbClr val="FFFF00"/>
              </a:solidFill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3059832" y="5784744"/>
            <a:ext cx="5688632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lnSpc>
                <a:spcPct val="150000"/>
              </a:lnSpc>
              <a:buNone/>
            </a:pPr>
            <a:r>
              <a:rPr lang="ko-KR" altLang="en-US" sz="2000" b="1" dirty="0" smtClean="0">
                <a:solidFill>
                  <a:srgbClr val="FF0000"/>
                </a:solidFill>
                <a:latin typeface="안상수2006가는" pitchFamily="18" charset="-127"/>
                <a:ea typeface="안상수2006가는" pitchFamily="18" charset="-127"/>
              </a:rPr>
              <a:t>평가 시</a:t>
            </a:r>
            <a:r>
              <a:rPr lang="ko-KR" altLang="en-US" sz="2000" dirty="0" smtClean="0">
                <a:latin typeface="안상수2006가는" pitchFamily="18" charset="-127"/>
                <a:ea typeface="안상수2006가는" pitchFamily="18" charset="-127"/>
              </a:rPr>
              <a:t> 앉은 자세가 </a:t>
            </a:r>
            <a:r>
              <a:rPr lang="ko-KR" altLang="en-US" sz="2000" dirty="0">
                <a:latin typeface="안상수2006가는" pitchFamily="18" charset="-127"/>
                <a:ea typeface="안상수2006가는" pitchFamily="18" charset="-127"/>
              </a:rPr>
              <a:t>불편해 </a:t>
            </a:r>
            <a:r>
              <a:rPr lang="ko-KR" altLang="en-US" sz="2000" dirty="0" smtClean="0">
                <a:latin typeface="안상수2006가는" pitchFamily="18" charset="-127"/>
                <a:ea typeface="안상수2006가는" pitchFamily="18" charset="-127"/>
              </a:rPr>
              <a:t>보였으며 전방 </a:t>
            </a:r>
            <a:r>
              <a:rPr lang="ko-KR" altLang="en-US" sz="2000" dirty="0">
                <a:latin typeface="안상수2006가는" pitchFamily="18" charset="-127"/>
                <a:ea typeface="안상수2006가는" pitchFamily="18" charset="-127"/>
              </a:rPr>
              <a:t>미끄럼에 의해 다리에 힘이 가해지는 것을 </a:t>
            </a:r>
            <a:r>
              <a:rPr lang="ko-KR" altLang="en-US" sz="2000" dirty="0" smtClean="0">
                <a:latin typeface="안상수2006가는" pitchFamily="18" charset="-127"/>
                <a:ea typeface="안상수2006가는" pitchFamily="18" charset="-127"/>
              </a:rPr>
              <a:t>확인</a:t>
            </a:r>
            <a:r>
              <a:rPr lang="en-US" altLang="ko-KR" sz="2000" dirty="0" smtClean="0">
                <a:latin typeface="안상수2006가는" pitchFamily="18" charset="-127"/>
                <a:ea typeface="안상수2006가는" pitchFamily="18" charset="-127"/>
              </a:rPr>
              <a:t>.</a:t>
            </a:r>
            <a:endParaRPr lang="en-US" altLang="ko-KR" sz="2000" dirty="0">
              <a:latin typeface="안상수2006가는" pitchFamily="18" charset="-127"/>
              <a:ea typeface="안상수2006가는" pitchFamily="18" charset="-127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54" y="1052736"/>
            <a:ext cx="2244055" cy="29967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582" y="2446199"/>
            <a:ext cx="2736304" cy="2206937"/>
          </a:xfrm>
          <a:prstGeom prst="rect">
            <a:avLst/>
          </a:prstGeom>
          <a:ln/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11" name="순서도: 연결자 10"/>
          <p:cNvSpPr/>
          <p:nvPr/>
        </p:nvSpPr>
        <p:spPr>
          <a:xfrm>
            <a:off x="1114062" y="3140968"/>
            <a:ext cx="1224136" cy="1296144"/>
          </a:xfrm>
          <a:prstGeom prst="flowChartConnector">
            <a:avLst/>
          </a:prstGeom>
          <a:noFill/>
          <a:ln w="63500">
            <a:solidFill>
              <a:srgbClr val="FF0000">
                <a:alpha val="64000"/>
              </a:srgb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cxnSp>
        <p:nvCxnSpPr>
          <p:cNvPr id="12" name="꺾인 연결선 11"/>
          <p:cNvCxnSpPr/>
          <p:nvPr/>
        </p:nvCxnSpPr>
        <p:spPr>
          <a:xfrm>
            <a:off x="2338198" y="3717032"/>
            <a:ext cx="3816424" cy="648000"/>
          </a:xfrm>
          <a:prstGeom prst="bentConnector3">
            <a:avLst>
              <a:gd name="adj1" fmla="val 50224"/>
            </a:avLst>
          </a:prstGeom>
          <a:ln w="44450">
            <a:solidFill>
              <a:srgbClr val="FF0000">
                <a:alpha val="68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54" y="4489231"/>
            <a:ext cx="221932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직선 연결선 12"/>
          <p:cNvCxnSpPr/>
          <p:nvPr/>
        </p:nvCxnSpPr>
        <p:spPr>
          <a:xfrm flipH="1">
            <a:off x="2411760" y="2924944"/>
            <a:ext cx="494919" cy="50405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5181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687354" y="404664"/>
            <a:ext cx="3812638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dirty="0">
                <a:latin typeface="+mn-ea"/>
              </a:rPr>
              <a:t>대상자 욕구 및 서비스 요구사항</a:t>
            </a:r>
            <a:endParaRPr lang="ko-KR" altLang="en-US" sz="2000" dirty="0">
              <a:solidFill>
                <a:srgbClr val="FFFF00"/>
              </a:solidFill>
            </a:endParaRPr>
          </a:p>
        </p:txBody>
      </p:sp>
      <p:sp>
        <p:nvSpPr>
          <p:cNvPr id="6" name="텍스트 개체 틀 2"/>
          <p:cNvSpPr>
            <a:spLocks noGrp="1"/>
          </p:cNvSpPr>
          <p:nvPr>
            <p:ph type="body" idx="2"/>
          </p:nvPr>
        </p:nvSpPr>
        <p:spPr>
          <a:xfrm>
            <a:off x="685800" y="1124744"/>
            <a:ext cx="2514600" cy="1993900"/>
          </a:xfrm>
        </p:spPr>
        <p:txBody>
          <a:bodyPr/>
          <a:lstStyle/>
          <a:p>
            <a:r>
              <a:rPr lang="ko-KR" altLang="en-US" dirty="0" smtClean="0"/>
              <a:t>사진</a:t>
            </a:r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7" name="내용 개체 틀 3"/>
          <p:cNvSpPr>
            <a:spLocks noGrp="1"/>
          </p:cNvSpPr>
          <p:nvPr>
            <p:ph sz="half" idx="1"/>
          </p:nvPr>
        </p:nvSpPr>
        <p:spPr>
          <a:xfrm>
            <a:off x="3429000" y="3857628"/>
            <a:ext cx="2857512" cy="2500330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ko-KR" altLang="en-US" sz="2400" u="sng" dirty="0" smtClean="0">
                <a:latin typeface="안상수2006가는" pitchFamily="18" charset="-127"/>
                <a:ea typeface="안상수2006가는" pitchFamily="18" charset="-127"/>
              </a:rPr>
              <a:t>시트 재질과 제작 시 요구사항</a:t>
            </a:r>
            <a:endParaRPr lang="en-US" altLang="ko-KR" sz="2400" u="sng" dirty="0">
              <a:latin typeface="안상수2006가는" pitchFamily="18" charset="-127"/>
              <a:ea typeface="안상수2006가는" pitchFamily="18" charset="-127"/>
            </a:endParaRPr>
          </a:p>
          <a:p>
            <a:pPr marL="68580" indent="0">
              <a:lnSpc>
                <a:spcPct val="150000"/>
              </a:lnSpc>
              <a:buNone/>
            </a:pPr>
            <a:r>
              <a:rPr lang="ko-KR" altLang="en-US" sz="2000" dirty="0" smtClean="0">
                <a:latin typeface="안상수2006가는" pitchFamily="18" charset="-127"/>
                <a:ea typeface="안상수2006가는" pitchFamily="18" charset="-127"/>
              </a:rPr>
              <a:t>폼 재질을 </a:t>
            </a:r>
            <a:r>
              <a:rPr lang="ko-KR" altLang="en-US" sz="2000" b="1" u="sng" dirty="0" smtClean="0">
                <a:solidFill>
                  <a:srgbClr val="FF0000"/>
                </a:solidFill>
                <a:latin typeface="안상수2006가는" pitchFamily="18" charset="-127"/>
                <a:ea typeface="안상수2006가는" pitchFamily="18" charset="-127"/>
              </a:rPr>
              <a:t>단단한 것</a:t>
            </a:r>
            <a:r>
              <a:rPr lang="ko-KR" altLang="en-US" sz="2000" dirty="0" smtClean="0">
                <a:latin typeface="안상수2006가는" pitchFamily="18" charset="-127"/>
                <a:ea typeface="안상수2006가는" pitchFamily="18" charset="-127"/>
              </a:rPr>
              <a:t>으로 요구를 </a:t>
            </a:r>
            <a:endParaRPr lang="en-US" altLang="ko-KR" sz="2000" dirty="0" smtClean="0">
              <a:latin typeface="안상수2006가는" pitchFamily="18" charset="-127"/>
              <a:ea typeface="안상수2006가는" pitchFamily="18" charset="-127"/>
            </a:endParaRPr>
          </a:p>
          <a:p>
            <a:pPr marL="68580" indent="0">
              <a:lnSpc>
                <a:spcPct val="150000"/>
              </a:lnSpc>
              <a:buNone/>
            </a:pPr>
            <a:r>
              <a:rPr lang="ko-KR" altLang="en-US" sz="2000" dirty="0" smtClean="0">
                <a:latin typeface="안상수2006가는" pitchFamily="18" charset="-127"/>
                <a:ea typeface="안상수2006가는" pitchFamily="18" charset="-127"/>
              </a:rPr>
              <a:t>하였으며</a:t>
            </a:r>
            <a:r>
              <a:rPr lang="en-US" altLang="ko-KR" sz="2000" dirty="0" smtClean="0">
                <a:latin typeface="안상수2006가는" pitchFamily="18" charset="-127"/>
                <a:ea typeface="안상수2006가는" pitchFamily="18" charset="-127"/>
              </a:rPr>
              <a:t>, </a:t>
            </a:r>
            <a:r>
              <a:rPr lang="ko-KR" altLang="en-US" sz="2000" b="1" u="sng" dirty="0" smtClean="0">
                <a:solidFill>
                  <a:srgbClr val="FF0000"/>
                </a:solidFill>
                <a:latin typeface="안상수2006가는" pitchFamily="18" charset="-127"/>
                <a:ea typeface="안상수2006가는" pitchFamily="18" charset="-127"/>
              </a:rPr>
              <a:t>전방 </a:t>
            </a:r>
            <a:r>
              <a:rPr lang="ko-KR" altLang="en-US" sz="2000" b="1" u="sng" dirty="0" err="1" smtClean="0">
                <a:solidFill>
                  <a:srgbClr val="FF0000"/>
                </a:solidFill>
                <a:latin typeface="안상수2006가는" pitchFamily="18" charset="-127"/>
                <a:ea typeface="안상수2006가는" pitchFamily="18" charset="-127"/>
              </a:rPr>
              <a:t>미끌림에</a:t>
            </a:r>
            <a:r>
              <a:rPr lang="ko-KR" altLang="en-US" sz="2000" b="1" u="sng" dirty="0" smtClean="0">
                <a:solidFill>
                  <a:srgbClr val="FF0000"/>
                </a:solidFill>
                <a:latin typeface="안상수2006가는" pitchFamily="18" charset="-127"/>
                <a:ea typeface="안상수2006가는" pitchFamily="18" charset="-127"/>
              </a:rPr>
              <a:t> </a:t>
            </a:r>
            <a:r>
              <a:rPr lang="ko-KR" altLang="en-US" sz="2000" dirty="0" smtClean="0">
                <a:latin typeface="안상수2006가는" pitchFamily="18" charset="-127"/>
                <a:ea typeface="안상수2006가는" pitchFamily="18" charset="-127"/>
              </a:rPr>
              <a:t>의해 </a:t>
            </a:r>
            <a:endParaRPr lang="en-US" altLang="ko-KR" sz="2000" dirty="0" smtClean="0">
              <a:latin typeface="안상수2006가는" pitchFamily="18" charset="-127"/>
              <a:ea typeface="안상수2006가는" pitchFamily="18" charset="-127"/>
            </a:endParaRPr>
          </a:p>
          <a:p>
            <a:pPr marL="68580" indent="0">
              <a:lnSpc>
                <a:spcPct val="150000"/>
              </a:lnSpc>
              <a:buNone/>
            </a:pPr>
            <a:r>
              <a:rPr lang="ko-KR" altLang="en-US" sz="2000" dirty="0" smtClean="0">
                <a:latin typeface="안상수2006가는" pitchFamily="18" charset="-127"/>
                <a:ea typeface="안상수2006가는" pitchFamily="18" charset="-127"/>
              </a:rPr>
              <a:t>폼의 밀림을 방지하기 위해 </a:t>
            </a:r>
            <a:endParaRPr lang="en-US" altLang="ko-KR" sz="2000" dirty="0" smtClean="0">
              <a:latin typeface="안상수2006가는" pitchFamily="18" charset="-127"/>
              <a:ea typeface="안상수2006가는" pitchFamily="18" charset="-127"/>
            </a:endParaRPr>
          </a:p>
          <a:p>
            <a:pPr marL="68580" indent="0">
              <a:lnSpc>
                <a:spcPct val="150000"/>
              </a:lnSpc>
              <a:buNone/>
            </a:pPr>
            <a:r>
              <a:rPr lang="ko-KR" altLang="en-US" sz="2000" dirty="0" smtClean="0">
                <a:latin typeface="안상수2006가는" pitchFamily="18" charset="-127"/>
                <a:ea typeface="안상수2006가는" pitchFamily="18" charset="-127"/>
              </a:rPr>
              <a:t>앞 쪽에  합판으로 고정 요구</a:t>
            </a:r>
            <a:r>
              <a:rPr lang="en-US" altLang="ko-KR" sz="2000" dirty="0" smtClean="0">
                <a:latin typeface="안상수2006가는" pitchFamily="18" charset="-127"/>
                <a:ea typeface="안상수2006가는" pitchFamily="18" charset="-127"/>
              </a:rPr>
              <a:t>.</a:t>
            </a:r>
          </a:p>
          <a:p>
            <a:pPr marL="68580" indent="0">
              <a:buNone/>
            </a:pPr>
            <a:endParaRPr lang="en-US" altLang="ko-KR" sz="2000" dirty="0" smtClean="0">
              <a:latin typeface="안상수2006가는" pitchFamily="18" charset="-127"/>
              <a:ea typeface="안상수2006가는" pitchFamily="18" charset="-127"/>
            </a:endParaRPr>
          </a:p>
          <a:p>
            <a:pPr marL="68580" indent="0">
              <a:buNone/>
            </a:pPr>
            <a:endParaRPr lang="ko-KR" altLang="en-US" sz="2000" dirty="0">
              <a:latin typeface="안상수2006가는" pitchFamily="18" charset="-127"/>
              <a:ea typeface="안상수2006가는" pitchFamily="18" charset="-127"/>
            </a:endParaRPr>
          </a:p>
        </p:txBody>
      </p:sp>
      <p:sp>
        <p:nvSpPr>
          <p:cNvPr id="8" name="텍스트 개체 틀 2"/>
          <p:cNvSpPr txBox="1">
            <a:spLocks/>
          </p:cNvSpPr>
          <p:nvPr/>
        </p:nvSpPr>
        <p:spPr>
          <a:xfrm>
            <a:off x="5715000" y="1122706"/>
            <a:ext cx="2514600" cy="199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" indent="0" algn="l" rtl="0" eaLnBrk="1" latinLnBrk="1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1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1" hangingPunct="1"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1" hangingPunct="1">
              <a:spcBef>
                <a:spcPct val="20000"/>
              </a:spcBef>
              <a:buClr>
                <a:schemeClr val="accent3"/>
              </a:buClr>
              <a:buFont typeface="Wingdings 3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1" hangingPunct="1"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1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1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1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1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ko-KR" altLang="en-US" dirty="0" smtClean="0"/>
              <a:t>사진</a:t>
            </a:r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9" name="텍스트 개체 틀 2"/>
          <p:cNvSpPr txBox="1">
            <a:spLocks/>
          </p:cNvSpPr>
          <p:nvPr/>
        </p:nvSpPr>
        <p:spPr>
          <a:xfrm>
            <a:off x="3200400" y="1124744"/>
            <a:ext cx="2514600" cy="1993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" indent="0" algn="l" rtl="0" eaLnBrk="1" latinLnBrk="1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1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1" hangingPunct="1"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1" hangingPunct="1">
              <a:spcBef>
                <a:spcPct val="20000"/>
              </a:spcBef>
              <a:buClr>
                <a:schemeClr val="accent3"/>
              </a:buClr>
              <a:buFont typeface="Wingdings 3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1" hangingPunct="1"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1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1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1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1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ko-KR" altLang="en-US" dirty="0" smtClean="0"/>
              <a:t>사진</a:t>
            </a:r>
            <a:r>
              <a:rPr lang="en-US" altLang="ko-KR" dirty="0" smtClean="0"/>
              <a:t>2</a:t>
            </a:r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2259533" cy="172748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077" y="1700809"/>
            <a:ext cx="2191343" cy="172748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280" y="1700808"/>
            <a:ext cx="1733550" cy="92039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280" y="2621198"/>
            <a:ext cx="1733550" cy="80384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14" y="1700808"/>
            <a:ext cx="2094166" cy="1724229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직선 화살표 연결선 2"/>
          <p:cNvCxnSpPr/>
          <p:nvPr/>
        </p:nvCxnSpPr>
        <p:spPr>
          <a:xfrm flipV="1">
            <a:off x="1597310" y="2621198"/>
            <a:ext cx="996363" cy="591778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/>
          <p:nvPr/>
        </p:nvCxnSpPr>
        <p:spPr>
          <a:xfrm>
            <a:off x="1763688" y="1988840"/>
            <a:ext cx="792088" cy="432048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/>
          <p:cNvCxnSpPr/>
          <p:nvPr/>
        </p:nvCxnSpPr>
        <p:spPr>
          <a:xfrm>
            <a:off x="3986832" y="1815893"/>
            <a:ext cx="792088" cy="432048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/>
          <p:nvPr/>
        </p:nvCxnSpPr>
        <p:spPr>
          <a:xfrm>
            <a:off x="6100639" y="1815893"/>
            <a:ext cx="792088" cy="432048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>
            <a:off x="8716559" y="1815893"/>
            <a:ext cx="12271" cy="677003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구부러진 연결선 18"/>
          <p:cNvCxnSpPr/>
          <p:nvPr/>
        </p:nvCxnSpPr>
        <p:spPr>
          <a:xfrm rot="5400000" flipH="1" flipV="1">
            <a:off x="5655791" y="2408089"/>
            <a:ext cx="504056" cy="385639"/>
          </a:xfrm>
          <a:prstGeom prst="curvedConnector3">
            <a:avLst>
              <a:gd name="adj1" fmla="val 116121"/>
            </a:avLst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159732" y="1903632"/>
            <a:ext cx="316269" cy="301232"/>
          </a:xfrm>
          <a:prstGeom prst="rect">
            <a:avLst/>
          </a:prstGeom>
        </p:spPr>
        <p:txBody>
          <a:bodyPr vert="horz" wrap="none" rtlCol="0" anchor="ctr">
            <a:noAutofit/>
          </a:bodyPr>
          <a:lstStyle/>
          <a:p>
            <a:r>
              <a:rPr lang="en-US" altLang="ko-KR" dirty="0" smtClean="0"/>
              <a:t>w</a:t>
            </a:r>
            <a:endParaRPr lang="ko-KR" altLang="en-US" dirty="0" smtClean="0"/>
          </a:p>
        </p:txBody>
      </p:sp>
      <p:sp>
        <p:nvSpPr>
          <p:cNvPr id="43" name="TextBox 42"/>
          <p:cNvSpPr txBox="1"/>
          <p:nvPr/>
        </p:nvSpPr>
        <p:spPr>
          <a:xfrm>
            <a:off x="2159732" y="2968028"/>
            <a:ext cx="316269" cy="301232"/>
          </a:xfrm>
          <a:prstGeom prst="rect">
            <a:avLst/>
          </a:prstGeom>
        </p:spPr>
        <p:txBody>
          <a:bodyPr vert="horz" wrap="none" rtlCol="0" anchor="ctr">
            <a:noAutofit/>
          </a:bodyPr>
          <a:lstStyle/>
          <a:p>
            <a:r>
              <a:rPr lang="en-US" altLang="ko-KR" dirty="0" smtClean="0"/>
              <a:t>d</a:t>
            </a:r>
            <a:endParaRPr lang="ko-KR" altLang="en-US" dirty="0" smtClean="0"/>
          </a:p>
        </p:txBody>
      </p:sp>
      <p:sp>
        <p:nvSpPr>
          <p:cNvPr id="44" name="TextBox 43"/>
          <p:cNvSpPr txBox="1"/>
          <p:nvPr/>
        </p:nvSpPr>
        <p:spPr>
          <a:xfrm>
            <a:off x="4474305" y="1730685"/>
            <a:ext cx="316269" cy="301232"/>
          </a:xfrm>
          <a:prstGeom prst="rect">
            <a:avLst/>
          </a:prstGeom>
        </p:spPr>
        <p:txBody>
          <a:bodyPr vert="horz" wrap="none" rtlCol="0" anchor="ctr">
            <a:noAutofit/>
          </a:bodyPr>
          <a:lstStyle/>
          <a:p>
            <a:r>
              <a:rPr lang="en-US" altLang="ko-KR" dirty="0" smtClean="0"/>
              <a:t>w</a:t>
            </a:r>
            <a:endParaRPr lang="ko-KR" altLang="en-US" dirty="0" smtClean="0"/>
          </a:p>
        </p:txBody>
      </p:sp>
      <p:sp>
        <p:nvSpPr>
          <p:cNvPr id="45" name="TextBox 44"/>
          <p:cNvSpPr txBox="1"/>
          <p:nvPr/>
        </p:nvSpPr>
        <p:spPr>
          <a:xfrm>
            <a:off x="4742979" y="2412306"/>
            <a:ext cx="316269" cy="301232"/>
          </a:xfrm>
          <a:prstGeom prst="rect">
            <a:avLst/>
          </a:prstGeom>
        </p:spPr>
        <p:txBody>
          <a:bodyPr vert="horz" wrap="none" rtlCol="0" anchor="ctr">
            <a:noAutofit/>
          </a:bodyPr>
          <a:lstStyle/>
          <a:p>
            <a:r>
              <a:rPr lang="en-US" altLang="ko-KR" dirty="0" smtClean="0"/>
              <a:t>d</a:t>
            </a:r>
            <a:endParaRPr lang="ko-KR" altLang="en-US" dirty="0" smtClean="0"/>
          </a:p>
        </p:txBody>
      </p:sp>
      <p:cxnSp>
        <p:nvCxnSpPr>
          <p:cNvPr id="33" name="직선 화살표 연결선 32"/>
          <p:cNvCxnSpPr/>
          <p:nvPr/>
        </p:nvCxnSpPr>
        <p:spPr>
          <a:xfrm>
            <a:off x="4742979" y="2348880"/>
            <a:ext cx="0" cy="364658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907819" y="2420888"/>
            <a:ext cx="464381" cy="292650"/>
          </a:xfrm>
          <a:prstGeom prst="rect">
            <a:avLst/>
          </a:prstGeom>
        </p:spPr>
        <p:txBody>
          <a:bodyPr vert="horz" wrap="none" rtlCol="0" anchor="ctr">
            <a:no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45</a:t>
            </a:r>
            <a:r>
              <a:rPr lang="en-US" altLang="ko-KR" dirty="0" smtClean="0">
                <a:solidFill>
                  <a:srgbClr val="FF0000"/>
                </a:solidFill>
                <a:latin typeface="Adobe Arabic"/>
                <a:cs typeface="Adobe Arabic"/>
              </a:rPr>
              <a:t>°</a:t>
            </a:r>
            <a:r>
              <a:rPr lang="en-US" altLang="ko-KR" dirty="0" smtClean="0"/>
              <a:t>5d</a:t>
            </a:r>
            <a:endParaRPr lang="ko-KR" altLang="en-US" dirty="0" smtClean="0"/>
          </a:p>
        </p:txBody>
      </p:sp>
      <p:pic>
        <p:nvPicPr>
          <p:cNvPr id="51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2972351" cy="232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타원 33"/>
          <p:cNvSpPr/>
          <p:nvPr/>
        </p:nvSpPr>
        <p:spPr>
          <a:xfrm>
            <a:off x="2782938" y="5157192"/>
            <a:ext cx="834924" cy="72008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타원 34"/>
          <p:cNvSpPr/>
          <p:nvPr/>
        </p:nvSpPr>
        <p:spPr>
          <a:xfrm>
            <a:off x="1597310" y="4077072"/>
            <a:ext cx="1678546" cy="100811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Picture 2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12" y="3929066"/>
            <a:ext cx="2571767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타원 28"/>
          <p:cNvSpPr/>
          <p:nvPr/>
        </p:nvSpPr>
        <p:spPr>
          <a:xfrm>
            <a:off x="7000892" y="4786322"/>
            <a:ext cx="428628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2" name="직선 연결선 31"/>
          <p:cNvCxnSpPr/>
          <p:nvPr/>
        </p:nvCxnSpPr>
        <p:spPr>
          <a:xfrm rot="5400000">
            <a:off x="5572132" y="5286388"/>
            <a:ext cx="1714512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 flipV="1">
            <a:off x="6429388" y="4000504"/>
            <a:ext cx="1643074" cy="4286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원호 37"/>
          <p:cNvSpPr/>
          <p:nvPr/>
        </p:nvSpPr>
        <p:spPr>
          <a:xfrm rot="4688845">
            <a:off x="5812109" y="3828049"/>
            <a:ext cx="1071570" cy="1214446"/>
          </a:xfrm>
          <a:prstGeom prst="arc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7500958" y="714356"/>
            <a:ext cx="1214446" cy="35719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rtlCol="0" anchor="ctr">
            <a:noAutofit/>
          </a:bodyPr>
          <a:lstStyle/>
          <a:p>
            <a:r>
              <a:rPr lang="en-US" altLang="ko-KR" dirty="0" smtClean="0"/>
              <a:t>             8/23</a:t>
            </a:r>
            <a:endParaRPr lang="ko-KR" alt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207944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76" y="836678"/>
            <a:ext cx="1918380" cy="143718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836711"/>
            <a:ext cx="2417770" cy="165618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Box 13"/>
          <p:cNvSpPr txBox="1"/>
          <p:nvPr/>
        </p:nvSpPr>
        <p:spPr>
          <a:xfrm>
            <a:off x="687354" y="404664"/>
            <a:ext cx="3812638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 smtClean="0">
                <a:latin typeface="+mn-ea"/>
              </a:rPr>
              <a:t>1</a:t>
            </a:r>
            <a:r>
              <a:rPr lang="ko-KR" altLang="en-US" dirty="0" smtClean="0">
                <a:latin typeface="+mn-ea"/>
              </a:rPr>
              <a:t>차 제작 및 적용</a:t>
            </a:r>
            <a:endParaRPr lang="ko-KR" altLang="en-US" sz="2000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547" y="836711"/>
            <a:ext cx="2212106" cy="165618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548" y="2603855"/>
            <a:ext cx="2487735" cy="190279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596" y="2933493"/>
            <a:ext cx="2079382" cy="2007674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547" y="4621814"/>
            <a:ext cx="3034161" cy="2033836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76" y="2492896"/>
            <a:ext cx="1727660" cy="307458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오른쪽 화살표 33"/>
          <p:cNvSpPr/>
          <p:nvPr/>
        </p:nvSpPr>
        <p:spPr>
          <a:xfrm rot="10800000">
            <a:off x="2233633" y="3284984"/>
            <a:ext cx="720080" cy="648072"/>
          </a:xfrm>
          <a:prstGeom prst="rightArrow">
            <a:avLst/>
          </a:prstGeom>
          <a:solidFill>
            <a:schemeClr val="tx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아래쪽 화살표 10"/>
          <p:cNvSpPr/>
          <p:nvPr/>
        </p:nvSpPr>
        <p:spPr>
          <a:xfrm>
            <a:off x="7740352" y="2564903"/>
            <a:ext cx="648072" cy="288033"/>
          </a:xfrm>
          <a:prstGeom prst="downArrow">
            <a:avLst/>
          </a:prstGeom>
          <a:solidFill>
            <a:schemeClr val="tx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오른쪽 화살표 35"/>
          <p:cNvSpPr/>
          <p:nvPr/>
        </p:nvSpPr>
        <p:spPr>
          <a:xfrm>
            <a:off x="2440444" y="1306780"/>
            <a:ext cx="720080" cy="648072"/>
          </a:xfrm>
          <a:prstGeom prst="rightArrow">
            <a:avLst/>
          </a:prstGeom>
          <a:solidFill>
            <a:schemeClr val="tx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오른쪽 화살표 37"/>
          <p:cNvSpPr/>
          <p:nvPr/>
        </p:nvSpPr>
        <p:spPr>
          <a:xfrm rot="10800000">
            <a:off x="5915471" y="3284984"/>
            <a:ext cx="720080" cy="648072"/>
          </a:xfrm>
          <a:prstGeom prst="rightArrow">
            <a:avLst/>
          </a:prstGeom>
          <a:solidFill>
            <a:schemeClr val="tx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오른쪽 화살표 38"/>
          <p:cNvSpPr/>
          <p:nvPr/>
        </p:nvSpPr>
        <p:spPr>
          <a:xfrm>
            <a:off x="5485238" y="1340767"/>
            <a:ext cx="720080" cy="648072"/>
          </a:xfrm>
          <a:prstGeom prst="rightArrow">
            <a:avLst/>
          </a:prstGeom>
          <a:solidFill>
            <a:schemeClr val="tx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오른쪽 화살표 39"/>
          <p:cNvSpPr/>
          <p:nvPr/>
        </p:nvSpPr>
        <p:spPr>
          <a:xfrm rot="1399889">
            <a:off x="2412574" y="5057265"/>
            <a:ext cx="720080" cy="648072"/>
          </a:xfrm>
          <a:prstGeom prst="rightArrow">
            <a:avLst/>
          </a:prstGeom>
          <a:solidFill>
            <a:schemeClr val="tx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785918" y="2000240"/>
            <a:ext cx="1143008" cy="4286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rtlCol="0" anchor="ctr">
            <a:noAutofit/>
          </a:bodyPr>
          <a:lstStyle/>
          <a:p>
            <a:r>
              <a:rPr lang="en-US" altLang="ko-KR" dirty="0" smtClean="0"/>
              <a:t>8/28 </a:t>
            </a:r>
            <a:r>
              <a:rPr lang="ko-KR" altLang="en-US" dirty="0" smtClean="0"/>
              <a:t>주문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58082" y="5643578"/>
            <a:ext cx="1143008" cy="4286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rtlCol="0" anchor="ctr">
            <a:noAutofit/>
          </a:bodyPr>
          <a:lstStyle/>
          <a:p>
            <a:r>
              <a:rPr lang="en-US" altLang="ko-KR" dirty="0" smtClean="0"/>
              <a:t>9/4 </a:t>
            </a:r>
            <a:r>
              <a:rPr lang="ko-KR" altLang="en-US" dirty="0" smtClean="0"/>
              <a:t>제작</a:t>
            </a:r>
          </a:p>
        </p:txBody>
      </p:sp>
    </p:spTree>
    <p:extLst>
      <p:ext uri="{BB962C8B-B14F-4D97-AF65-F5344CB8AC3E}">
        <p14:creationId xmlns="" xmlns:p14="http://schemas.microsoft.com/office/powerpoint/2010/main" val="123192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687354" y="404664"/>
            <a:ext cx="3812638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 smtClean="0">
                <a:latin typeface="+mn-ea"/>
              </a:rPr>
              <a:t>1</a:t>
            </a:r>
            <a:r>
              <a:rPr lang="ko-KR" altLang="en-US" dirty="0" smtClean="0">
                <a:latin typeface="+mn-ea"/>
              </a:rPr>
              <a:t>차 적용 문제점</a:t>
            </a:r>
            <a:endParaRPr lang="ko-KR" altLang="en-US" sz="2000" dirty="0">
              <a:solidFill>
                <a:srgbClr val="FFFF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54" y="1124744"/>
            <a:ext cx="4812352" cy="271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54" y="3841820"/>
            <a:ext cx="4812352" cy="272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96136" y="1124744"/>
            <a:ext cx="3096344" cy="5441190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rtlCol="0" anchor="ctr">
            <a:noAutofit/>
          </a:bodyPr>
          <a:lstStyle/>
          <a:p>
            <a:r>
              <a:rPr lang="en-US" altLang="ko-KR" sz="2800" b="1" dirty="0" smtClean="0">
                <a:solidFill>
                  <a:srgbClr val="FF0000"/>
                </a:solidFill>
                <a:latin typeface="안상수2006가는" pitchFamily="18" charset="-127"/>
                <a:ea typeface="안상수2006가는" pitchFamily="18" charset="-127"/>
              </a:rPr>
              <a:t>1.Seat</a:t>
            </a:r>
            <a:r>
              <a:rPr lang="ko-KR" altLang="en-US" sz="2800" b="1" dirty="0" smtClean="0">
                <a:solidFill>
                  <a:srgbClr val="FF0000"/>
                </a:solidFill>
                <a:latin typeface="안상수2006가는" pitchFamily="18" charset="-127"/>
                <a:ea typeface="안상수2006가는" pitchFamily="18" charset="-127"/>
              </a:rPr>
              <a:t> </a:t>
            </a:r>
            <a:r>
              <a:rPr lang="en-US" altLang="ko-KR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안상수2006가는" pitchFamily="18" charset="-127"/>
                <a:ea typeface="안상수2006가는" pitchFamily="18" charset="-127"/>
              </a:rPr>
              <a:t>:</a:t>
            </a:r>
            <a:r>
              <a:rPr lang="ko-KR" altLang="en-US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안상수2006가는" pitchFamily="18" charset="-127"/>
                <a:ea typeface="안상수2006가는" pitchFamily="18" charset="-127"/>
              </a:rPr>
              <a:t>  길이가 짧아 대상자</a:t>
            </a:r>
            <a:endParaRPr lang="en-US" altLang="ko-KR" sz="2400" b="1" dirty="0" smtClean="0">
              <a:solidFill>
                <a:schemeClr val="bg2">
                  <a:lumMod val="20000"/>
                  <a:lumOff val="80000"/>
                </a:schemeClr>
              </a:solidFill>
              <a:latin typeface="안상수2006가는" pitchFamily="18" charset="-127"/>
              <a:ea typeface="안상수2006가는" pitchFamily="18" charset="-127"/>
            </a:endParaRPr>
          </a:p>
          <a:p>
            <a:r>
              <a:rPr lang="en-US" altLang="ko-KR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안상수2006가는" pitchFamily="18" charset="-127"/>
                <a:ea typeface="안상수2006가는" pitchFamily="18" charset="-127"/>
              </a:rPr>
              <a:t> </a:t>
            </a:r>
            <a:r>
              <a:rPr lang="ko-KR" altLang="en-US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안상수2006가는" pitchFamily="18" charset="-127"/>
                <a:ea typeface="안상수2006가는" pitchFamily="18" charset="-127"/>
              </a:rPr>
              <a:t>의 자세가 앞으로 돌출</a:t>
            </a:r>
            <a:r>
              <a:rPr lang="en-US" altLang="ko-KR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안상수2006가는" pitchFamily="18" charset="-127"/>
                <a:ea typeface="안상수2006가는" pitchFamily="18" charset="-127"/>
              </a:rPr>
              <a:t>.</a:t>
            </a:r>
          </a:p>
          <a:p>
            <a:endParaRPr lang="en-US" altLang="ko-KR" sz="2800" b="1" dirty="0" smtClean="0">
              <a:solidFill>
                <a:schemeClr val="bg2">
                  <a:lumMod val="20000"/>
                  <a:lumOff val="80000"/>
                </a:schemeClr>
              </a:solidFill>
              <a:latin typeface="안상수2006가는" pitchFamily="18" charset="-127"/>
              <a:ea typeface="안상수2006가는" pitchFamily="18" charset="-127"/>
            </a:endParaRPr>
          </a:p>
          <a:p>
            <a:r>
              <a:rPr lang="ko-KR" altLang="en-US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안상수2006가는" pitchFamily="18" charset="-127"/>
                <a:ea typeface="안상수2006가는" pitchFamily="18" charset="-127"/>
              </a:rPr>
              <a:t>그로 인해 시트 앞쪽의 합판에 </a:t>
            </a:r>
            <a:endParaRPr lang="en-US" altLang="ko-KR" sz="2400" b="1" dirty="0" smtClean="0">
              <a:solidFill>
                <a:schemeClr val="bg2">
                  <a:lumMod val="20000"/>
                  <a:lumOff val="80000"/>
                </a:schemeClr>
              </a:solidFill>
              <a:latin typeface="안상수2006가는" pitchFamily="18" charset="-127"/>
              <a:ea typeface="안상수2006가는" pitchFamily="18" charset="-127"/>
            </a:endParaRPr>
          </a:p>
          <a:p>
            <a:r>
              <a:rPr lang="ko-KR" altLang="en-US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안상수2006가는" pitchFamily="18" charset="-127"/>
                <a:ea typeface="안상수2006가는" pitchFamily="18" charset="-127"/>
              </a:rPr>
              <a:t>대퇴근에 무게가중</a:t>
            </a:r>
            <a:r>
              <a:rPr lang="en-US" altLang="ko-KR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안상수2006가는" pitchFamily="18" charset="-127"/>
                <a:ea typeface="안상수2006가는" pitchFamily="18" charset="-127"/>
              </a:rPr>
              <a:t>.</a:t>
            </a:r>
          </a:p>
          <a:p>
            <a:endParaRPr lang="en-US" altLang="ko-KR" sz="2800" b="1" dirty="0" smtClean="0">
              <a:solidFill>
                <a:schemeClr val="bg2">
                  <a:lumMod val="20000"/>
                  <a:lumOff val="80000"/>
                </a:schemeClr>
              </a:solidFill>
              <a:latin typeface="안상수2006가는" pitchFamily="18" charset="-127"/>
              <a:ea typeface="안상수2006가는" pitchFamily="18" charset="-127"/>
            </a:endParaRPr>
          </a:p>
          <a:p>
            <a:r>
              <a:rPr lang="en-US" altLang="ko-KR" sz="2800" b="1" dirty="0" smtClean="0">
                <a:solidFill>
                  <a:srgbClr val="FF0000"/>
                </a:solidFill>
                <a:latin typeface="안상수2006가는" pitchFamily="18" charset="-127"/>
                <a:ea typeface="안상수2006가는" pitchFamily="18" charset="-127"/>
              </a:rPr>
              <a:t>2.Transfer</a:t>
            </a:r>
            <a:r>
              <a:rPr lang="ko-KR" altLang="en-US" sz="2800" b="1" dirty="0" smtClean="0">
                <a:solidFill>
                  <a:srgbClr val="FF0000"/>
                </a:solidFill>
                <a:latin typeface="안상수2006가는" pitchFamily="18" charset="-127"/>
                <a:ea typeface="안상수2006가는" pitchFamily="18" charset="-127"/>
              </a:rPr>
              <a:t> </a:t>
            </a:r>
            <a:r>
              <a:rPr lang="en-US" altLang="ko-KR" sz="2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안상수2006가는" pitchFamily="18" charset="-127"/>
                <a:ea typeface="안상수2006가는" pitchFamily="18" charset="-127"/>
              </a:rPr>
              <a:t>: </a:t>
            </a:r>
            <a:r>
              <a:rPr lang="ko-KR" altLang="en-US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안상수2006가는" pitchFamily="18" charset="-127"/>
                <a:ea typeface="안상수2006가는" pitchFamily="18" charset="-127"/>
              </a:rPr>
              <a:t>활동보조인이  대상자를 휠체어로 </a:t>
            </a:r>
            <a:r>
              <a:rPr lang="en-US" altLang="ko-KR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안상수2006가는" pitchFamily="18" charset="-127"/>
                <a:ea typeface="안상수2006가는" pitchFamily="18" charset="-127"/>
              </a:rPr>
              <a:t>transfer </a:t>
            </a:r>
            <a:r>
              <a:rPr lang="ko-KR" altLang="en-US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안상수2006가는" pitchFamily="18" charset="-127"/>
                <a:ea typeface="안상수2006가는" pitchFamily="18" charset="-127"/>
              </a:rPr>
              <a:t>시 제작된 시트에 알맞게 착석시키기 어려운 </a:t>
            </a:r>
            <a:r>
              <a:rPr lang="en-US" altLang="ko-KR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안상수2006가는" pitchFamily="18" charset="-127"/>
                <a:ea typeface="안상수2006가는" pitchFamily="18" charset="-127"/>
              </a:rPr>
              <a:t>2</a:t>
            </a:r>
            <a:r>
              <a:rPr lang="ko-KR" altLang="en-US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안상수2006가는" pitchFamily="18" charset="-127"/>
                <a:ea typeface="안상수2006가는" pitchFamily="18" charset="-127"/>
              </a:rPr>
              <a:t>차적 문제 발생 예상</a:t>
            </a:r>
            <a:endParaRPr lang="ko-KR" altLang="en-US" sz="2800" b="1" dirty="0" smtClean="0">
              <a:solidFill>
                <a:schemeClr val="bg2">
                  <a:lumMod val="20000"/>
                  <a:lumOff val="80000"/>
                </a:schemeClr>
              </a:solidFill>
              <a:latin typeface="안상수2006가는" pitchFamily="18" charset="-127"/>
              <a:ea typeface="안상수2006가는" pitchFamily="18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2071670" y="2500306"/>
            <a:ext cx="1143008" cy="10001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연결선 9"/>
          <p:cNvCxnSpPr/>
          <p:nvPr/>
        </p:nvCxnSpPr>
        <p:spPr>
          <a:xfrm>
            <a:off x="3071802" y="2643182"/>
            <a:ext cx="2714644" cy="5000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29586" y="500042"/>
            <a:ext cx="928694" cy="4286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rtlCol="0" anchor="ctr">
            <a:noAutofit/>
          </a:bodyPr>
          <a:lstStyle/>
          <a:p>
            <a:r>
              <a:rPr lang="en-US" altLang="ko-KR" dirty="0" smtClean="0"/>
              <a:t>       9/10</a:t>
            </a:r>
            <a:endParaRPr lang="ko-KR" alt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419048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3"/>
          <p:cNvSpPr txBox="1"/>
          <p:nvPr/>
        </p:nvSpPr>
        <p:spPr>
          <a:xfrm>
            <a:off x="687354" y="404664"/>
            <a:ext cx="3812638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>
                <a:latin typeface="+mn-ea"/>
              </a:rPr>
              <a:t>2</a:t>
            </a:r>
            <a:r>
              <a:rPr lang="ko-KR" altLang="en-US" dirty="0" smtClean="0">
                <a:latin typeface="+mn-ea"/>
              </a:rPr>
              <a:t>차 제작 및 최종적용</a:t>
            </a:r>
            <a:endParaRPr lang="ko-KR" altLang="en-US" sz="20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3190" y="1071546"/>
            <a:ext cx="1865653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001" y="1071546"/>
            <a:ext cx="188715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456" y="2500306"/>
            <a:ext cx="189310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6098" y="2500306"/>
            <a:ext cx="1893107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456" y="3929066"/>
            <a:ext cx="1893106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4645" y="3929066"/>
            <a:ext cx="1883025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4786314" y="1142984"/>
            <a:ext cx="3929090" cy="4214842"/>
          </a:xfrm>
          <a:prstGeom prst="rect">
            <a:avLst/>
          </a:prstGeom>
        </p:spPr>
        <p:txBody>
          <a:bodyPr vert="horz" wrap="square" rtlCol="0" anchor="ctr">
            <a:noAutofit/>
          </a:bodyPr>
          <a:lstStyle/>
          <a:p>
            <a:pPr>
              <a:lnSpc>
                <a:spcPct val="200000"/>
              </a:lnSpc>
            </a:pPr>
            <a:r>
              <a:rPr lang="ko-KR" altLang="en-US" b="1" dirty="0" smtClean="0">
                <a:solidFill>
                  <a:schemeClr val="tx1">
                    <a:lumMod val="85000"/>
                  </a:schemeClr>
                </a:solidFill>
                <a:latin typeface="안상수2006가는" pitchFamily="18" charset="-127"/>
                <a:ea typeface="안상수2006가는" pitchFamily="18" charset="-127"/>
              </a:rPr>
              <a:t>▷</a:t>
            </a:r>
            <a:r>
              <a:rPr lang="ko-KR" altLang="en-US" dirty="0" smtClean="0">
                <a:solidFill>
                  <a:schemeClr val="tx1">
                    <a:lumMod val="85000"/>
                  </a:schemeClr>
                </a:solidFill>
              </a:rPr>
              <a:t>길이를  </a:t>
            </a:r>
            <a:r>
              <a:rPr lang="en-US" altLang="ko-KR" sz="3600" dirty="0" smtClean="0">
                <a:solidFill>
                  <a:schemeClr val="tx1">
                    <a:lumMod val="85000"/>
                  </a:schemeClr>
                </a:solidFill>
              </a:rPr>
              <a:t>10cm </a:t>
            </a:r>
            <a:r>
              <a:rPr lang="ko-KR" altLang="en-US" dirty="0" smtClean="0">
                <a:solidFill>
                  <a:schemeClr val="tx1">
                    <a:lumMod val="85000"/>
                  </a:schemeClr>
                </a:solidFill>
              </a:rPr>
              <a:t>를 더 늘림</a:t>
            </a:r>
            <a:r>
              <a:rPr lang="en-US" altLang="ko-KR" dirty="0" smtClean="0">
                <a:solidFill>
                  <a:schemeClr val="tx1">
                    <a:lumMod val="85000"/>
                  </a:schemeClr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b="1" dirty="0" smtClean="0">
                <a:solidFill>
                  <a:schemeClr val="tx1">
                    <a:lumMod val="85000"/>
                  </a:schemeClr>
                </a:solidFill>
                <a:latin typeface="안상수2006가는" pitchFamily="18" charset="-127"/>
                <a:ea typeface="안상수2006가는" pitchFamily="18" charset="-127"/>
              </a:rPr>
              <a:t>▷</a:t>
            </a:r>
            <a:r>
              <a:rPr lang="ko-KR" altLang="en-US" dirty="0" smtClean="0">
                <a:solidFill>
                  <a:schemeClr val="tx1">
                    <a:lumMod val="85000"/>
                  </a:schemeClr>
                </a:solidFill>
              </a:rPr>
              <a:t>대구 센터의 지원을 받고 </a:t>
            </a:r>
            <a:r>
              <a:rPr lang="ko-KR" altLang="en-US" sz="2400" dirty="0" smtClean="0">
                <a:solidFill>
                  <a:schemeClr val="tx1">
                    <a:lumMod val="85000"/>
                  </a:schemeClr>
                </a:solidFill>
              </a:rPr>
              <a:t>폼</a:t>
            </a:r>
            <a:r>
              <a:rPr lang="ko-KR" altLang="en-US" dirty="0" smtClean="0">
                <a:solidFill>
                  <a:schemeClr val="tx1">
                    <a:lumMod val="85000"/>
                  </a:schemeClr>
                </a:solidFill>
              </a:rPr>
              <a:t>을 제작</a:t>
            </a:r>
            <a:endParaRPr lang="en-US" altLang="ko-KR" dirty="0" smtClean="0">
              <a:solidFill>
                <a:schemeClr val="tx1">
                  <a:lumMod val="8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ko-KR" altLang="en-US" b="1" dirty="0" smtClean="0">
                <a:solidFill>
                  <a:schemeClr val="tx1">
                    <a:lumMod val="85000"/>
                  </a:schemeClr>
                </a:solidFill>
                <a:latin typeface="안상수2006가는" pitchFamily="18" charset="-127"/>
                <a:ea typeface="안상수2006가는" pitchFamily="18" charset="-127"/>
              </a:rPr>
              <a:t>▷</a:t>
            </a:r>
            <a:r>
              <a:rPr lang="ko-KR" altLang="en-US" dirty="0" err="1" smtClean="0">
                <a:solidFill>
                  <a:schemeClr val="tx1">
                    <a:lumMod val="85000"/>
                  </a:schemeClr>
                </a:solidFill>
                <a:latin typeface="+mn-ea"/>
              </a:rPr>
              <a:t>레자를</a:t>
            </a:r>
            <a:r>
              <a:rPr lang="ko-KR" altLang="en-US" dirty="0" smtClean="0">
                <a:solidFill>
                  <a:schemeClr val="tx1">
                    <a:lumMod val="85000"/>
                  </a:schemeClr>
                </a:solidFill>
                <a:latin typeface="+mn-ea"/>
              </a:rPr>
              <a:t> 입힐 때 우는 곳을 막기</a:t>
            </a:r>
            <a:endParaRPr lang="en-US" altLang="ko-KR" dirty="0" smtClean="0">
              <a:solidFill>
                <a:schemeClr val="tx1">
                  <a:lumMod val="85000"/>
                </a:schemeClr>
              </a:solidFill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dirty="0" smtClean="0">
                <a:solidFill>
                  <a:schemeClr val="tx1">
                    <a:lumMod val="85000"/>
                  </a:schemeClr>
                </a:solidFill>
                <a:latin typeface="+mn-ea"/>
              </a:rPr>
              <a:t>    위해 각 모서리 </a:t>
            </a:r>
            <a:r>
              <a:rPr lang="ko-KR" altLang="en-US" sz="2400" dirty="0" err="1" smtClean="0">
                <a:solidFill>
                  <a:srgbClr val="FFFF00"/>
                </a:solidFill>
                <a:latin typeface="+mn-ea"/>
              </a:rPr>
              <a:t>라운딩</a:t>
            </a:r>
            <a:r>
              <a:rPr lang="ko-KR" altLang="en-US" dirty="0" smtClean="0">
                <a:solidFill>
                  <a:schemeClr val="tx1">
                    <a:lumMod val="85000"/>
                  </a:schemeClr>
                </a:solidFill>
                <a:latin typeface="+mn-ea"/>
              </a:rPr>
              <a:t> 처리</a:t>
            </a:r>
            <a:endParaRPr lang="en-US" altLang="ko-KR" dirty="0" smtClean="0">
              <a:solidFill>
                <a:schemeClr val="tx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27" name="타원 26"/>
          <p:cNvSpPr/>
          <p:nvPr/>
        </p:nvSpPr>
        <p:spPr>
          <a:xfrm>
            <a:off x="2643174" y="1571612"/>
            <a:ext cx="500066" cy="857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7929586" y="500042"/>
            <a:ext cx="928694" cy="4286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rtlCol="0" anchor="ctr">
            <a:noAutofit/>
          </a:bodyPr>
          <a:lstStyle/>
          <a:p>
            <a:r>
              <a:rPr lang="en-US" altLang="ko-KR" dirty="0" smtClean="0"/>
              <a:t>       9/11</a:t>
            </a:r>
            <a:endParaRPr lang="ko-KR" alt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384617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687354" y="404664"/>
            <a:ext cx="3812638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>
                <a:latin typeface="+mn-ea"/>
              </a:rPr>
              <a:t>2</a:t>
            </a:r>
            <a:r>
              <a:rPr lang="ko-KR" altLang="en-US" dirty="0" smtClean="0">
                <a:latin typeface="+mn-ea"/>
              </a:rPr>
              <a:t>차 제작 및 최종적용</a:t>
            </a:r>
            <a:endParaRPr lang="ko-KR" altLang="en-US" sz="2000" dirty="0">
              <a:solidFill>
                <a:srgbClr val="FFFF00"/>
              </a:solidFill>
            </a:endParaRPr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500306"/>
            <a:ext cx="2578465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4937744"/>
            <a:ext cx="121444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928669"/>
            <a:ext cx="2000264" cy="150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928670"/>
            <a:ext cx="1619261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643174" y="3143248"/>
            <a:ext cx="235745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4929198"/>
            <a:ext cx="2428892" cy="182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643438" y="1071546"/>
            <a:ext cx="4143404" cy="5643602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vert="horz" wrap="square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chemeClr val="tx1">
                    <a:lumMod val="85000"/>
                  </a:schemeClr>
                </a:solidFill>
                <a:latin typeface="안상수2006가는" pitchFamily="18" charset="-127"/>
                <a:ea typeface="안상수2006가는" pitchFamily="18" charset="-127"/>
              </a:rPr>
              <a:t>▷ </a:t>
            </a:r>
            <a:r>
              <a:rPr lang="ko-KR" altLang="en-US" sz="2400" b="1" dirty="0" smtClean="0">
                <a:latin typeface="안상수2006가는" pitchFamily="18" charset="-127"/>
                <a:ea typeface="안상수2006가는" pitchFamily="18" charset="-127"/>
              </a:rPr>
              <a:t>방문을 통해 실내 휠체어의 </a:t>
            </a:r>
            <a:r>
              <a:rPr lang="ko-KR" altLang="en-US" sz="2400" b="1" dirty="0" err="1" smtClean="0">
                <a:latin typeface="안상수2006가는" pitchFamily="18" charset="-127"/>
                <a:ea typeface="안상수2006가는" pitchFamily="18" charset="-127"/>
              </a:rPr>
              <a:t>활용성을</a:t>
            </a:r>
            <a:r>
              <a:rPr lang="ko-KR" altLang="en-US" sz="2400" b="1" dirty="0" smtClean="0">
                <a:latin typeface="안상수2006가는" pitchFamily="18" charset="-127"/>
                <a:ea typeface="안상수2006가는" pitchFamily="18" charset="-127"/>
              </a:rPr>
              <a:t>  확인</a:t>
            </a:r>
            <a:r>
              <a:rPr lang="en-US" altLang="ko-KR" sz="2400" b="1" dirty="0" smtClean="0">
                <a:latin typeface="안상수2006가는" pitchFamily="18" charset="-127"/>
                <a:ea typeface="안상수2006가는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2400" b="1" dirty="0" smtClean="0">
              <a:latin typeface="안상수2006가는" pitchFamily="18" charset="-127"/>
              <a:ea typeface="안상수2006가는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chemeClr val="tx1">
                    <a:lumMod val="85000"/>
                  </a:schemeClr>
                </a:solidFill>
                <a:latin typeface="안상수2006가는" pitchFamily="18" charset="-127"/>
                <a:ea typeface="안상수2006가는" pitchFamily="18" charset="-127"/>
              </a:rPr>
              <a:t>▷ </a:t>
            </a:r>
            <a:r>
              <a:rPr lang="ko-KR" altLang="en-US" sz="2400" b="1" dirty="0" smtClean="0">
                <a:latin typeface="안상수2006가는" pitchFamily="18" charset="-127"/>
                <a:ea typeface="안상수2006가는" pitchFamily="18" charset="-127"/>
              </a:rPr>
              <a:t>적용 및 활동보조인의 시트 </a:t>
            </a:r>
            <a:r>
              <a:rPr lang="ko-KR" altLang="en-US" sz="2400" b="1" dirty="0" err="1" smtClean="0">
                <a:latin typeface="안상수2006가는" pitchFamily="18" charset="-127"/>
                <a:ea typeface="안상수2006가는" pitchFamily="18" charset="-127"/>
              </a:rPr>
              <a:t>활용성을</a:t>
            </a:r>
            <a:r>
              <a:rPr lang="ko-KR" altLang="en-US" sz="2400" b="1" dirty="0" smtClean="0">
                <a:latin typeface="안상수2006가는" pitchFamily="18" charset="-127"/>
                <a:ea typeface="안상수2006가는" pitchFamily="18" charset="-127"/>
              </a:rPr>
              <a:t> 전달</a:t>
            </a:r>
            <a:r>
              <a:rPr lang="en-US" altLang="ko-KR" sz="2400" b="1" dirty="0" smtClean="0">
                <a:latin typeface="안상수2006가는" pitchFamily="18" charset="-127"/>
                <a:ea typeface="안상수2006가는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2400" b="1" dirty="0" smtClean="0">
              <a:latin typeface="안상수2006가는" pitchFamily="18" charset="-127"/>
              <a:ea typeface="안상수2006가는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chemeClr val="tx1">
                    <a:lumMod val="85000"/>
                  </a:schemeClr>
                </a:solidFill>
                <a:latin typeface="안상수2006가는" pitchFamily="18" charset="-127"/>
                <a:ea typeface="안상수2006가는" pitchFamily="18" charset="-127"/>
              </a:rPr>
              <a:t>▷ </a:t>
            </a:r>
            <a:r>
              <a:rPr lang="ko-KR" altLang="en-US" sz="2400" b="1" dirty="0" smtClean="0">
                <a:latin typeface="안상수2006가는" pitchFamily="18" charset="-127"/>
                <a:ea typeface="안상수2006가는" pitchFamily="18" charset="-127"/>
              </a:rPr>
              <a:t>시트 적용 시  발이 닿지 않으며 보다         </a:t>
            </a:r>
            <a:endParaRPr lang="en-US" altLang="ko-KR" sz="2400" b="1" dirty="0" smtClean="0">
              <a:latin typeface="안상수2006가는" pitchFamily="18" charset="-127"/>
              <a:ea typeface="안상수2006가는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dirty="0" smtClean="0">
                <a:latin typeface="안상수2006가는" pitchFamily="18" charset="-127"/>
                <a:ea typeface="안상수2006가는" pitchFamily="18" charset="-127"/>
              </a:rPr>
              <a:t>    </a:t>
            </a:r>
            <a:r>
              <a:rPr lang="ko-KR" altLang="en-US" sz="2400" b="1" dirty="0" smtClean="0">
                <a:latin typeface="안상수2006가는" pitchFamily="18" charset="-127"/>
                <a:ea typeface="안상수2006가는" pitchFamily="18" charset="-127"/>
              </a:rPr>
              <a:t>안정감 있는 탑승 및 </a:t>
            </a:r>
            <a:r>
              <a:rPr lang="en-US" altLang="ko-KR" sz="2400" b="1" dirty="0" smtClean="0">
                <a:latin typeface="안상수2006가는" pitchFamily="18" charset="-127"/>
                <a:ea typeface="안상수2006가는" pitchFamily="18" charset="-127"/>
              </a:rPr>
              <a:t>Transfer</a:t>
            </a:r>
            <a:r>
              <a:rPr lang="ko-KR" altLang="en-US" sz="2400" b="1" dirty="0" smtClean="0">
                <a:latin typeface="안상수2006가는" pitchFamily="18" charset="-127"/>
                <a:ea typeface="안상수2006가는" pitchFamily="18" charset="-127"/>
              </a:rPr>
              <a:t>시 힘이</a:t>
            </a:r>
            <a:endParaRPr lang="en-US" altLang="ko-KR" sz="2400" b="1" dirty="0" smtClean="0">
              <a:latin typeface="안상수2006가는" pitchFamily="18" charset="-127"/>
              <a:ea typeface="안상수2006가는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latin typeface="안상수2006가는" pitchFamily="18" charset="-127"/>
                <a:ea typeface="안상수2006가는" pitchFamily="18" charset="-127"/>
              </a:rPr>
              <a:t>    덜 들어가는 장점 예상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29586" y="500042"/>
            <a:ext cx="857256" cy="4286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rtlCol="0" anchor="ctr">
            <a:noAutofit/>
          </a:bodyPr>
          <a:lstStyle/>
          <a:p>
            <a:r>
              <a:rPr lang="en-US" altLang="ko-KR" dirty="0" smtClean="0"/>
              <a:t>      9/13</a:t>
            </a:r>
            <a:endParaRPr lang="ko-K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메트로">
  <a:themeElements>
    <a:clrScheme name="메트로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메트로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메트로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/>
      <a:bodyPr vert="horz" anchor="ctr">
        <a:no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1662</TotalTime>
  <Words>377</Words>
  <Application>Microsoft Office PowerPoint</Application>
  <PresentationFormat>화면 슬라이드 쇼(4:3)</PresentationFormat>
  <Paragraphs>106</Paragraphs>
  <Slides>10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3</vt:i4>
      </vt:variant>
      <vt:variant>
        <vt:lpstr>슬라이드 제목</vt:lpstr>
      </vt:variant>
      <vt:variant>
        <vt:i4>10</vt:i4>
      </vt:variant>
    </vt:vector>
  </HeadingPairs>
  <TitlesOfParts>
    <vt:vector size="13" baseType="lpstr">
      <vt:lpstr>메트로</vt:lpstr>
      <vt:lpstr>1_디자인 사용자 지정</vt:lpstr>
      <vt:lpstr>디자인 사용자 지정</vt:lpstr>
      <vt:lpstr>자세보조용구_휠체어시트제작      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장애인보조기구        개조 및 제작 사례 발표</dc:title>
  <dc:creator>nrc</dc:creator>
  <cp:lastModifiedBy>user</cp:lastModifiedBy>
  <cp:revision>149</cp:revision>
  <dcterms:created xsi:type="dcterms:W3CDTF">2012-06-07T06:33:36Z</dcterms:created>
  <dcterms:modified xsi:type="dcterms:W3CDTF">2012-09-19T13:24:06Z</dcterms:modified>
</cp:coreProperties>
</file>