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802475" cy="51206400"/>
  <p:notesSz cx="9144000" cy="6858000"/>
  <p:defaultTextStyle>
    <a:defPPr>
      <a:defRPr lang="ko-KR"/>
    </a:defPPr>
    <a:lvl1pPr marL="0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28567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057132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085699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114266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142831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171398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199965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228531" algn="l" defTabSz="4057132" rtl="0" eaLnBrk="1" latinLnBrk="1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3804" y="-210"/>
      </p:cViewPr>
      <p:guideLst>
        <p:guide orient="horz" pos="16129"/>
        <p:guide pos="62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057132" rtl="0" eaLnBrk="1" latinLnBrk="1" hangingPunct="1">
        <a:spcBef>
          <a:spcPct val="0"/>
        </a:spcBef>
        <a:buNone/>
        <a:defRPr sz="101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521424" indent="-1521424" algn="l" defTabSz="4057132" rtl="0" eaLnBrk="1" latinLnBrk="1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3296421" indent="-1267855" algn="l" defTabSz="4057132" rtl="0" eaLnBrk="1" latinLnBrk="1" hangingPunct="1">
        <a:spcBef>
          <a:spcPct val="20000"/>
        </a:spcBef>
        <a:buFont typeface="Arial" pitchFamily="34" charset="0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5071416" indent="-1014283" algn="l" defTabSz="4057132" rtl="0" eaLnBrk="1" latinLnBrk="1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7099982" indent="-1014283" algn="l" defTabSz="4057132" rtl="0" eaLnBrk="1" latinLnBrk="1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9128549" indent="-1014283" algn="l" defTabSz="4057132" rtl="0" eaLnBrk="1" latinLnBrk="1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11157115" indent="-1014283" algn="l" defTabSz="4057132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185681" indent="-1014283" algn="l" defTabSz="4057132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14248" indent="-1014283" algn="l" defTabSz="4057132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242814" indent="-1014283" algn="l" defTabSz="4057132" rtl="0" eaLnBrk="1" latinLnBrk="1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28567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57132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085699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14266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2831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171398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199965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228531" algn="l" defTabSz="4057132" rtl="0" eaLnBrk="1" latinLnBrk="1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0663" y="20945234"/>
            <a:ext cx="5910720" cy="604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오각형 3"/>
          <p:cNvSpPr/>
          <p:nvPr/>
        </p:nvSpPr>
        <p:spPr>
          <a:xfrm>
            <a:off x="1302613" y="6604793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err="1" smtClean="0"/>
              <a:t>작품명</a:t>
            </a:r>
            <a:endParaRPr lang="ko-KR" altLang="en-US" sz="6300" dirty="0"/>
          </a:p>
        </p:txBody>
      </p:sp>
      <p:sp>
        <p:nvSpPr>
          <p:cNvPr id="5" name="오각형 4"/>
          <p:cNvSpPr/>
          <p:nvPr/>
        </p:nvSpPr>
        <p:spPr>
          <a:xfrm>
            <a:off x="1369069" y="10736042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목</a:t>
            </a:r>
            <a:r>
              <a:rPr lang="ko-KR" altLang="en-US" sz="6300" dirty="0"/>
              <a:t>적 </a:t>
            </a:r>
            <a:r>
              <a:rPr lang="ko-KR" altLang="en-US" sz="6300" dirty="0" smtClean="0"/>
              <a:t>및 필요성</a:t>
            </a:r>
            <a:endParaRPr lang="ko-KR" altLang="en-US" sz="6300" dirty="0"/>
          </a:p>
        </p:txBody>
      </p:sp>
      <p:sp>
        <p:nvSpPr>
          <p:cNvPr id="6" name="오각형 5"/>
          <p:cNvSpPr/>
          <p:nvPr/>
        </p:nvSpPr>
        <p:spPr>
          <a:xfrm>
            <a:off x="1369069" y="18988929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디자인 및 제작</a:t>
            </a:r>
            <a:endParaRPr lang="ko-KR" altLang="en-US" sz="6300" dirty="0"/>
          </a:p>
        </p:txBody>
      </p:sp>
      <p:sp>
        <p:nvSpPr>
          <p:cNvPr id="7" name="오각형 6"/>
          <p:cNvSpPr/>
          <p:nvPr/>
        </p:nvSpPr>
        <p:spPr>
          <a:xfrm>
            <a:off x="1369069" y="27452534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사용 대상자</a:t>
            </a:r>
            <a:endParaRPr lang="ko-KR" altLang="en-US" sz="6300" dirty="0"/>
          </a:p>
        </p:txBody>
      </p:sp>
      <p:sp>
        <p:nvSpPr>
          <p:cNvPr id="8" name="오각형 7"/>
          <p:cNvSpPr/>
          <p:nvPr/>
        </p:nvSpPr>
        <p:spPr>
          <a:xfrm>
            <a:off x="1369068" y="31524500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사용 및 평가 방법</a:t>
            </a:r>
            <a:endParaRPr lang="ko-KR" altLang="en-US" sz="6300" dirty="0"/>
          </a:p>
        </p:txBody>
      </p:sp>
      <p:sp>
        <p:nvSpPr>
          <p:cNvPr id="9" name="오각형 8"/>
          <p:cNvSpPr/>
          <p:nvPr/>
        </p:nvSpPr>
        <p:spPr>
          <a:xfrm>
            <a:off x="1311287" y="39387306"/>
            <a:ext cx="790894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적용 및 평가 결과 </a:t>
            </a:r>
            <a:endParaRPr lang="ko-KR" altLang="en-US" sz="63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218125" y="8491823"/>
            <a:ext cx="17274800" cy="181559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algn="ctr"/>
            <a:r>
              <a:rPr lang="en-US" altLang="ko-KR" sz="6900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“</a:t>
            </a:r>
            <a:r>
              <a:rPr lang="ko-KR" altLang="en-US" sz="6900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수동휠체어브레이크</a:t>
            </a:r>
            <a:r>
              <a:rPr lang="en-US" altLang="ko-KR" sz="6900" dirty="0" smtClean="0">
                <a:solidFill>
                  <a:schemeClr val="tx1"/>
                </a:solidFill>
                <a:latin typeface="HY나무B" pitchFamily="18" charset="-127"/>
                <a:ea typeface="HY나무B" pitchFamily="18" charset="-127"/>
              </a:rPr>
              <a:t>”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241801" y="12551634"/>
            <a:ext cx="17274800" cy="181559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marL="377640"/>
            <a:r>
              <a:rPr lang="ko-KR" altLang="en-US" sz="3400" dirty="0" smtClean="0">
                <a:solidFill>
                  <a:schemeClr val="tx1"/>
                </a:solidFill>
              </a:rPr>
              <a:t>휠체어사용자의 내리막길 이동 시 안정성 확보</a:t>
            </a:r>
            <a:r>
              <a:rPr lang="en-US" altLang="ko-KR" sz="3400" dirty="0" smtClean="0">
                <a:solidFill>
                  <a:schemeClr val="tx1"/>
                </a:solidFill>
              </a:rPr>
              <a:t>.</a:t>
            </a:r>
          </a:p>
          <a:p>
            <a:pPr marL="377640"/>
            <a:r>
              <a:rPr lang="ko-KR" altLang="en-US" sz="3400" dirty="0" smtClean="0">
                <a:solidFill>
                  <a:schemeClr val="tx1"/>
                </a:solidFill>
              </a:rPr>
              <a:t>활용영역의 최대화로 인한 독립성 향상</a:t>
            </a:r>
            <a:r>
              <a:rPr lang="en-US" altLang="ko-KR" sz="34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241801" y="29381360"/>
            <a:ext cx="17274800" cy="17558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algn="ctr"/>
            <a:r>
              <a:rPr lang="ko-KR" altLang="en-US" sz="5000" dirty="0" smtClean="0">
                <a:solidFill>
                  <a:schemeClr val="tx1"/>
                </a:solidFill>
              </a:rPr>
              <a:t>수동휠체어 사용자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241801" y="33541275"/>
            <a:ext cx="17274800" cy="550912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marL="959206" indent="-959206">
              <a:buAutoNum type="arabicPeriod"/>
            </a:pPr>
            <a:r>
              <a:rPr lang="ko-KR" altLang="en-US" sz="4200" b="1" dirty="0" smtClean="0">
                <a:solidFill>
                  <a:schemeClr val="tx1"/>
                </a:solidFill>
              </a:rPr>
              <a:t>내리막길 이용 시 앞의 브레이크를 앞쪽</a:t>
            </a:r>
            <a:r>
              <a:rPr lang="en-US" altLang="ko-KR" sz="4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4200" b="1" dirty="0" smtClean="0">
                <a:solidFill>
                  <a:schemeClr val="tx1"/>
                </a:solidFill>
              </a:rPr>
              <a:t>사용자 </a:t>
            </a:r>
            <a:r>
              <a:rPr lang="ko-KR" altLang="en-US" sz="4200" b="1" dirty="0" err="1" smtClean="0">
                <a:solidFill>
                  <a:schemeClr val="tx1"/>
                </a:solidFill>
              </a:rPr>
              <a:t>몸쪽</a:t>
            </a:r>
            <a:r>
              <a:rPr lang="en-US" altLang="ko-KR" sz="4200" b="1" dirty="0" smtClean="0">
                <a:solidFill>
                  <a:schemeClr val="tx1"/>
                </a:solidFill>
              </a:rPr>
              <a:t>)</a:t>
            </a:r>
            <a:r>
              <a:rPr lang="ko-KR" altLang="en-US" sz="4200" b="1" dirty="0" smtClean="0">
                <a:solidFill>
                  <a:schemeClr val="tx1"/>
                </a:solidFill>
              </a:rPr>
              <a:t>으로 당겨서 브레이크를 사용한다</a:t>
            </a:r>
            <a:r>
              <a:rPr lang="en-US" altLang="ko-KR" sz="4200" b="1" dirty="0" smtClean="0">
                <a:solidFill>
                  <a:schemeClr val="tx1"/>
                </a:solidFill>
              </a:rPr>
              <a:t>.</a:t>
            </a:r>
          </a:p>
          <a:p>
            <a:pPr marL="959206" indent="-959206">
              <a:buAutoNum type="arabicPeriod"/>
            </a:pPr>
            <a:r>
              <a:rPr lang="ko-KR" altLang="en-US" sz="4200" b="1" dirty="0" smtClean="0">
                <a:solidFill>
                  <a:schemeClr val="tx1"/>
                </a:solidFill>
              </a:rPr>
              <a:t>내리막 길에서 사용할 때 양쪽의 브레이크를 조절하며 방향을 바꿀 수 있다</a:t>
            </a:r>
            <a:r>
              <a:rPr lang="en-US" altLang="ko-KR" sz="42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1190636" y="1985989"/>
            <a:ext cx="5168588" cy="2106320"/>
          </a:xfrm>
          <a:prstGeom prst="rect">
            <a:avLst/>
          </a:prstGeom>
        </p:spPr>
        <p:txBody>
          <a:bodyPr vert="horz" lIns="405713" tIns="202857" rIns="405713" bIns="202857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10100" b="1" dirty="0" smtClean="0">
                <a:latin typeface="HY바다L" pitchFamily="18" charset="-127"/>
                <a:ea typeface="HY바다L" pitchFamily="18" charset="-127"/>
                <a:cs typeface="+mj-cs"/>
              </a:rPr>
              <a:t>2012</a:t>
            </a:r>
            <a:endParaRPr lang="ko-KR" altLang="en-US" sz="10100" b="1" dirty="0" smtClean="0"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17535" y="3515855"/>
            <a:ext cx="19567408" cy="3005345"/>
          </a:xfrm>
          <a:prstGeom prst="rect">
            <a:avLst/>
          </a:prstGeom>
        </p:spPr>
        <p:txBody>
          <a:bodyPr wrap="square" lIns="95921" tIns="47960" rIns="95921" bIns="47960">
            <a:spAutoFit/>
          </a:bodyPr>
          <a:lstStyle/>
          <a:p>
            <a:r>
              <a:rPr lang="ko-KR" altLang="en-US" sz="10500" b="1" dirty="0" smtClean="0">
                <a:latin typeface="HY바다L" pitchFamily="18" charset="-127"/>
                <a:ea typeface="HY바다L" pitchFamily="18" charset="-127"/>
              </a:rPr>
              <a:t>   제</a:t>
            </a:r>
            <a:r>
              <a:rPr lang="en-US" altLang="ko-KR" sz="10500" b="1" dirty="0" smtClean="0">
                <a:latin typeface="HY바다L" pitchFamily="18" charset="-127"/>
                <a:ea typeface="HY바다L" pitchFamily="18" charset="-127"/>
              </a:rPr>
              <a:t> 9</a:t>
            </a:r>
            <a:r>
              <a:rPr lang="ko-KR" altLang="en-US" sz="10500" b="1" dirty="0" smtClean="0">
                <a:latin typeface="HY바다L" pitchFamily="18" charset="-127"/>
                <a:ea typeface="HY바다L" pitchFamily="18" charset="-127"/>
              </a:rPr>
              <a:t>회 재활공학과</a:t>
            </a:r>
            <a:endParaRPr lang="en-US" altLang="ko-KR" sz="10500" b="1" dirty="0" smtClean="0">
              <a:latin typeface="HY바다L" pitchFamily="18" charset="-127"/>
              <a:ea typeface="HY바다L" pitchFamily="18" charset="-127"/>
            </a:endParaRPr>
          </a:p>
          <a:p>
            <a:pPr algn="ctr">
              <a:lnSpc>
                <a:spcPct val="80000"/>
              </a:lnSpc>
            </a:pPr>
            <a:r>
              <a:rPr lang="ko-KR" altLang="en-US" sz="10500" b="1" dirty="0" smtClean="0">
                <a:latin typeface="HY바다L" pitchFamily="18" charset="-127"/>
                <a:ea typeface="HY바다L" pitchFamily="18" charset="-127"/>
              </a:rPr>
              <a:t>                  학술콘테스트</a:t>
            </a:r>
            <a:endParaRPr lang="ko-KR" altLang="en-US" sz="105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369069" y="14821302"/>
            <a:ext cx="1040650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팀 구성원 소개</a:t>
            </a:r>
            <a:endParaRPr lang="ko-KR" altLang="en-US" sz="63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1241801" y="16636893"/>
            <a:ext cx="17274800" cy="188589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marL="1888200"/>
            <a:r>
              <a:rPr lang="en-US" altLang="ko-KR" sz="4200" dirty="0" smtClean="0">
                <a:solidFill>
                  <a:schemeClr val="tx1"/>
                </a:solidFill>
              </a:rPr>
              <a:t>06’</a:t>
            </a:r>
            <a:r>
              <a:rPr lang="ko-KR" altLang="en-US" sz="4200" dirty="0" smtClean="0">
                <a:solidFill>
                  <a:schemeClr val="tx1"/>
                </a:solidFill>
              </a:rPr>
              <a:t>학번 김문수</a:t>
            </a:r>
            <a:r>
              <a:rPr lang="en-US" altLang="ko-KR" sz="4200" dirty="0" smtClean="0">
                <a:solidFill>
                  <a:schemeClr val="tx1"/>
                </a:solidFill>
              </a:rPr>
              <a:t>(</a:t>
            </a:r>
            <a:r>
              <a:rPr lang="ko-KR" altLang="en-US" sz="4200" dirty="0" smtClean="0">
                <a:solidFill>
                  <a:schemeClr val="tx1"/>
                </a:solidFill>
              </a:rPr>
              <a:t>팀장</a:t>
            </a:r>
            <a:r>
              <a:rPr lang="en-US" altLang="ko-KR" sz="4200" dirty="0" smtClean="0">
                <a:solidFill>
                  <a:schemeClr val="tx1"/>
                </a:solidFill>
              </a:rPr>
              <a:t>), 06’</a:t>
            </a:r>
            <a:r>
              <a:rPr lang="ko-KR" altLang="en-US" sz="4200" dirty="0" smtClean="0">
                <a:solidFill>
                  <a:schemeClr val="tx1"/>
                </a:solidFill>
              </a:rPr>
              <a:t>학번 정준근</a:t>
            </a:r>
            <a:r>
              <a:rPr lang="en-US" altLang="ko-KR" sz="4200" dirty="0" smtClean="0">
                <a:solidFill>
                  <a:schemeClr val="tx1"/>
                </a:solidFill>
              </a:rPr>
              <a:t>(</a:t>
            </a:r>
            <a:r>
              <a:rPr lang="ko-KR" altLang="en-US" sz="4200" dirty="0" smtClean="0">
                <a:solidFill>
                  <a:schemeClr val="tx1"/>
                </a:solidFill>
              </a:rPr>
              <a:t>팀원</a:t>
            </a:r>
            <a:r>
              <a:rPr lang="en-US" altLang="ko-KR" sz="4200" dirty="0" smtClean="0">
                <a:solidFill>
                  <a:schemeClr val="tx1"/>
                </a:solidFill>
              </a:rPr>
              <a:t>)</a:t>
            </a:r>
          </a:p>
          <a:p>
            <a:pPr marL="1888200"/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09’</a:t>
            </a:r>
            <a:r>
              <a:rPr lang="ko-KR" altLang="en-US" sz="4200" dirty="0">
                <a:solidFill>
                  <a:schemeClr val="tx1"/>
                </a:solidFill>
              </a:rPr>
              <a:t>학번 </a:t>
            </a:r>
            <a:r>
              <a:rPr lang="ko-KR" altLang="en-US" sz="4200" dirty="0" smtClean="0">
                <a:solidFill>
                  <a:schemeClr val="tx1"/>
                </a:solidFill>
              </a:rPr>
              <a:t>이은하</a:t>
            </a:r>
            <a:r>
              <a:rPr lang="en-US" altLang="ko-KR" sz="4200" dirty="0" smtClean="0">
                <a:solidFill>
                  <a:schemeClr val="tx1"/>
                </a:solidFill>
              </a:rPr>
              <a:t>(</a:t>
            </a:r>
            <a:r>
              <a:rPr lang="ko-KR" altLang="en-US" sz="4200" dirty="0">
                <a:solidFill>
                  <a:schemeClr val="tx1"/>
                </a:solidFill>
              </a:rPr>
              <a:t>팀원</a:t>
            </a:r>
            <a:r>
              <a:rPr lang="en-US" altLang="ko-KR" sz="4200" dirty="0" smtClean="0">
                <a:solidFill>
                  <a:schemeClr val="tx1"/>
                </a:solidFill>
              </a:rPr>
              <a:t>)</a:t>
            </a:r>
            <a:endParaRPr lang="ko-KR" altLang="en-US" sz="4200" dirty="0">
              <a:solidFill>
                <a:srgbClr val="FF0000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17534" y="47598050"/>
            <a:ext cx="19567410" cy="1651128"/>
          </a:xfrm>
          <a:prstGeom prst="rect">
            <a:avLst/>
          </a:prstGeom>
        </p:spPr>
        <p:txBody>
          <a:bodyPr wrap="square" lIns="95921" tIns="47960" rIns="95921" bIns="47960">
            <a:spAutoFit/>
          </a:bodyPr>
          <a:lstStyle/>
          <a:p>
            <a:pPr algn="ctr"/>
            <a:r>
              <a:rPr lang="ko-KR" altLang="en-US" sz="101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101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10791358" y="39387306"/>
            <a:ext cx="7908946" cy="14524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64" tIns="47960" rIns="95921" bIns="47960" rtlCol="0" anchor="ctr"/>
          <a:lstStyle/>
          <a:p>
            <a:r>
              <a:rPr lang="ko-KR" altLang="en-US" sz="6300" dirty="0" smtClean="0"/>
              <a:t>기대효과</a:t>
            </a:r>
            <a:endParaRPr lang="ko-KR" altLang="en-US" sz="6300" dirty="0"/>
          </a:p>
        </p:txBody>
      </p:sp>
      <p:sp>
        <p:nvSpPr>
          <p:cNvPr id="27" name="모서리가 둥근 직사각형 26"/>
          <p:cNvSpPr/>
          <p:nvPr/>
        </p:nvSpPr>
        <p:spPr>
          <a:xfrm>
            <a:off x="10565498" y="41279109"/>
            <a:ext cx="7715548" cy="624295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marL="539553" indent="-539553">
              <a:buAutoNum type="arabicPeriod"/>
            </a:pPr>
            <a:r>
              <a:rPr lang="ko-KR" altLang="en-US" sz="3700" b="1" dirty="0" smtClean="0">
                <a:solidFill>
                  <a:schemeClr val="tx1"/>
                </a:solidFill>
              </a:rPr>
              <a:t>내리막길 이용 시 심리적 안정을 취할 수 있음</a:t>
            </a:r>
            <a:r>
              <a:rPr lang="en-US" altLang="ko-KR" sz="3700" b="1" dirty="0" smtClean="0">
                <a:solidFill>
                  <a:schemeClr val="tx1"/>
                </a:solidFill>
              </a:rPr>
              <a:t>.</a:t>
            </a:r>
          </a:p>
          <a:p>
            <a:pPr marL="539553" indent="-539553">
              <a:buAutoNum type="arabicPeriod"/>
            </a:pPr>
            <a:r>
              <a:rPr lang="ko-KR" altLang="en-US" sz="3700" b="1" dirty="0" smtClean="0">
                <a:solidFill>
                  <a:schemeClr val="tx1"/>
                </a:solidFill>
              </a:rPr>
              <a:t>활동범위 제한 없이 자유로운 이동 가능</a:t>
            </a:r>
            <a:r>
              <a:rPr lang="en-US" altLang="ko-KR" sz="3700" b="1" dirty="0" smtClean="0">
                <a:solidFill>
                  <a:schemeClr val="tx1"/>
                </a:solidFill>
              </a:rPr>
              <a:t>.</a:t>
            </a:r>
          </a:p>
          <a:p>
            <a:pPr marL="539553" indent="-539553">
              <a:buAutoNum type="arabicPeriod"/>
            </a:pPr>
            <a:r>
              <a:rPr lang="ko-KR" altLang="en-US" sz="3700" b="1" dirty="0" smtClean="0">
                <a:solidFill>
                  <a:schemeClr val="tx1"/>
                </a:solidFill>
              </a:rPr>
              <a:t>스스로 내리막길 이용으로 인한 독립성 향상</a:t>
            </a:r>
            <a:r>
              <a:rPr lang="en-US" altLang="ko-KR" sz="3700" b="1" dirty="0">
                <a:solidFill>
                  <a:schemeClr val="tx1"/>
                </a:solidFill>
              </a:rPr>
              <a:t>.</a:t>
            </a:r>
            <a:endParaRPr lang="en-US" altLang="ko-KR" sz="3700" b="1" dirty="0" smtClean="0">
              <a:solidFill>
                <a:schemeClr val="tx1"/>
              </a:solidFill>
            </a:endParaRPr>
          </a:p>
          <a:p>
            <a:pPr algn="ctr"/>
            <a:endParaRPr lang="en-US" altLang="ko-KR" sz="3700" b="1" dirty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1504535" y="41284160"/>
            <a:ext cx="7715548" cy="624295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marL="959206" indent="-959206">
              <a:buAutoNum type="arabicPeriod"/>
            </a:pPr>
            <a:r>
              <a:rPr lang="ko-KR" altLang="en-US" sz="3800" b="1" dirty="0" smtClean="0">
                <a:solidFill>
                  <a:schemeClr val="tx1"/>
                </a:solidFill>
              </a:rPr>
              <a:t>보호자가 없으면 이동하기 힘든 장소도 내려갈 수 있게 되어 독립성이 향상된다</a:t>
            </a:r>
            <a:r>
              <a:rPr lang="en-US" altLang="ko-KR" sz="3800" b="1" dirty="0" smtClean="0">
                <a:solidFill>
                  <a:schemeClr val="tx1"/>
                </a:solidFill>
              </a:rPr>
              <a:t>.</a:t>
            </a:r>
          </a:p>
          <a:p>
            <a:pPr marL="959206" indent="-959206">
              <a:buAutoNum type="arabicPeriod"/>
            </a:pPr>
            <a:r>
              <a:rPr lang="ko-KR" altLang="en-US" sz="3800" b="1" dirty="0" smtClean="0">
                <a:solidFill>
                  <a:schemeClr val="tx1"/>
                </a:solidFill>
              </a:rPr>
              <a:t>휠체어에 브레이크가 있다는 이유로 인해 휠체어 사용자의 불안을 줄일 수 있다</a:t>
            </a:r>
            <a:r>
              <a:rPr lang="en-US" altLang="ko-KR" sz="38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웃는 얼굴 1"/>
          <p:cNvSpPr/>
          <p:nvPr/>
        </p:nvSpPr>
        <p:spPr>
          <a:xfrm>
            <a:off x="14807399" y="21887959"/>
            <a:ext cx="948194" cy="79817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921" tIns="47960" rIns="95921" bIns="47960" rtlCol="0" anchor="ctr"/>
          <a:lstStyle/>
          <a:p>
            <a:pPr algn="ctr"/>
            <a:endParaRPr lang="ko-KR" altLang="en-US"/>
          </a:p>
        </p:txBody>
      </p:sp>
      <p:pic>
        <p:nvPicPr>
          <p:cNvPr id="26" name="Picture 3"/>
          <p:cNvPicPr>
            <a:picLocks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025660" y="20880238"/>
            <a:ext cx="7492684" cy="6173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5" name="모서리가 둥근 직사각형 24"/>
          <p:cNvSpPr/>
          <p:nvPr/>
        </p:nvSpPr>
        <p:spPr>
          <a:xfrm>
            <a:off x="514351" y="571500"/>
            <a:ext cx="18773774" cy="50063400"/>
          </a:xfrm>
          <a:prstGeom prst="roundRect">
            <a:avLst>
              <a:gd name="adj" fmla="val 3968"/>
            </a:avLst>
          </a:prstGeom>
          <a:noFill/>
          <a:ln w="762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145</Words>
  <Application>Microsoft Office PowerPoint</Application>
  <PresentationFormat>사용자 지정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대구대학교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Com</cp:lastModifiedBy>
  <cp:revision>91</cp:revision>
  <dcterms:created xsi:type="dcterms:W3CDTF">2010-11-24T05:11:25Z</dcterms:created>
  <dcterms:modified xsi:type="dcterms:W3CDTF">2012-11-27T02:43:59Z</dcterms:modified>
</cp:coreProperties>
</file>