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9" r:id="rId3"/>
    <p:sldId id="344" r:id="rId4"/>
    <p:sldId id="342" r:id="rId5"/>
    <p:sldId id="343" r:id="rId6"/>
    <p:sldId id="346" r:id="rId7"/>
    <p:sldId id="347" r:id="rId8"/>
    <p:sldId id="348" r:id="rId9"/>
  </p:sldIdLst>
  <p:sldSz cx="9144000" cy="6858000" type="screen4x3"/>
  <p:notesSz cx="6797675" cy="99298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6600"/>
    <a:srgbClr val="FF00FF"/>
    <a:srgbClr val="000099"/>
    <a:srgbClr val="FFFF00"/>
    <a:srgbClr val="2CDBFE"/>
    <a:srgbClr val="C6F828"/>
    <a:srgbClr val="F5862B"/>
    <a:srgbClr val="CEE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63" autoAdjust="0"/>
    <p:restoredTop sz="86369" autoAdjust="0"/>
  </p:normalViewPr>
  <p:slideViewPr>
    <p:cSldViewPr>
      <p:cViewPr varScale="1">
        <p:scale>
          <a:sx n="100" d="100"/>
          <a:sy n="100" d="100"/>
        </p:scale>
        <p:origin x="-233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8" cy="496492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7" y="1"/>
            <a:ext cx="2945658" cy="496492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r">
              <a:defRPr sz="1200"/>
            </a:lvl1pPr>
          </a:lstStyle>
          <a:p>
            <a:fld id="{90D1F681-ABAA-471E-9352-C5B2C221D523}" type="datetimeFigureOut">
              <a:rPr lang="ko-KR" altLang="en-US" smtClean="0"/>
              <a:pPr/>
              <a:t>2023-05-08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9431600"/>
            <a:ext cx="2945658" cy="496492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7" y="9431600"/>
            <a:ext cx="2945658" cy="496492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r">
              <a:defRPr sz="1200"/>
            </a:lvl1pPr>
          </a:lstStyle>
          <a:p>
            <a:fld id="{3C67BDC0-A5BA-47A0-8C7F-1EC52221C6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245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8" cy="496492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8" cy="496492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r">
              <a:defRPr sz="1200"/>
            </a:lvl1pPr>
          </a:lstStyle>
          <a:p>
            <a:fld id="{784978B8-856C-40DB-A5CE-D0A912CFC6DC}" type="datetimeFigureOut">
              <a:rPr lang="ko-KR" altLang="en-US" smtClean="0"/>
              <a:pPr/>
              <a:t>2023-05-08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10" rIns="91418" bIns="4571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6666"/>
            <a:ext cx="5438140" cy="4468416"/>
          </a:xfrm>
          <a:prstGeom prst="rect">
            <a:avLst/>
          </a:prstGeom>
        </p:spPr>
        <p:txBody>
          <a:bodyPr vert="horz" lIns="91418" tIns="45710" rIns="91418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431600"/>
            <a:ext cx="2945658" cy="496492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7" y="9431600"/>
            <a:ext cx="2945658" cy="496492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r">
              <a:defRPr sz="1200"/>
            </a:lvl1pPr>
          </a:lstStyle>
          <a:p>
            <a:fld id="{5E288429-6428-4306-8522-C7CB1854B5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17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8429-6428-4306-8522-C7CB1854B5B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7920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8429-6428-4306-8522-C7CB1854B5BA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7170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8429-6428-4306-8522-C7CB1854B5B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196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8429-6428-4306-8522-C7CB1854B5B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6920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8429-6428-4306-8522-C7CB1854B5B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3659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8429-6428-4306-8522-C7CB1854B5B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8188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8429-6428-4306-8522-C7CB1854B5B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210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8429-6428-4306-8522-C7CB1854B5B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648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7E6A-3F06-4979-84A4-B5F67C9C35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122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7E6A-3F06-4979-84A4-B5F67C9C35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31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7E6A-3F06-4979-84A4-B5F67C9C35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820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7E6A-3F06-4979-84A4-B5F67C9C35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79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7E6A-3F06-4979-84A4-B5F67C9C35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730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7E6A-3F06-4979-84A4-B5F67C9C35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09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7E6A-3F06-4979-84A4-B5F67C9C35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17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7E6A-3F06-4979-84A4-B5F67C9C35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73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7E6A-3F06-4979-84A4-B5F67C9C35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34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7E6A-3F06-4979-84A4-B5F67C9C35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648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7E6A-3F06-4979-84A4-B5F67C9C35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391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B7E6A-3F06-4979-84A4-B5F67C9C35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841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324544" y="-99392"/>
            <a:ext cx="3312368" cy="4320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987824" y="-99392"/>
            <a:ext cx="3312368" cy="43204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300192" y="-99392"/>
            <a:ext cx="3312368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396552" y="6525344"/>
            <a:ext cx="3312368" cy="4320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15816" y="6525344"/>
            <a:ext cx="3312368" cy="43204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228184" y="6525344"/>
            <a:ext cx="3312368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5733256"/>
            <a:ext cx="5747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>
                <a:latin typeface="HY견고딕" pitchFamily="18" charset="-127"/>
                <a:ea typeface="HY견고딕" pitchFamily="18" charset="-127"/>
              </a:rPr>
              <a:t>제 </a:t>
            </a:r>
            <a:r>
              <a:rPr lang="en-US" altLang="ko-KR" sz="3000" dirty="0" smtClean="0">
                <a:latin typeface="HY견고딕" pitchFamily="18" charset="-127"/>
                <a:ea typeface="HY견고딕" pitchFamily="18" charset="-127"/>
              </a:rPr>
              <a:t>145(</a:t>
            </a:r>
            <a:r>
              <a:rPr lang="ko-KR" altLang="en-US" sz="3000" dirty="0" smtClean="0">
                <a:latin typeface="HY견고딕" pitchFamily="18" charset="-127"/>
                <a:ea typeface="HY견고딕" pitchFamily="18" charset="-127"/>
              </a:rPr>
              <a:t>대</a:t>
            </a:r>
            <a:r>
              <a:rPr lang="ko-KR" altLang="en-US" sz="3000" dirty="0">
                <a:latin typeface="HY견고딕" pitchFamily="18" charset="-127"/>
                <a:ea typeface="HY견고딕" pitchFamily="18" charset="-127"/>
              </a:rPr>
              <a:t>구</a:t>
            </a:r>
            <a:r>
              <a:rPr lang="ko-KR" altLang="en-US" sz="3000" dirty="0" smtClean="0">
                <a:latin typeface="HY견고딕" pitchFamily="18" charset="-127"/>
                <a:ea typeface="HY견고딕" pitchFamily="18" charset="-127"/>
              </a:rPr>
              <a:t>대</a:t>
            </a:r>
            <a:r>
              <a:rPr lang="en-US" altLang="ko-KR" sz="3000" dirty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3000" dirty="0">
                <a:latin typeface="HY견고딕" pitchFamily="18" charset="-127"/>
                <a:ea typeface="HY견고딕" pitchFamily="18" charset="-127"/>
              </a:rPr>
              <a:t>학생군사교육단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564" y="2204864"/>
            <a:ext cx="7848872" cy="1355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5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학군사관 선발일정 안내</a:t>
            </a:r>
            <a:endParaRPr lang="en-US" altLang="ko-KR" sz="5000" dirty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548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324544" y="-99392"/>
            <a:ext cx="3312368" cy="4320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987824" y="-99392"/>
            <a:ext cx="3312368" cy="43204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300192" y="-99392"/>
            <a:ext cx="3312368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396552" y="6525344"/>
            <a:ext cx="3312368" cy="4320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15816" y="6525344"/>
            <a:ext cx="3312368" cy="43204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228184" y="6525344"/>
            <a:ext cx="3312368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267865"/>
              </p:ext>
            </p:extLst>
          </p:nvPr>
        </p:nvGraphicFramePr>
        <p:xfrm>
          <a:off x="611560" y="1584783"/>
          <a:ext cx="8229600" cy="1299522"/>
        </p:xfrm>
        <a:graphic>
          <a:graphicData uri="http://schemas.openxmlformats.org/drawingml/2006/table">
            <a:tbl>
              <a:tblPr/>
              <a:tblGrid>
                <a:gridCol w="10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69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67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구  분</a:t>
                      </a:r>
                    </a:p>
                  </a:txBody>
                  <a:tcPr marL="55772" marR="55772" marT="15419" marB="154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① 가산점 서류제출</a:t>
                      </a:r>
                    </a:p>
                  </a:txBody>
                  <a:tcPr marL="55772" marR="55772" marT="15419" marB="154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② 신원조사 신청</a:t>
                      </a:r>
                    </a:p>
                  </a:txBody>
                  <a:tcPr marL="55772" marR="55772" marT="15419" marB="154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③ 면접평가</a:t>
                      </a:r>
                    </a:p>
                  </a:txBody>
                  <a:tcPr marL="55772" marR="55772" marT="15419" marB="154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51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일  시</a:t>
                      </a:r>
                    </a:p>
                  </a:txBody>
                  <a:tcPr marL="55772" marR="55772" marT="15419" marB="154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0" spc="-1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5. 4.(</a:t>
                      </a:r>
                      <a:r>
                        <a:rPr lang="ko-KR" altLang="en-US" sz="1500" kern="0" spc="-1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목</a:t>
                      </a:r>
                      <a:r>
                        <a:rPr lang="en-US" altLang="ko-KR" sz="1500" kern="0" spc="-1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 ~ </a:t>
                      </a:r>
                      <a:r>
                        <a:rPr lang="en-US" altLang="ko-KR" sz="1500" kern="0" spc="-1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6. 30.(</a:t>
                      </a:r>
                      <a:r>
                        <a:rPr lang="ko-KR" altLang="en-US" sz="1500" kern="0" spc="-1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금</a:t>
                      </a:r>
                      <a:r>
                        <a:rPr lang="en-US" altLang="ko-KR" sz="1500" kern="0" spc="-1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 17:00</a:t>
                      </a:r>
                      <a:r>
                        <a:rPr lang="ko-KR" altLang="en-US" sz="1500" kern="0" spc="-1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한</a:t>
                      </a:r>
                      <a:endParaRPr lang="ko-KR" altLang="en-US" sz="1500" kern="0" spc="-15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55772" marR="55772" marT="15419" marB="154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0" spc="-1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5. 4.(</a:t>
                      </a:r>
                      <a:r>
                        <a:rPr lang="ko-KR" altLang="en-US" sz="1500" kern="0" spc="-1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목</a:t>
                      </a:r>
                      <a:r>
                        <a:rPr lang="en-US" altLang="ko-KR" sz="1500" kern="0" spc="-1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 ~ 5.19.(</a:t>
                      </a:r>
                      <a:r>
                        <a:rPr lang="ko-KR" altLang="en-US" sz="1500" kern="0" spc="-1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금</a:t>
                      </a:r>
                      <a:r>
                        <a:rPr lang="en-US" altLang="ko-KR" sz="1500" kern="0" spc="-1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),17:00</a:t>
                      </a:r>
                      <a:r>
                        <a:rPr lang="ko-KR" altLang="en-US" sz="1500" kern="0" spc="-1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한</a:t>
                      </a:r>
                    </a:p>
                  </a:txBody>
                  <a:tcPr marL="55772" marR="55772" marT="15419" marB="154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-1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5. </a:t>
                      </a:r>
                      <a:r>
                        <a:rPr lang="en-US" altLang="ko-KR" sz="1500" kern="0" spc="-1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31.(</a:t>
                      </a:r>
                      <a:r>
                        <a:rPr lang="ko-KR" altLang="en-US" sz="1500" kern="0" spc="-1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수</a:t>
                      </a:r>
                      <a:r>
                        <a:rPr lang="en-US" altLang="ko-KR" sz="1500" kern="0" spc="-1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 08:40 ~</a:t>
                      </a:r>
                      <a:endParaRPr lang="ko-KR" altLang="en-US" sz="1500" kern="0" spc="-15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55772" marR="55772" marT="15419" marB="154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7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비 고</a:t>
                      </a:r>
                    </a:p>
                  </a:txBody>
                  <a:tcPr marL="55772" marR="55772" marT="15419" marB="154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130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직접제출</a:t>
                      </a:r>
                      <a:r>
                        <a:rPr lang="en-US" altLang="ko-KR" sz="130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 </a:t>
                      </a:r>
                      <a:r>
                        <a:rPr lang="ko-KR" altLang="en-US" sz="130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대구대 </a:t>
                      </a:r>
                      <a:r>
                        <a:rPr lang="ko-KR" altLang="en-US" sz="130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학군단</a:t>
                      </a:r>
                    </a:p>
                  </a:txBody>
                  <a:tcPr marL="55772" marR="55772" marT="15419" marB="154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kern="0" spc="-1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1300" kern="0" spc="-1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인터넷</a:t>
                      </a:r>
                      <a:r>
                        <a:rPr lang="en-US" altLang="ko-KR" sz="1300" kern="0" spc="-1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 </a:t>
                      </a:r>
                      <a:r>
                        <a:rPr lang="ko-KR" altLang="en-US" sz="1300" kern="0" spc="-1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방첩사령부 </a:t>
                      </a:r>
                      <a:r>
                        <a:rPr lang="ko-KR" altLang="en-US" sz="1300" kern="0" spc="-1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증빙서류 제출</a:t>
                      </a:r>
                    </a:p>
                  </a:txBody>
                  <a:tcPr marL="55772" marR="55772" marT="15419" marB="154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spc="-15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남</a:t>
                      </a:r>
                      <a:r>
                        <a:rPr lang="en-US" altLang="ko-KR" sz="1300" b="0" spc="-15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: </a:t>
                      </a:r>
                      <a:r>
                        <a:rPr lang="ko-KR" altLang="en-US" sz="1300" b="0" spc="-15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대구대 학군단</a:t>
                      </a:r>
                      <a:endParaRPr lang="en-US" altLang="ko-KR" sz="1300" b="0" spc="-15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spc="-15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여</a:t>
                      </a:r>
                      <a:r>
                        <a:rPr lang="en-US" altLang="ko-KR" sz="1300" b="0" spc="-15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: </a:t>
                      </a:r>
                      <a:r>
                        <a:rPr lang="ko-KR" altLang="en-US" sz="1300" b="0" spc="-15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경북대 학군단</a:t>
                      </a:r>
                      <a:endParaRPr lang="ko-KR" altLang="en-US" sz="1300" b="0" spc="-15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55772" marR="55772" marT="15419" marB="154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Text Box 61"/>
          <p:cNvSpPr txBox="1">
            <a:spLocks noChangeArrowheads="1"/>
          </p:cNvSpPr>
          <p:nvPr/>
        </p:nvSpPr>
        <p:spPr bwMode="auto">
          <a:xfrm>
            <a:off x="36488" y="393217"/>
            <a:ext cx="58316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300" b="1" kern="0" spc="-150" dirty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8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■</a:t>
            </a:r>
            <a:r>
              <a:rPr kumimoji="0" lang="ko-KR" altLang="en-US" sz="3500" b="1" kern="0" spc="-150" dirty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3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최종 선발일정</a:t>
            </a:r>
            <a:r>
              <a:rPr lang="en-US" altLang="ko-KR" sz="33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33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안내</a:t>
            </a:r>
            <a:r>
              <a:rPr lang="en-US" altLang="ko-KR" sz="33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kumimoji="0" lang="ko-KR" altLang="en-US" sz="3300" b="1" kern="0" spc="-150" dirty="0">
              <a:ln w="17780" cmpd="sng">
                <a:solidFill>
                  <a:srgbClr val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FFFFFF"/>
                  </a:gs>
                  <a:gs pos="100000">
                    <a:srgbClr val="FFFF00"/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819682"/>
              </p:ext>
            </p:extLst>
          </p:nvPr>
        </p:nvGraphicFramePr>
        <p:xfrm>
          <a:off x="611560" y="3007561"/>
          <a:ext cx="8229600" cy="1501559"/>
        </p:xfrm>
        <a:graphic>
          <a:graphicData uri="http://schemas.openxmlformats.org/drawingml/2006/table">
            <a:tbl>
              <a:tblPr/>
              <a:tblGrid>
                <a:gridCol w="10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036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69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96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구 분</a:t>
                      </a:r>
                    </a:p>
                  </a:txBody>
                  <a:tcPr marL="55772" marR="55772" marT="15419" marB="1541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④ 신체검사</a:t>
                      </a:r>
                    </a:p>
                  </a:txBody>
                  <a:tcPr marL="55772" marR="55772" marT="15419" marB="1541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⑤ 체력인증서 제출</a:t>
                      </a:r>
                    </a:p>
                  </a:txBody>
                  <a:tcPr marL="55772" marR="55772" marT="15419" marB="1541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⑥ 최종합격 발표</a:t>
                      </a:r>
                    </a:p>
                  </a:txBody>
                  <a:tcPr marL="55772" marR="55772" marT="15419" marB="1541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6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일 정</a:t>
                      </a:r>
                    </a:p>
                  </a:txBody>
                  <a:tcPr marL="55772" marR="55772" marT="15419" marB="1541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0" spc="-1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5. </a:t>
                      </a:r>
                      <a:r>
                        <a:rPr lang="en-US" altLang="ko-KR" sz="1500" kern="0" spc="-1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10.(</a:t>
                      </a:r>
                      <a:r>
                        <a:rPr lang="ko-KR" altLang="en-US" sz="1500" kern="0" spc="-1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수</a:t>
                      </a:r>
                      <a:r>
                        <a:rPr lang="en-US" altLang="ko-KR" sz="1500" kern="0" spc="-1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 </a:t>
                      </a:r>
                      <a:r>
                        <a:rPr lang="ko-KR" altLang="en-US" sz="1500" kern="0" spc="-1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오전 </a:t>
                      </a:r>
                      <a:r>
                        <a:rPr lang="en-US" altLang="ko-KR" sz="1500" kern="0" spc="-1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/ 5. 17.(</a:t>
                      </a:r>
                      <a:r>
                        <a:rPr lang="ko-KR" altLang="en-US" sz="1500" kern="0" spc="-1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수</a:t>
                      </a:r>
                      <a:r>
                        <a:rPr lang="en-US" altLang="ko-KR" sz="1500" kern="0" spc="-1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r>
                        <a:rPr lang="en-US" altLang="ko-KR" sz="1500" kern="0" spc="-150" baseline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1500" kern="0" spc="-150" baseline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오후</a:t>
                      </a:r>
                      <a:endParaRPr lang="ko-KR" altLang="en-US" sz="1500" kern="0" spc="-15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55772" marR="55772" marT="15419" marB="1541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0" spc="-1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5. 4.(</a:t>
                      </a:r>
                      <a:r>
                        <a:rPr lang="ko-KR" altLang="en-US" sz="1500" kern="0" spc="-1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목</a:t>
                      </a:r>
                      <a:r>
                        <a:rPr lang="en-US" altLang="ko-KR" sz="1500" kern="0" spc="-1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 ~ 7. 28.(</a:t>
                      </a:r>
                      <a:r>
                        <a:rPr lang="ko-KR" altLang="en-US" sz="1500" kern="0" spc="-1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금</a:t>
                      </a:r>
                      <a:r>
                        <a:rPr lang="en-US" altLang="ko-KR" sz="1500" kern="0" spc="-1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endParaRPr lang="ko-KR" altLang="en-US" sz="1500" kern="0" spc="-15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55772" marR="55772" marT="15419" marB="1541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0" spc="-1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8. 14.(</a:t>
                      </a:r>
                      <a:r>
                        <a:rPr lang="ko-KR" altLang="en-US" sz="1500" kern="0" spc="-1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월</a:t>
                      </a:r>
                      <a:r>
                        <a:rPr lang="en-US" altLang="ko-KR" sz="1500" kern="0" spc="-1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) 14:00</a:t>
                      </a:r>
                      <a:endParaRPr lang="ko-KR" altLang="en-US" sz="1500" kern="0" spc="-15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marL="55772" marR="55772" marT="15419" marB="1541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비 고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marL="55772" marR="55772" marT="15419" marB="1541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spc="-15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* </a:t>
                      </a:r>
                      <a:r>
                        <a:rPr lang="ko-KR" altLang="en-US" sz="1300" b="0" spc="-15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국군 대구병원</a:t>
                      </a:r>
                      <a:r>
                        <a:rPr lang="en-US" altLang="ko-KR" sz="1300" b="0" spc="-15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1300" b="0" spc="-150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하양읍</a:t>
                      </a:r>
                      <a:r>
                        <a:rPr lang="ko-KR" altLang="en-US" sz="1300" b="0" spc="-15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1300" b="0" spc="-150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은호리</a:t>
                      </a:r>
                      <a:r>
                        <a:rPr lang="en-US" altLang="ko-KR" sz="1300" b="0" spc="-15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endParaRPr lang="en-US" altLang="ko-KR" sz="1300" b="0" spc="-15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300" b="0" spc="-15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* </a:t>
                      </a:r>
                      <a:r>
                        <a:rPr lang="ko-KR" altLang="en-US" sz="1300" b="0" spc="-15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민간병원</a:t>
                      </a:r>
                      <a:r>
                        <a:rPr lang="en-US" altLang="ko-KR" sz="1300" b="0" spc="-15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en-US" altLang="ko-KR" sz="1300" b="0" spc="-15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: </a:t>
                      </a:r>
                      <a:r>
                        <a:rPr lang="ko-KR" altLang="en-US" sz="1300" b="0" spc="-15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결과서류 제출</a:t>
                      </a:r>
                    </a:p>
                  </a:txBody>
                  <a:tcPr marL="55772" marR="55772" marT="15419" marB="1541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130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직접제출</a:t>
                      </a:r>
                      <a:r>
                        <a:rPr lang="en-US" altLang="ko-KR" sz="130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 </a:t>
                      </a:r>
                      <a:r>
                        <a:rPr lang="ko-KR" altLang="en-US" sz="130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대구대 </a:t>
                      </a:r>
                      <a:r>
                        <a:rPr lang="ko-KR" altLang="en-US" sz="130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학군단</a:t>
                      </a:r>
                    </a:p>
                  </a:txBody>
                  <a:tcPr marL="55772" marR="55772" marT="15419" marB="1541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0" spc="-15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학군교</a:t>
                      </a:r>
                      <a:r>
                        <a:rPr lang="ko-KR" altLang="en-US" sz="1300" kern="0" spc="-1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  최초 접수 창  확인 </a:t>
                      </a:r>
                      <a:endParaRPr lang="en-US" altLang="ko-KR" sz="1300" kern="0" spc="-15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0" spc="-1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개인별 문자발송</a:t>
                      </a:r>
                    </a:p>
                  </a:txBody>
                  <a:tcPr marL="55772" marR="55772" marT="15419" marB="1541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454849"/>
              </p:ext>
            </p:extLst>
          </p:nvPr>
        </p:nvGraphicFramePr>
        <p:xfrm>
          <a:off x="611559" y="4940006"/>
          <a:ext cx="8225885" cy="1315039"/>
        </p:xfrm>
        <a:graphic>
          <a:graphicData uri="http://schemas.openxmlformats.org/drawingml/2006/table">
            <a:tbl>
              <a:tblPr/>
              <a:tblGrid>
                <a:gridCol w="1445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28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14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260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896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구      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0" kern="0" spc="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</a:t>
                      </a:r>
                      <a:r>
                        <a:rPr lang="ko-KR" altLang="en-US" sz="1500" b="0" kern="0" spc="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시험장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0" kern="0" spc="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</a:t>
                      </a:r>
                      <a:r>
                        <a:rPr lang="ko-KR" altLang="en-US" sz="1500" b="0" kern="0" spc="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시험장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0" kern="0" spc="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</a:t>
                      </a:r>
                      <a:r>
                        <a:rPr lang="ko-KR" altLang="en-US" sz="1500" b="0" kern="0" spc="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시험장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477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평가요소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kern="0" spc="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국가관</a:t>
                      </a:r>
                      <a:r>
                        <a:rPr lang="en-US" altLang="ko-KR" sz="1300" b="0" kern="0" spc="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300" b="0" kern="0" spc="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안보관</a:t>
                      </a:r>
                      <a:r>
                        <a:rPr lang="en-US" altLang="ko-KR" sz="1300" b="0" kern="0" spc="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</a:p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kern="0" spc="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리더십</a:t>
                      </a:r>
                      <a:r>
                        <a:rPr lang="en-US" altLang="ko-KR" sz="1300" b="0" kern="0" spc="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300" b="0" kern="0" spc="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사회성</a:t>
                      </a:r>
                      <a:endParaRPr lang="en-US" altLang="ko-KR" sz="1300" b="0" kern="0" spc="0" dirty="0">
                        <a:solidFill>
                          <a:schemeClr val="tx1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kern="0" spc="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표현력</a:t>
                      </a:r>
                      <a:r>
                        <a:rPr lang="en-US" altLang="ko-KR" sz="1300" b="0" kern="0" spc="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300" b="0" kern="0" spc="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논리성</a:t>
                      </a:r>
                      <a:r>
                        <a:rPr lang="en-US" altLang="ko-KR" sz="1300" b="0" kern="0" spc="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</a:t>
                      </a:r>
                    </a:p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kern="0" spc="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참여도</a:t>
                      </a:r>
                      <a:r>
                        <a:rPr lang="en-US" altLang="ko-KR" sz="1300" b="0" kern="0" spc="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</a:t>
                      </a:r>
                      <a:r>
                        <a:rPr lang="ko-KR" altLang="en-US" sz="1300" b="0" kern="0" spc="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이해력</a:t>
                      </a:r>
                      <a:endParaRPr lang="en-US" altLang="ko-KR" sz="1300" b="0" kern="0" spc="0" dirty="0">
                        <a:solidFill>
                          <a:schemeClr val="tx1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kern="0" spc="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지원동기</a:t>
                      </a:r>
                      <a:r>
                        <a:rPr lang="en-US" altLang="ko-KR" sz="1300" b="0" kern="0" spc="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300" b="0" kern="0" spc="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성장환경</a:t>
                      </a:r>
                      <a:r>
                        <a:rPr lang="en-US" altLang="ko-KR" sz="1300" b="0" kern="0" spc="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</a:p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kern="0" spc="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인성</a:t>
                      </a:r>
                      <a:r>
                        <a:rPr lang="en-US" altLang="ko-KR" sz="1300" b="0" kern="0" spc="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300" b="0" kern="0" spc="0" dirty="0" smtClean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품성</a:t>
                      </a:r>
                      <a:endParaRPr lang="en-US" altLang="ko-KR" sz="1300" b="0" kern="0" spc="0" dirty="0">
                        <a:solidFill>
                          <a:schemeClr val="tx1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96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 dirty="0" smtClean="0">
                          <a:ln w="6350" cap="sq" cmpd="sng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기타</a:t>
                      </a:r>
                      <a:endParaRPr lang="ko-KR" altLang="en-US" sz="1500" b="0" kern="0" spc="0" dirty="0">
                        <a:ln w="6350" cap="sq" cmpd="sng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 dirty="0" smtClean="0">
                          <a:ln w="6350" cap="sq" cmpd="sng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조별면접</a:t>
                      </a:r>
                      <a:endParaRPr lang="ko-KR" altLang="en-US" sz="1500" b="0" kern="0" spc="0" dirty="0">
                        <a:ln w="6350" cap="sq" cmpd="sng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 dirty="0" smtClean="0">
                          <a:ln w="6350" cap="sq" cmpd="sng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개별면접</a:t>
                      </a:r>
                      <a:endParaRPr lang="ko-KR" altLang="en-US" sz="1500" b="0" kern="0" spc="0" dirty="0">
                        <a:ln w="6350" cap="sq" cmpd="sng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 dirty="0" smtClean="0">
                          <a:ln w="6350" cap="sq" cmpd="sng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개별면접</a:t>
                      </a:r>
                      <a:endParaRPr lang="ko-KR" altLang="en-US" sz="1500" b="0" kern="0" spc="0" dirty="0">
                        <a:ln w="6350" cap="sq" cmpd="sng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93525" y="980728"/>
            <a:ext cx="8670963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00" b="1" u="sng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000" b="1" spc="-15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가산점 서류 </a:t>
            </a:r>
            <a:r>
              <a:rPr lang="en-US" altLang="ko-KR" sz="2000" b="1" spc="-15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000" b="1" spc="-15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신원조사 </a:t>
            </a:r>
            <a:r>
              <a:rPr lang="en-US" altLang="ko-KR" sz="2000" b="1" spc="-15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000" b="1" spc="-15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면접평가 </a:t>
            </a:r>
            <a:r>
              <a:rPr lang="en-US" altLang="ko-KR" sz="2000" b="1" spc="-15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000" b="1" spc="-15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신체검사 </a:t>
            </a:r>
            <a:r>
              <a:rPr lang="en-US" altLang="ko-KR" sz="2000" b="1" spc="-15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000" b="1" spc="-15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체력인증서 제출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3525" y="4387206"/>
            <a:ext cx="8670963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00" b="1" u="sng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000" b="1" spc="-15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면접평가 요소 </a:t>
            </a:r>
            <a:r>
              <a:rPr lang="en-US" altLang="ko-KR" sz="2000" spc="-15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spc="-15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참고</a:t>
            </a:r>
            <a:r>
              <a:rPr lang="en-US" altLang="ko-KR" sz="2000" spc="-15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434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324544" y="-99392"/>
            <a:ext cx="3312368" cy="4320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987824" y="-99392"/>
            <a:ext cx="3312368" cy="43204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300192" y="-99392"/>
            <a:ext cx="3312368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396552" y="6525344"/>
            <a:ext cx="3312368" cy="4320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15816" y="6525344"/>
            <a:ext cx="3312368" cy="43204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228184" y="6525344"/>
            <a:ext cx="3312368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1" y="494090"/>
            <a:ext cx="8729449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가산점 제출서류 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(5. 4. (</a:t>
            </a: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목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~ 6. 30. (</a:t>
            </a: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), 17:00 </a:t>
            </a: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 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학군단</a:t>
            </a:r>
            <a:r>
              <a:rPr lang="en-US" altLang="ko-KR" sz="20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2000" b="1" u="sng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   * </a:t>
            </a:r>
            <a:r>
              <a:rPr lang="ko-KR" altLang="en-US" b="1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학군단으로 원본 서류 제출</a:t>
            </a:r>
            <a:r>
              <a:rPr lang="en-US" altLang="ko-KR" b="1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b="1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면접평가 당일까지</a:t>
            </a:r>
            <a:r>
              <a:rPr lang="en-US" altLang="ko-KR" b="1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b="1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 확인 후 원본은 개인에게 반환</a:t>
            </a:r>
            <a:endParaRPr lang="en-US" altLang="ko-KR" b="1" u="sng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   * </a:t>
            </a:r>
            <a:r>
              <a:rPr lang="ko-KR" altLang="en-US" b="1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관련협회</a:t>
            </a:r>
            <a:r>
              <a:rPr lang="en-US" altLang="ko-KR" b="1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1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등록기관 검증 후 위</a:t>
            </a:r>
            <a:r>
              <a:rPr lang="ko-KR" altLang="en-US" dirty="0">
                <a:solidFill>
                  <a:srgbClr val="008000"/>
                </a:solidFill>
              </a:rPr>
              <a:t>∙</a:t>
            </a:r>
            <a:r>
              <a:rPr lang="ko-KR" altLang="en-US" b="1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변조 확인 시 불합격 </a:t>
            </a:r>
            <a:r>
              <a:rPr lang="ko-KR" altLang="en-US" b="1" dirty="0" smtClean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처리</a:t>
            </a:r>
            <a:endParaRPr lang="en-US" altLang="ko-KR" b="1" u="sng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b="1" dirty="0" smtClean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  * </a:t>
            </a:r>
            <a:r>
              <a:rPr lang="ko-KR" altLang="en-US" b="1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가산점은 면접평가 점수에 </a:t>
            </a:r>
            <a:r>
              <a:rPr lang="ko-KR" altLang="en-US" b="1" dirty="0" smtClean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포함</a:t>
            </a:r>
            <a:endParaRPr lang="en-US" altLang="ko-KR" b="1" dirty="0">
              <a:solidFill>
                <a:srgbClr val="0066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   ※ </a:t>
            </a:r>
            <a:r>
              <a:rPr lang="ko-KR" altLang="en-US" b="1" i="1" dirty="0" smtClean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모집공고문  붙임</a:t>
            </a:r>
            <a:r>
              <a:rPr lang="en-US" altLang="ko-KR" b="1" i="1" dirty="0" smtClean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#8  </a:t>
            </a:r>
            <a:r>
              <a:rPr lang="ko-KR" altLang="en-US" b="1" i="1" dirty="0" err="1" smtClean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가산점</a:t>
            </a:r>
            <a:r>
              <a:rPr lang="ko-KR" altLang="en-US" b="1" i="1" dirty="0" smtClean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 부여 목록 및 적용기준 확인</a:t>
            </a:r>
            <a:endParaRPr lang="en-US" altLang="ko-KR" b="1" i="1" dirty="0">
              <a:solidFill>
                <a:srgbClr val="0066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가점 항목별 동종의 자격증은 가장 높은 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개만 부여</a:t>
            </a:r>
            <a:endParaRPr lang="en-US" altLang="ko-KR" sz="2000" b="1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000" b="1" dirty="0" err="1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안보학</a:t>
            </a:r>
            <a:r>
              <a:rPr lang="en-US" altLang="ko-KR" sz="16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6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국가안보론</a:t>
            </a:r>
            <a:r>
              <a:rPr lang="en-US" altLang="ko-KR" sz="16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전쟁사</a:t>
            </a:r>
            <a:r>
              <a:rPr lang="en-US" altLang="ko-KR" sz="16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북한학</a:t>
            </a:r>
            <a:r>
              <a:rPr lang="ko-KR" altLang="en-US" sz="16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이수 성적증명서</a:t>
            </a:r>
            <a:r>
              <a:rPr lang="en-US" altLang="ko-KR" sz="16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20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제출 적용</a:t>
            </a:r>
            <a:endParaRPr lang="en-US" altLang="ko-KR" sz="2000" b="1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0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한국사능력 </a:t>
            </a: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검증</a:t>
            </a:r>
            <a:r>
              <a:rPr lang="en-US" altLang="ko-KR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(65</a:t>
            </a:r>
            <a:r>
              <a:rPr lang="ko-KR" altLang="en-US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회 결과발표 </a:t>
            </a:r>
            <a:r>
              <a:rPr lang="en-US" altLang="ko-KR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6.30)</a:t>
            </a: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제출 적용</a:t>
            </a:r>
            <a:endParaRPr lang="en-US" altLang="ko-KR" sz="2000" b="1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항목별 가점 합산 가능 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①언어 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~ </a:t>
            </a: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⑩ 리더십분야</a:t>
            </a:r>
            <a:endParaRPr lang="en-US" altLang="ko-KR" sz="2000" b="1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-108520" y="-3667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가산점</a:t>
            </a:r>
            <a:r>
              <a:rPr lang="en-US" altLang="ko-KR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서류제출</a:t>
            </a:r>
            <a:endParaRPr lang="en-US" altLang="ko-KR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156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324544" y="-99392"/>
            <a:ext cx="3312368" cy="4320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987824" y="-99392"/>
            <a:ext cx="3312368" cy="43204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300192" y="-99392"/>
            <a:ext cx="3312368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396552" y="6525344"/>
            <a:ext cx="3312368" cy="4320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15816" y="6525344"/>
            <a:ext cx="3312368" cy="43204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228184" y="6525344"/>
            <a:ext cx="3312368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-108520" y="-36676"/>
            <a:ext cx="3166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신원조사</a:t>
            </a:r>
            <a:r>
              <a:rPr lang="en-US" altLang="ko-KR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인터넷</a:t>
            </a:r>
            <a:r>
              <a:rPr lang="en-US" altLang="ko-KR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개인 등록</a:t>
            </a:r>
            <a:endParaRPr lang="en-US" altLang="ko-KR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395372"/>
            <a:ext cx="87294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신원조사 인터넷 신청 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(5. 4.(</a:t>
            </a: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목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~ 5. 19. (</a:t>
            </a: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), 17:00 </a:t>
            </a: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 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0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국군방첩사령부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2000" b="1" u="sng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2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1500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500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( </a:t>
            </a:r>
            <a:r>
              <a:rPr lang="ko-KR" altLang="en-US" sz="1500" dirty="0" err="1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국군방첩사령부</a:t>
            </a:r>
            <a:r>
              <a:rPr lang="ko-KR" altLang="en-US" sz="1500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 인터넷으로 신청 </a:t>
            </a:r>
            <a:r>
              <a:rPr lang="en-US" altLang="ko-KR" sz="1500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500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관련서류는 첨부파일로 제출</a:t>
            </a:r>
            <a:r>
              <a:rPr lang="en-US" altLang="ko-KR" sz="1500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 학군단으로 제출서류 없음 </a:t>
            </a:r>
            <a:r>
              <a:rPr lang="en-US" altLang="ko-KR" sz="1500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  <a:r>
              <a:rPr lang="ko-KR" altLang="en-US" sz="1500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☞</a:t>
            </a:r>
            <a:r>
              <a:rPr lang="en-US" altLang="ko-KR" sz="1500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500" dirty="0" err="1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국군방첩사령부</a:t>
            </a:r>
            <a:r>
              <a:rPr lang="ko-KR" altLang="en-US" sz="1500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 사이트 주소 </a:t>
            </a:r>
            <a:r>
              <a:rPr lang="en-US" altLang="ko-KR" sz="1500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: www.dssc.mil.kr  </a:t>
            </a:r>
            <a:r>
              <a:rPr lang="ko-KR" altLang="en-US" sz="1500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아래 해당파일</a:t>
            </a:r>
            <a:r>
              <a:rPr lang="en-US" altLang="ko-KR" sz="1500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 30</a:t>
            </a:r>
            <a:r>
              <a:rPr lang="ko-KR" altLang="en-US" sz="1500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분 이내 업로드</a:t>
            </a:r>
            <a:r>
              <a:rPr lang="en-US" altLang="ko-KR" sz="1500" dirty="0">
                <a:solidFill>
                  <a:srgbClr val="0066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① 신원진술서 작성                                  ② 기본증명서 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부</a:t>
            </a:r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③ 개인신용정보서 발급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sz="1700" dirty="0">
                <a:solidFill>
                  <a:srgbClr val="00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>
                <a:solidFill>
                  <a:srgbClr val="00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www.credit4u.or.kr /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본인 인증 후 발급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무료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]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후 업로드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ko-KR" altLang="en-US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F9796EC4-D99F-4563-96F8-4A7900C4C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92" y="2691834"/>
            <a:ext cx="8002072" cy="38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8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324544" y="-99392"/>
            <a:ext cx="3312368" cy="4320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987824" y="-99392"/>
            <a:ext cx="3312368" cy="43204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300192" y="-99392"/>
            <a:ext cx="3312368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396552" y="6525344"/>
            <a:ext cx="3312368" cy="4320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15816" y="6525344"/>
            <a:ext cx="3312368" cy="43204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228184" y="6525344"/>
            <a:ext cx="3312368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-108520" y="-36676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학군단 조별 면접평가</a:t>
            </a:r>
            <a:endParaRPr lang="en-US" altLang="ko-KR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00AD79-2B80-4760-9EB7-4EF3740E4C56}"/>
              </a:ext>
            </a:extLst>
          </p:cNvPr>
          <p:cNvSpPr txBox="1"/>
          <p:nvPr/>
        </p:nvSpPr>
        <p:spPr>
          <a:xfrm>
            <a:off x="251520" y="404664"/>
            <a:ext cx="872944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제출서류 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(5. </a:t>
            </a:r>
            <a:r>
              <a:rPr lang="en-US" altLang="ko-KR" sz="20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31</a:t>
            </a:r>
            <a:r>
              <a:rPr lang="en-US" altLang="ko-KR" sz="20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(</a:t>
            </a: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</a:t>
            </a:r>
            <a:r>
              <a:rPr lang="en-US" altLang="ko-KR" sz="20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), </a:t>
            </a: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조별 면접 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학군단 </a:t>
            </a:r>
            <a:r>
              <a:rPr lang="ko-KR" altLang="en-US" sz="2000" b="1" dirty="0" err="1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평가장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b="1" dirty="0" smtClean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en-US" altLang="ko-KR" sz="2000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b="1" dirty="0" smtClean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￭ </a:t>
            </a:r>
            <a:r>
              <a:rPr lang="ko-KR" altLang="en-US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여자 지원자는 평가학군단 선정 후 개인에게 별도 문자로 공지</a:t>
            </a:r>
            <a:r>
              <a:rPr lang="en-US" altLang="ko-KR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b="1" dirty="0" err="1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학군교</a:t>
            </a:r>
            <a:r>
              <a:rPr lang="ko-KR" altLang="en-US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학군단</a:t>
            </a:r>
            <a:r>
              <a:rPr lang="en-US" altLang="ko-KR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￭ 남자 지원자는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</a:t>
            </a: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구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 학군단에서 </a:t>
            </a: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조별 면접평가 실시</a:t>
            </a:r>
            <a:endParaRPr lang="en-US" altLang="ko-KR" sz="1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000" b="1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지원자 유의사항</a:t>
            </a:r>
            <a:endParaRPr lang="en-US" altLang="ko-KR" sz="2000" b="1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￭ 면접평가 일정은 변경 불가</a:t>
            </a:r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사전 평가 일정 선정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※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유고결석으로 인한 출석확인서 학군단에서 발급 </a:t>
            </a:r>
            <a:endParaRPr lang="en-US" altLang="ko-KR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￭ 특정대학 및 학과를 알 수 있는 단복</a:t>
            </a:r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잠바 등 </a:t>
            </a:r>
            <a:r>
              <a:rPr lang="ko-KR" altLang="en-US" b="1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착용금지</a:t>
            </a: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￭ 타인에게 불편함을 주지않는 단정한 복장 착용</a:t>
            </a:r>
            <a:endParaRPr lang="en-US" altLang="ko-KR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￭ 수험표</a:t>
            </a:r>
            <a:r>
              <a:rPr lang="en-US" altLang="ko-KR" sz="15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5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당일 신원확인 후 지급</a:t>
            </a:r>
            <a:r>
              <a:rPr lang="en-US" altLang="ko-KR" sz="15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와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신분증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주민등록증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여권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운전면허증 중 </a:t>
            </a:r>
            <a:r>
              <a:rPr lang="ko-KR" altLang="en-US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택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1)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은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반드시 </a:t>
            </a: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지참</a:t>
            </a:r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하여 참석 </a:t>
            </a:r>
            <a:endParaRPr lang="en-US" altLang="ko-KR" sz="15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8705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324544" y="-99392"/>
            <a:ext cx="3312368" cy="4320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987824" y="-99392"/>
            <a:ext cx="3312368" cy="43204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300192" y="-99392"/>
            <a:ext cx="3312368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396552" y="6525344"/>
            <a:ext cx="3312368" cy="4320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15816" y="6525344"/>
            <a:ext cx="3312368" cy="43204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228184" y="6525344"/>
            <a:ext cx="3312368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-108520" y="-36676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신체검사</a:t>
            </a:r>
            <a:r>
              <a:rPr lang="en-US" altLang="ko-KR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err="1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군병원</a:t>
            </a:r>
            <a:r>
              <a:rPr lang="en-US" altLang="ko-KR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민간병원 선택</a:t>
            </a:r>
            <a:r>
              <a:rPr lang="en-US" altLang="ko-KR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00AD79-2B80-4760-9EB7-4EF3740E4C56}"/>
              </a:ext>
            </a:extLst>
          </p:cNvPr>
          <p:cNvSpPr txBox="1"/>
          <p:nvPr/>
        </p:nvSpPr>
        <p:spPr>
          <a:xfrm>
            <a:off x="251520" y="404664"/>
            <a:ext cx="8729448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신체검사 결과 종합 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(5.4. </a:t>
            </a: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목 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~ 6. 30. </a:t>
            </a: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 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17:00 </a:t>
            </a: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군 병원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국군대구병원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신체검사 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(6. </a:t>
            </a:r>
            <a:r>
              <a:rPr lang="en-US" altLang="ko-KR" sz="20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0. 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</a:t>
            </a:r>
            <a:r>
              <a:rPr lang="ko-KR" altLang="en-US" sz="20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08:30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~ ) / </a:t>
            </a:r>
            <a:r>
              <a:rPr lang="ko-KR" altLang="en-US" sz="20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경산시 </a:t>
            </a:r>
            <a:r>
              <a:rPr lang="ko-KR" altLang="en-US" sz="2000" b="1" dirty="0" err="1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하양읍</a:t>
            </a:r>
            <a:r>
              <a:rPr lang="ko-KR" altLang="en-US" sz="20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b="1" dirty="0" err="1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은호리</a:t>
            </a:r>
            <a:endParaRPr lang="en-US" altLang="ko-KR" sz="2000" b="1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￭ </a:t>
            </a:r>
            <a:r>
              <a:rPr lang="ko-KR" altLang="en-US" b="1" dirty="0" err="1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신체등위</a:t>
            </a:r>
            <a:r>
              <a:rPr lang="ko-KR" altLang="en-US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판정기준 </a:t>
            </a:r>
            <a:r>
              <a:rPr lang="en-US" altLang="ko-KR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3</a:t>
            </a:r>
            <a:r>
              <a:rPr lang="ko-KR" altLang="en-US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급 이상  </a:t>
            </a:r>
            <a:r>
              <a:rPr lang="en-US" altLang="ko-KR" sz="1600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*BMI 3</a:t>
            </a:r>
            <a:r>
              <a:rPr lang="ko-KR" altLang="en-US" sz="1600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급 </a:t>
            </a:r>
            <a:r>
              <a:rPr lang="en-US" altLang="ko-KR" sz="1600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600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선발위원회에서 심의</a:t>
            </a:r>
            <a:r>
              <a:rPr lang="en-US" altLang="ko-KR" sz="1600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600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합 ∙불 결정</a:t>
            </a:r>
            <a:r>
              <a:rPr lang="en-US" altLang="ko-KR" sz="1600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￭ 신체검사 종합등급 </a:t>
            </a:r>
            <a:r>
              <a:rPr lang="en-US" altLang="ko-KR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1</a:t>
            </a:r>
            <a:r>
              <a:rPr lang="ko-KR" altLang="en-US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∙</a:t>
            </a:r>
            <a:r>
              <a:rPr lang="en-US" altLang="ko-KR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급</a:t>
            </a:r>
            <a:r>
              <a:rPr lang="en-US" altLang="ko-KR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합격</a:t>
            </a:r>
            <a:r>
              <a:rPr lang="en-US" altLang="ko-KR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), 3</a:t>
            </a:r>
            <a:r>
              <a:rPr lang="ko-KR" altLang="en-US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급</a:t>
            </a:r>
            <a:r>
              <a:rPr lang="en-US" altLang="ko-KR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심의로 결정</a:t>
            </a:r>
            <a:r>
              <a:rPr lang="en-US" altLang="ko-KR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), 4</a:t>
            </a:r>
            <a:r>
              <a:rPr lang="ko-KR" altLang="en-US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급 이하</a:t>
            </a:r>
            <a:r>
              <a:rPr lang="en-US" altLang="ko-KR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불합격</a:t>
            </a:r>
            <a:r>
              <a:rPr lang="en-US" altLang="ko-KR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1600" b="1" dirty="0">
              <a:solidFill>
                <a:srgbClr val="008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</a:t>
            </a:r>
            <a:r>
              <a:rPr lang="ko-KR" altLang="en-US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* </a:t>
            </a:r>
            <a:r>
              <a:rPr lang="ko-KR" altLang="en-US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재검횟수 </a:t>
            </a:r>
            <a:r>
              <a:rPr lang="en-US" altLang="ko-KR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군 병원에서 실시한 </a:t>
            </a:r>
            <a:r>
              <a:rPr lang="en-US" altLang="ko-KR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회만 인정</a:t>
            </a:r>
            <a:endParaRPr lang="en-US" altLang="ko-KR" sz="1600" b="1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* </a:t>
            </a:r>
            <a:r>
              <a:rPr lang="ko-KR" altLang="en-US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단순 건강 질환 재검 시 민간병원 진료 결과 재검 가능</a:t>
            </a:r>
            <a:r>
              <a:rPr lang="en-US" altLang="ko-KR" sz="16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진단서 </a:t>
            </a:r>
            <a:r>
              <a:rPr lang="ko-KR" altLang="en-US" sz="16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및 소견서 군 </a:t>
            </a:r>
            <a:r>
              <a:rPr lang="ko-KR" altLang="en-US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병원 제출</a:t>
            </a:r>
            <a:r>
              <a:rPr lang="en-US" altLang="ko-KR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￭ 신체검사 진단</a:t>
            </a:r>
            <a:r>
              <a:rPr lang="en-US" altLang="ko-KR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軍 병원 포함</a:t>
            </a:r>
            <a:r>
              <a:rPr lang="en-US" altLang="ko-KR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유효기간 </a:t>
            </a:r>
            <a:r>
              <a:rPr lang="en-US" altLang="ko-KR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접수마감일 기준 </a:t>
            </a:r>
            <a:r>
              <a:rPr lang="en-US" altLang="ko-KR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년 이내</a:t>
            </a:r>
            <a:r>
              <a:rPr lang="en-US" altLang="ko-KR" sz="15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(22. 6. 30. </a:t>
            </a:r>
            <a:r>
              <a:rPr lang="ko-KR" altLang="en-US" sz="15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이후</a:t>
            </a:r>
            <a:r>
              <a:rPr lang="en-US" altLang="ko-KR" sz="15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</a:t>
            </a: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￭ 여성 지원자 산부인과 검사 시 소변검사로 대체</a:t>
            </a:r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검사 제한 군 병원</a:t>
            </a:r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</a:t>
            </a: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￭ 신분증은</a:t>
            </a:r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반드시 지참 </a:t>
            </a:r>
            <a:endParaRPr lang="en-US" altLang="ko-KR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000" b="1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민간병원 신체검사 희망자 </a:t>
            </a:r>
            <a:r>
              <a:rPr lang="en-US" altLang="ko-KR" sz="2000" b="1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드림종합병원</a:t>
            </a:r>
            <a:r>
              <a:rPr lang="en-US" altLang="ko-KR" sz="12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대구 광역시 남구 소재</a:t>
            </a:r>
            <a:r>
              <a:rPr lang="en-US" altLang="ko-KR" sz="12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☎ 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053-640-8566</a:t>
            </a:r>
            <a:r>
              <a:rPr lang="en-US" altLang="ko-KR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b="1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￭ 검사일정 사전 확인 후 방문 검사비용 본인 부담 </a:t>
            </a:r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약 </a:t>
            </a:r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~10</a:t>
            </a: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만원</a:t>
            </a:r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￭ 육군 신체검사 진단서</a:t>
            </a:r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양식</a:t>
            </a:r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붙임 </a:t>
            </a:r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#10) </a:t>
            </a: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작성 </a:t>
            </a:r>
            <a:endParaRPr lang="en-US" altLang="ko-KR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￭ 검사결과지와 소견서</a:t>
            </a:r>
            <a:r>
              <a:rPr lang="en-US" altLang="ko-KR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또는 진단서</a:t>
            </a:r>
            <a:r>
              <a:rPr lang="en-US" altLang="ko-KR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학군단으로 제출 </a:t>
            </a:r>
            <a:r>
              <a:rPr lang="en-US" altLang="ko-KR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종합 후 군 병원 제출</a:t>
            </a:r>
            <a:endParaRPr lang="en-US" altLang="ko-KR" b="1" dirty="0">
              <a:solidFill>
                <a:srgbClr val="008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￭ 문신이 있는 지원자는 군 병원 이용 원칙 </a:t>
            </a:r>
            <a:r>
              <a:rPr lang="en-US" altLang="ko-KR" sz="1500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500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민간병원 진단서 제출 시 군 병원에서 재검</a:t>
            </a:r>
            <a:r>
              <a:rPr lang="en-US" altLang="ko-KR" sz="1500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624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324544" y="-99392"/>
            <a:ext cx="3312368" cy="4320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987824" y="-99392"/>
            <a:ext cx="3312368" cy="43204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300192" y="-99392"/>
            <a:ext cx="3312368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396552" y="6525344"/>
            <a:ext cx="3312368" cy="4320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15816" y="6525344"/>
            <a:ext cx="3312368" cy="43204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228184" y="6525344"/>
            <a:ext cx="3312368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-108520" y="-36676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신체검사</a:t>
            </a:r>
            <a:r>
              <a:rPr lang="en-US" altLang="ko-KR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err="1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군병원</a:t>
            </a:r>
            <a:r>
              <a:rPr lang="en-US" altLang="ko-KR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민간병원 선택</a:t>
            </a:r>
            <a:r>
              <a:rPr lang="en-US" altLang="ko-KR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) ~ </a:t>
            </a:r>
            <a:r>
              <a:rPr lang="ko-KR" altLang="en-US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계속</a:t>
            </a:r>
            <a:endParaRPr lang="en-US" altLang="ko-KR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00AD79-2B80-4760-9EB7-4EF3740E4C56}"/>
              </a:ext>
            </a:extLst>
          </p:cNvPr>
          <p:cNvSpPr txBox="1"/>
          <p:nvPr/>
        </p:nvSpPr>
        <p:spPr>
          <a:xfrm>
            <a:off x="251520" y="1916832"/>
            <a:ext cx="8729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응시자 주의사항</a:t>
            </a:r>
            <a:endParaRPr lang="en-US" altLang="ko-KR" sz="2000" b="1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￭ 수험표와 신분증을 지참하여 지정 장소로 참석</a:t>
            </a:r>
            <a:endParaRPr lang="en-US" altLang="ko-KR" sz="1600" b="1" dirty="0">
              <a:solidFill>
                <a:srgbClr val="008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￭ 신체검사 전일 </a:t>
            </a:r>
            <a:r>
              <a:rPr lang="en-US" altLang="ko-KR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20:00 </a:t>
            </a:r>
            <a:r>
              <a:rPr lang="ko-KR" altLang="en-US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이후 공복상태 유지</a:t>
            </a:r>
            <a:endParaRPr lang="en-US" altLang="ko-KR" sz="1600" b="1" dirty="0">
              <a:solidFill>
                <a:srgbClr val="008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</a:t>
            </a:r>
            <a:r>
              <a:rPr lang="ko-KR" altLang="en-US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* </a:t>
            </a:r>
            <a:r>
              <a:rPr lang="ko-KR" altLang="en-US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음주</a:t>
            </a:r>
            <a:r>
              <a:rPr lang="en-US" altLang="ko-KR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각종 약물복용</a:t>
            </a:r>
            <a:r>
              <a:rPr lang="en-US" altLang="ko-KR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흡연으로 인한 신체검사 오류 및 불합격 사유는 응시자 책임</a:t>
            </a:r>
            <a:endParaRPr lang="en-US" altLang="ko-KR" sz="1600" b="1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* </a:t>
            </a:r>
            <a:r>
              <a:rPr lang="ko-KR" altLang="en-US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재검 결과는 </a:t>
            </a:r>
            <a:r>
              <a:rPr lang="en-US" altLang="ko-KR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6. 30.(</a:t>
            </a:r>
            <a:r>
              <a:rPr lang="ko-KR" altLang="en-US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</a:t>
            </a:r>
            <a:r>
              <a:rPr lang="en-US" altLang="ko-KR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 합격되어 서류가 제출되어야 </a:t>
            </a:r>
            <a:r>
              <a:rPr lang="ko-KR" altLang="en-US" sz="16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함</a:t>
            </a:r>
            <a:endParaRPr lang="en-US" altLang="ko-KR" sz="1600" b="1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rgbClr val="FF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※ </a:t>
            </a:r>
            <a:r>
              <a:rPr lang="ko-KR" altLang="en-US" dirty="0">
                <a:solidFill>
                  <a:srgbClr val="FF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군 병원인 국군대구병원에서 신체검사 받기를 바랍니다</a:t>
            </a:r>
            <a:r>
              <a:rPr lang="en-US" altLang="ko-KR" dirty="0">
                <a:solidFill>
                  <a:srgbClr val="FF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endParaRPr lang="en-US" altLang="ko-KR" dirty="0" smtClean="0">
              <a:solidFill>
                <a:srgbClr val="FF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FF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solidFill>
                  <a:srgbClr val="FF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</a:t>
            </a:r>
            <a:r>
              <a:rPr lang="ko-KR" altLang="en-US" dirty="0" smtClean="0">
                <a:solidFill>
                  <a:srgbClr val="FF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유고결석으로 </a:t>
            </a:r>
            <a:r>
              <a:rPr lang="ko-KR" altLang="en-US" dirty="0">
                <a:solidFill>
                  <a:srgbClr val="FF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인한 </a:t>
            </a:r>
            <a:r>
              <a:rPr lang="ko-KR" altLang="en-US" dirty="0" smtClean="0">
                <a:solidFill>
                  <a:srgbClr val="FF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출석확인서를 학군단에서 발급</a:t>
            </a:r>
            <a:r>
              <a:rPr lang="en-US" altLang="ko-KR" dirty="0" smtClean="0">
                <a:solidFill>
                  <a:srgbClr val="FF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 smtClean="0">
                <a:solidFill>
                  <a:srgbClr val="FF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단과대학 </a:t>
            </a:r>
            <a:r>
              <a:rPr lang="ko-KR" altLang="en-US" dirty="0" err="1" smtClean="0">
                <a:solidFill>
                  <a:srgbClr val="FF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행정실에</a:t>
            </a:r>
            <a:r>
              <a:rPr lang="ko-KR" altLang="en-US" dirty="0" smtClean="0">
                <a:solidFill>
                  <a:srgbClr val="FF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dirty="0" smtClean="0">
              <a:solidFill>
                <a:srgbClr val="FF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FF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solidFill>
                  <a:srgbClr val="FF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</a:t>
            </a:r>
            <a:r>
              <a:rPr lang="ko-KR" altLang="en-US" dirty="0" smtClean="0">
                <a:solidFill>
                  <a:srgbClr val="FF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유고결석 출석인정 </a:t>
            </a:r>
            <a:r>
              <a:rPr lang="ko-KR" altLang="en-US" dirty="0" err="1" smtClean="0">
                <a:solidFill>
                  <a:srgbClr val="FF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신청시</a:t>
            </a:r>
            <a:r>
              <a:rPr lang="ko-KR" altLang="en-US" dirty="0" smtClean="0">
                <a:solidFill>
                  <a:srgbClr val="FF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첨부</a:t>
            </a:r>
            <a:endParaRPr lang="en-US" altLang="ko-KR" dirty="0">
              <a:solidFill>
                <a:srgbClr val="FF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dirty="0">
              <a:solidFill>
                <a:srgbClr val="FF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xmlns="" id="{C09DA1E5-114F-48C3-9604-F86C9E433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989192"/>
              </p:ext>
            </p:extLst>
          </p:nvPr>
        </p:nvGraphicFramePr>
        <p:xfrm>
          <a:off x="611560" y="908720"/>
          <a:ext cx="8064896" cy="648071"/>
        </p:xfrm>
        <a:graphic>
          <a:graphicData uri="http://schemas.openxmlformats.org/drawingml/2006/table">
            <a:tbl>
              <a:tblPr/>
              <a:tblGrid>
                <a:gridCol w="8064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신장측정 </a:t>
                      </a:r>
                      <a:r>
                        <a:rPr lang="en-US" altLang="ko-KR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– </a:t>
                      </a:r>
                      <a:r>
                        <a:rPr lang="ko-KR" altLang="en-US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신경정신과</a:t>
                      </a:r>
                      <a:r>
                        <a:rPr lang="en-US" altLang="ko-KR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/</a:t>
                      </a:r>
                      <a:r>
                        <a:rPr lang="ko-KR" altLang="en-US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신경과 검사 </a:t>
                      </a:r>
                      <a:r>
                        <a:rPr lang="en-US" altLang="ko-KR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– </a:t>
                      </a:r>
                      <a:r>
                        <a:rPr lang="ko-KR" altLang="en-US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치과검사 </a:t>
                      </a:r>
                      <a:r>
                        <a:rPr lang="en-US" altLang="ko-KR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– </a:t>
                      </a:r>
                      <a:r>
                        <a:rPr lang="ko-KR" altLang="en-US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체중측정 </a:t>
                      </a:r>
                      <a:r>
                        <a:rPr lang="en-US" altLang="ko-KR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– </a:t>
                      </a:r>
                      <a:r>
                        <a:rPr lang="ko-KR" altLang="en-US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시력측정 </a:t>
                      </a:r>
                      <a:r>
                        <a:rPr lang="en-US" altLang="ko-KR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– </a:t>
                      </a:r>
                      <a:r>
                        <a:rPr lang="ko-KR" altLang="en-US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혈압측정 </a:t>
                      </a:r>
                      <a:r>
                        <a:rPr lang="en-US" altLang="ko-KR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– </a:t>
                      </a:r>
                      <a:r>
                        <a:rPr lang="ko-KR" altLang="en-US" sz="1400" b="0" kern="0" spc="-150" dirty="0" err="1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안과검사</a:t>
                      </a:r>
                      <a:endParaRPr lang="en-US" altLang="ko-KR" sz="1400" b="0" kern="0" spc="-150" dirty="0">
                        <a:solidFill>
                          <a:schemeClr val="tx1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150" dirty="0" err="1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내과검사</a:t>
                      </a:r>
                      <a:r>
                        <a:rPr lang="ko-KR" altLang="en-US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en-US" altLang="ko-KR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– </a:t>
                      </a:r>
                      <a:r>
                        <a:rPr lang="ko-KR" altLang="en-US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외과검사 </a:t>
                      </a:r>
                      <a:r>
                        <a:rPr lang="en-US" altLang="ko-KR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– </a:t>
                      </a:r>
                      <a:r>
                        <a:rPr lang="ko-KR" altLang="en-US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이비인후과 검사 </a:t>
                      </a:r>
                      <a:r>
                        <a:rPr lang="en-US" altLang="ko-KR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–  </a:t>
                      </a:r>
                      <a:r>
                        <a:rPr lang="ko-KR" altLang="en-US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피부과</a:t>
                      </a:r>
                      <a:r>
                        <a:rPr lang="en-US" altLang="ko-KR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/</a:t>
                      </a:r>
                      <a:r>
                        <a:rPr lang="ko-KR" altLang="en-US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비뇨기과 검사 </a:t>
                      </a:r>
                      <a:r>
                        <a:rPr lang="en-US" altLang="ko-KR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– </a:t>
                      </a:r>
                      <a:r>
                        <a:rPr lang="ko-KR" altLang="en-US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방사선 검사 </a:t>
                      </a:r>
                      <a:r>
                        <a:rPr lang="en-US" altLang="ko-KR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– </a:t>
                      </a:r>
                      <a:r>
                        <a:rPr lang="ko-KR" altLang="en-US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혈액</a:t>
                      </a:r>
                      <a:r>
                        <a:rPr lang="en-US" altLang="ko-KR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/</a:t>
                      </a:r>
                      <a:r>
                        <a:rPr lang="ko-KR" altLang="en-US" sz="1400" b="0" kern="0" spc="-150" dirty="0">
                          <a:solidFill>
                            <a:schemeClr val="tx1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소변검사 </a:t>
                      </a:r>
                      <a:r>
                        <a:rPr lang="en-US" altLang="ko-KR" sz="1400" b="0" kern="0" spc="-150" dirty="0">
                          <a:solidFill>
                            <a:srgbClr val="0066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– </a:t>
                      </a:r>
                      <a:r>
                        <a:rPr lang="ko-KR" altLang="en-US" sz="1400" b="0" kern="0" spc="-150" dirty="0">
                          <a:solidFill>
                            <a:srgbClr val="0066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산부인과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026E3A-6D1D-49E2-85F9-7A9AE2E8CBA2}"/>
              </a:ext>
            </a:extLst>
          </p:cNvPr>
          <p:cNvSpPr txBox="1"/>
          <p:nvPr/>
        </p:nvSpPr>
        <p:spPr>
          <a:xfrm>
            <a:off x="251520" y="404664"/>
            <a:ext cx="86709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00" b="1" u="sng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검사종목 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13</a:t>
            </a: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 항목 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여 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14</a:t>
            </a: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 항목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1412D12C-15CC-4A69-BE74-F6DD778DA40F}"/>
              </a:ext>
            </a:extLst>
          </p:cNvPr>
          <p:cNvSpPr/>
          <p:nvPr/>
        </p:nvSpPr>
        <p:spPr>
          <a:xfrm>
            <a:off x="539552" y="1614571"/>
            <a:ext cx="7974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rgbClr val="008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￭ 여 지원자 재검 시 산부인과 군의관이 있는 군 병원에서 실시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5199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324544" y="-99392"/>
            <a:ext cx="3312368" cy="4320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987824" y="-99392"/>
            <a:ext cx="3312368" cy="43204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300192" y="-99392"/>
            <a:ext cx="3312368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396552" y="6525344"/>
            <a:ext cx="3312368" cy="4320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15816" y="6525344"/>
            <a:ext cx="3312368" cy="43204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228184" y="6525344"/>
            <a:ext cx="3312368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-108520" y="-36676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체력인증서 제출</a:t>
            </a:r>
            <a:r>
              <a:rPr lang="en-US" altLang="ko-KR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국민체력 </a:t>
            </a:r>
            <a:r>
              <a:rPr lang="en-US" altLang="ko-KR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100)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00AD79-2B80-4760-9EB7-4EF3740E4C56}"/>
              </a:ext>
            </a:extLst>
          </p:cNvPr>
          <p:cNvSpPr txBox="1"/>
          <p:nvPr/>
        </p:nvSpPr>
        <p:spPr>
          <a:xfrm>
            <a:off x="251520" y="404664"/>
            <a:ext cx="8729448" cy="590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신체력인증 제출 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(5.4. </a:t>
            </a: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목 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~ 7. 28. </a:t>
            </a: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 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17:00 </a:t>
            </a: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: </a:t>
            </a:r>
            <a:r>
              <a:rPr lang="ko-KR" altLang="en-US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붙임 </a:t>
            </a:r>
            <a:r>
              <a:rPr lang="en-US" altLang="ko-KR" sz="20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#9</a:t>
            </a:r>
          </a:p>
          <a:p>
            <a:pPr>
              <a:lnSpc>
                <a:spcPct val="150000"/>
              </a:lnSpc>
            </a:pPr>
            <a:r>
              <a:rPr lang="en-US" altLang="ko-KR" sz="15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* </a:t>
            </a:r>
            <a:r>
              <a:rPr lang="ko-KR" altLang="en-US" sz="15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국민체력 </a:t>
            </a:r>
            <a:r>
              <a:rPr lang="en-US" altLang="ko-KR" sz="15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100 </a:t>
            </a:r>
            <a:r>
              <a:rPr lang="ko-KR" altLang="en-US" sz="15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사이트  개별 등록 ➡ 예약 ➡ 방문 후 측정 ➡ 인증서 수령 ➡ 인증서 원본 제출</a:t>
            </a:r>
            <a:endParaRPr lang="en-US" altLang="ko-KR" sz="1500" b="1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￭ </a:t>
            </a:r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등급 이상 인증서 제출 시 만점</a:t>
            </a:r>
            <a:r>
              <a:rPr lang="en-US" altLang="ko-KR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건강체력 항목 중 불합격 항목당 감점</a:t>
            </a:r>
            <a:endParaRPr lang="en-US" altLang="ko-KR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* </a:t>
            </a:r>
            <a:r>
              <a:rPr lang="ko-KR" altLang="en-US" sz="15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全 항목 불합격시 </a:t>
            </a:r>
            <a:r>
              <a:rPr lang="en-US" altLang="ko-KR" sz="15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‘ </a:t>
            </a:r>
            <a:r>
              <a:rPr lang="ko-KR" altLang="en-US" sz="15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불합격＇ </a:t>
            </a:r>
            <a:endParaRPr lang="en-US" altLang="ko-KR" sz="1500" b="1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* </a:t>
            </a:r>
            <a:r>
              <a:rPr lang="ko-KR" altLang="en-US" sz="15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건강체력 </a:t>
            </a:r>
            <a:r>
              <a:rPr lang="en-US" altLang="ko-KR" sz="15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sz="15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 항목 모두 합격</a:t>
            </a:r>
            <a:r>
              <a:rPr lang="en-US" altLang="ko-KR" sz="15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BMI</a:t>
            </a:r>
            <a:r>
              <a:rPr lang="ko-KR" altLang="en-US" sz="15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만 불합격 시 </a:t>
            </a:r>
            <a:r>
              <a:rPr lang="en-US" altLang="ko-KR" sz="15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:‘</a:t>
            </a:r>
            <a:r>
              <a:rPr lang="ko-KR" altLang="en-US" sz="1500" b="1" dirty="0" err="1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만점＇부여</a:t>
            </a:r>
            <a:r>
              <a:rPr lang="en-US" altLang="ko-KR" sz="15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5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5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BMI</a:t>
            </a:r>
            <a:r>
              <a:rPr lang="ko-KR" altLang="en-US" sz="15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는 신체검사 결과 적용</a:t>
            </a:r>
            <a:endParaRPr lang="en-US" altLang="ko-KR" sz="1500" b="1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500" b="1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500" b="1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500" b="1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500" b="1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500" b="1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500" b="1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500" b="1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500" b="1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500" b="1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7746B682-9CB5-48FF-8EC5-0732F391E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3" y="1340768"/>
            <a:ext cx="7992890" cy="76190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4525652A-76A3-4F6F-874C-D46A3082C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3" y="3187572"/>
            <a:ext cx="7992890" cy="181521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8177CFEC-A6D9-494F-B5AD-F4DAC69C5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3" y="5077838"/>
            <a:ext cx="3744417" cy="130349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20C8A404-10EE-4551-8D79-473552B0A8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5077838"/>
            <a:ext cx="3744417" cy="13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1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10345</TotalTime>
  <Words>995</Words>
  <Application>Microsoft Office PowerPoint</Application>
  <PresentationFormat>화면 슬라이드 쇼(4:3)</PresentationFormat>
  <Paragraphs>129</Paragraphs>
  <Slides>8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USER</cp:lastModifiedBy>
  <cp:revision>468</cp:revision>
  <cp:lastPrinted>2023-05-01T23:50:31Z</cp:lastPrinted>
  <dcterms:created xsi:type="dcterms:W3CDTF">2014-02-18T14:38:04Z</dcterms:created>
  <dcterms:modified xsi:type="dcterms:W3CDTF">2023-05-08T01:25:54Z</dcterms:modified>
</cp:coreProperties>
</file>