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0" r:id="rId3"/>
    <p:sldId id="259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1" r:id="rId13"/>
    <p:sldId id="292" r:id="rId14"/>
    <p:sldId id="262" r:id="rId15"/>
    <p:sldId id="293" r:id="rId16"/>
    <p:sldId id="294" r:id="rId17"/>
    <p:sldId id="296" r:id="rId18"/>
    <p:sldId id="268" r:id="rId19"/>
    <p:sldId id="277" r:id="rId20"/>
    <p:sldId id="299" r:id="rId21"/>
    <p:sldId id="271" r:id="rId22"/>
  </p:sldIdLst>
  <p:sldSz cx="9144000" cy="6858000" type="screen4x3"/>
  <p:notesSz cx="6669088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AAC51-ADA2-4E57-9878-D0A71CB908FF}" type="datetimeFigureOut">
              <a:rPr lang="ko-KR" altLang="en-US" smtClean="0"/>
              <a:pPr/>
              <a:t>2011-03-08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780E7-D016-4237-935A-DED77187BD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636B9-DC26-4B0A-9001-63457546BDA7}" type="datetimeFigureOut">
              <a:rPr lang="ko-KR" altLang="en-US" smtClean="0"/>
              <a:pPr/>
              <a:t>2011-03-08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C6E8F-5438-400D-A956-599DFC733E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C6E8F-5438-400D-A956-599DFC733E5C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0" name="부제목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19" name="날짜 개체 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7A111-1F8B-44CE-9DD9-2ECFB003CE2A}" type="datetimeFigureOut">
              <a:rPr lang="ko-KR" altLang="en-US" smtClean="0"/>
              <a:pPr/>
              <a:t>2011-03-08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7A111-1F8B-44CE-9DD9-2ECFB003CE2A}" type="datetimeFigureOut">
              <a:rPr lang="ko-KR" altLang="en-US" smtClean="0"/>
              <a:pPr/>
              <a:t>2011-03-08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7A111-1F8B-44CE-9DD9-2ECFB003CE2A}" type="datetimeFigureOut">
              <a:rPr lang="ko-KR" altLang="en-US" smtClean="0"/>
              <a:pPr/>
              <a:t>2011-03-08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7A111-1F8B-44CE-9DD9-2ECFB003CE2A}" type="datetimeFigureOut">
              <a:rPr lang="ko-KR" altLang="en-US" smtClean="0"/>
              <a:pPr/>
              <a:t>2011-03-08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7A111-1F8B-44CE-9DD9-2ECFB003CE2A}" type="datetimeFigureOut">
              <a:rPr lang="ko-KR" altLang="en-US" smtClean="0"/>
              <a:pPr/>
              <a:t>2011-03-08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7A111-1F8B-44CE-9DD9-2ECFB003CE2A}" type="datetimeFigureOut">
              <a:rPr lang="ko-KR" altLang="en-US" smtClean="0"/>
              <a:pPr/>
              <a:t>2011-03-08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7A111-1F8B-44CE-9DD9-2ECFB003CE2A}" type="datetimeFigureOut">
              <a:rPr lang="ko-KR" altLang="en-US" smtClean="0"/>
              <a:pPr/>
              <a:t>2011-03-08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7A111-1F8B-44CE-9DD9-2ECFB003CE2A}" type="datetimeFigureOut">
              <a:rPr lang="ko-KR" altLang="en-US" smtClean="0"/>
              <a:pPr/>
              <a:t>2011-03-08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7A111-1F8B-44CE-9DD9-2ECFB003CE2A}" type="datetimeFigureOut">
              <a:rPr lang="ko-KR" altLang="en-US" smtClean="0"/>
              <a:pPr/>
              <a:t>2011-03-08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7A111-1F8B-44CE-9DD9-2ECFB003CE2A}" type="datetimeFigureOut">
              <a:rPr lang="ko-KR" altLang="en-US" smtClean="0"/>
              <a:pPr/>
              <a:t>2011-03-08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한쪽 모서리가 둥근 사각형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E7A111-1F8B-44CE-9DD9-2ECFB003CE2A}" type="datetimeFigureOut">
              <a:rPr lang="ko-KR" altLang="en-US" smtClean="0"/>
              <a:pPr/>
              <a:t>2011-03-08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제목 개체 틀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5" name="날짜 개체 틀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9E7A111-1F8B-44CE-9DD9-2ECFB003CE2A}" type="datetimeFigureOut">
              <a:rPr lang="ko-KR" altLang="en-US" smtClean="0"/>
              <a:pPr/>
              <a:t>2011-03-08</a:t>
            </a:fld>
            <a:endParaRPr lang="ko-KR" altLang="en-US"/>
          </a:p>
        </p:txBody>
      </p:sp>
      <p:sp>
        <p:nvSpPr>
          <p:cNvPr id="18" name="바닥글 개체 틀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0D549AB-10A3-420A-B0C6-2115F9351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1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1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1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1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1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1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1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1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1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koreanstudies.net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article.net/" TargetMode="External"/><Relationship Id="rId5" Type="http://schemas.openxmlformats.org/officeDocument/2006/relationships/hyperlink" Target="http://newnonmun.com/webdb" TargetMode="External"/><Relationship Id="rId4" Type="http://schemas.openxmlformats.org/officeDocument/2006/relationships/hyperlink" Target="http://www.dbpia.co.k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ikipedia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kis.re.kr/" TargetMode="External"/><Relationship Id="rId5" Type="http://schemas.openxmlformats.org/officeDocument/2006/relationships/hyperlink" Target="http://knowledge.go.kr/" TargetMode="External"/><Relationship Id="rId4" Type="http://schemas.openxmlformats.org/officeDocument/2006/relationships/hyperlink" Target="http://ko.wikipedia.org/wiki/%EC%9B%94%EB%93%9C_%EC%99%80%EC%9D%B4%EB%93%9C_%EC%9B%B9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bl.ac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cpsr.umich.edu/" TargetMode="External"/><Relationship Id="rId5" Type="http://schemas.openxmlformats.org/officeDocument/2006/relationships/hyperlink" Target="http://ksdc.re.kr/" TargetMode="External"/><Relationship Id="rId4" Type="http://schemas.openxmlformats.org/officeDocument/2006/relationships/hyperlink" Target="http://wikipedia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cholar.google.com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ib.daegu.ac.k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b.daegu.ac.k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8794" y="1643050"/>
            <a:ext cx="4786346" cy="1071562"/>
          </a:xfrm>
        </p:spPr>
        <p:txBody>
          <a:bodyPr>
            <a:normAutofit/>
          </a:bodyPr>
          <a:lstStyle/>
          <a:p>
            <a:pPr eaLnBrk="1" hangingPunct="1"/>
            <a:r>
              <a:rPr lang="ko-KR" altLang="en-US" sz="4000" dirty="0" smtClean="0">
                <a:solidFill>
                  <a:srgbClr val="C00000"/>
                </a:solidFill>
                <a:latin typeface="HY헤드라인M" pitchFamily="18" charset="-127"/>
                <a:ea typeface="HY헤드라인M" pitchFamily="18" charset="-127"/>
              </a:rPr>
              <a:t>학술정보 이용 안내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000232" y="4500570"/>
            <a:ext cx="4929187" cy="1071562"/>
          </a:xfrm>
          <a:prstGeom prst="rect">
            <a:avLst/>
          </a:prstGeom>
        </p:spPr>
        <p:txBody>
          <a:bodyPr vert="horz" lIns="45720" rIns="45720" bIns="45720" anchor="b">
            <a:normAutofit fontScale="70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9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2011.  3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1" i="0" u="none" strike="noStrike" kern="1200" cap="none" spc="0" normalizeH="0" baseline="0" noProof="0" dirty="0" smtClean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중  앙  도  서  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44008" y="692696"/>
            <a:ext cx="192882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MetaSearch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643182"/>
            <a:ext cx="6400800" cy="3714776"/>
          </a:xfrm>
          <a:prstGeom prst="rect">
            <a:avLst/>
          </a:prstGeom>
          <a:ln w="1905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57290" y="1857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1857364"/>
            <a:ext cx="6404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atin typeface="HY강M" pitchFamily="18" charset="-127"/>
                <a:ea typeface="HY강M" pitchFamily="18" charset="-127"/>
              </a:rPr>
              <a:t>데이터베이스 세트 및 주제별 항목에서 원하는 데이터베이스를 선택하여 검색</a:t>
            </a:r>
            <a:endParaRPr lang="ko-KR" altLang="en-US" sz="1400" b="1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86248" y="3000372"/>
            <a:ext cx="1143008" cy="21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000100" y="3786190"/>
            <a:ext cx="1285884" cy="21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500298" y="4714884"/>
            <a:ext cx="285752" cy="12144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899592" y="692696"/>
            <a:ext cx="26981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* 학술지 검색</a:t>
            </a:r>
            <a:r>
              <a:rPr lang="en-US" altLang="ko-KR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_ </a:t>
            </a:r>
            <a:r>
              <a:rPr lang="ko-KR" altLang="en-US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메타검색</a:t>
            </a:r>
            <a:endParaRPr lang="ko-KR" altLang="en-US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44008" y="692696"/>
            <a:ext cx="192882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My Space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000372"/>
            <a:ext cx="6486525" cy="3514725"/>
          </a:xfrm>
          <a:prstGeom prst="rect">
            <a:avLst/>
          </a:prstGeom>
          <a:ln w="1905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85852" y="1357298"/>
            <a:ext cx="47612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My Space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활용을 위해서는 </a:t>
            </a:r>
            <a:r>
              <a:rPr lang="ko-KR" altLang="en-US" sz="1400" b="1" dirty="0" smtClean="0">
                <a:solidFill>
                  <a:srgbClr val="C00000"/>
                </a:solidFill>
                <a:latin typeface="HY강M" pitchFamily="18" charset="-127"/>
                <a:ea typeface="HY강M" pitchFamily="18" charset="-127"/>
              </a:rPr>
              <a:t>로그인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 필수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My Article :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간편검색에서 저장된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article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확인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My Database :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데이터베이스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검색에서 저장된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DB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확인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My e-Journal :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전자저널 검색에서 저장된 저널 확인</a:t>
            </a:r>
            <a:endParaRPr lang="ko-KR" altLang="en-US" sz="1400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142976" y="3643314"/>
            <a:ext cx="2857520" cy="2143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572132" y="3429000"/>
            <a:ext cx="1071570" cy="2143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899592" y="692696"/>
            <a:ext cx="26981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* 학술지 검색</a:t>
            </a:r>
            <a:r>
              <a:rPr lang="en-US" altLang="ko-KR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_ </a:t>
            </a:r>
            <a:r>
              <a:rPr lang="ko-KR" altLang="en-US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메타검색</a:t>
            </a:r>
            <a:endParaRPr lang="ko-KR" altLang="en-US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899592" y="692696"/>
            <a:ext cx="296427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* 학술지 검색</a:t>
            </a:r>
            <a:r>
              <a:rPr lang="en-US" altLang="ko-KR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_ http://riss.kr</a:t>
            </a:r>
            <a:endParaRPr lang="ko-KR" altLang="en-US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14490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교육과학기술부 출연기관인 한국교육학술정보원에서 제공하는 </a:t>
            </a:r>
            <a:r>
              <a:rPr lang="ko-KR" altLang="en-US" sz="1400" b="1" dirty="0" smtClean="0">
                <a:solidFill>
                  <a:schemeClr val="accent2"/>
                </a:solidFill>
                <a:latin typeface="HY강M" pitchFamily="18" charset="-127"/>
                <a:ea typeface="HY강M" pitchFamily="18" charset="-127"/>
              </a:rPr>
              <a:t>학술연구정보서비스</a:t>
            </a:r>
            <a:endParaRPr lang="en-US" altLang="ko-KR" sz="1400" b="1" dirty="0" smtClean="0">
              <a:solidFill>
                <a:schemeClr val="accent2"/>
              </a:solidFill>
              <a:latin typeface="HY강M" pitchFamily="18" charset="-127"/>
              <a:ea typeface="HY강M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국내외 학술지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147,000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여종 서지 및 원문검색 가능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국내 학술지 정보의 포괄적인 검색 가능</a:t>
            </a:r>
            <a:endParaRPr lang="ko-KR" altLang="en-US" sz="1400" dirty="0"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7710334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직사각형 10"/>
          <p:cNvSpPr/>
          <p:nvPr/>
        </p:nvSpPr>
        <p:spPr>
          <a:xfrm>
            <a:off x="4716016" y="2420888"/>
            <a:ext cx="1584176" cy="2863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259632" y="3429000"/>
            <a:ext cx="4896544" cy="2863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899592" y="692696"/>
            <a:ext cx="25811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* 학술지 검색</a:t>
            </a:r>
            <a:r>
              <a:rPr lang="en-US" altLang="ko-KR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_ </a:t>
            </a:r>
            <a:r>
              <a:rPr lang="ko-KR" altLang="en-US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학술 </a:t>
            </a:r>
            <a:r>
              <a:rPr lang="en-US" altLang="ko-KR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DB</a:t>
            </a:r>
            <a:endParaRPr lang="ko-KR" altLang="en-US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511710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도서관 홈페이지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/ e-Contents / </a:t>
            </a:r>
            <a:r>
              <a:rPr lang="en-US" altLang="ko-KR" sz="1400" b="1" dirty="0" smtClean="0">
                <a:solidFill>
                  <a:schemeClr val="accent2"/>
                </a:solidFill>
                <a:latin typeface="HY강M" pitchFamily="18" charset="-127"/>
                <a:ea typeface="HY강M" pitchFamily="18" charset="-127"/>
              </a:rPr>
              <a:t>e-Journal or Web DB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도서관이 구독중인 전자저널 및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Web  DB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검색의 개별 검색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관련성이 높은 자료 및 특정 주제 </a:t>
            </a:r>
            <a:r>
              <a:rPr lang="ko-KR" altLang="en-US" sz="1400" dirty="0" err="1" smtClean="0">
                <a:latin typeface="HY강M" pitchFamily="18" charset="-127"/>
                <a:ea typeface="HY강M" pitchFamily="18" charset="-127"/>
              </a:rPr>
              <a:t>검색시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 사용</a:t>
            </a:r>
            <a:endParaRPr lang="ko-KR" altLang="en-US" sz="1400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951312" y="6581001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1" dirty="0" smtClean="0">
                <a:ea typeface="굴림" pitchFamily="50" charset="-127"/>
              </a:rPr>
              <a:t>국내</a:t>
            </a:r>
            <a:r>
              <a:rPr lang="en-US" altLang="ko-KR" sz="1200" b="1" dirty="0" smtClean="0">
                <a:ea typeface="굴림" pitchFamily="50" charset="-127"/>
              </a:rPr>
              <a:t> </a:t>
            </a:r>
            <a:r>
              <a:rPr lang="ko-KR" altLang="en-US" sz="1200" b="1" dirty="0" smtClean="0">
                <a:ea typeface="굴림" pitchFamily="50" charset="-127"/>
              </a:rPr>
              <a:t>학회지 </a:t>
            </a:r>
            <a:r>
              <a:rPr lang="en-US" altLang="ko-KR" sz="1200" b="1" dirty="0" smtClean="0">
                <a:ea typeface="굴림" pitchFamily="50" charset="-127"/>
              </a:rPr>
              <a:t>: </a:t>
            </a:r>
            <a:r>
              <a:rPr lang="ko-KR" altLang="en-US" sz="1200" b="1" dirty="0" smtClean="0">
                <a:ea typeface="굴림" pitchFamily="50" charset="-127"/>
              </a:rPr>
              <a:t>한국연구재단 등재 </a:t>
            </a:r>
            <a:r>
              <a:rPr lang="en-US" altLang="ko-KR" sz="1200" b="1" dirty="0" smtClean="0">
                <a:ea typeface="굴림" pitchFamily="50" charset="-127"/>
              </a:rPr>
              <a:t>and </a:t>
            </a:r>
            <a:r>
              <a:rPr lang="ko-KR" altLang="en-US" sz="1200" b="1" dirty="0" smtClean="0">
                <a:ea typeface="굴림" pitchFamily="50" charset="-127"/>
              </a:rPr>
              <a:t>등재후보지 </a:t>
            </a:r>
            <a:r>
              <a:rPr lang="en-US" altLang="ko-KR" sz="1200" b="1" dirty="0" smtClean="0">
                <a:ea typeface="굴림" pitchFamily="50" charset="-127"/>
              </a:rPr>
              <a:t>: 2,050</a:t>
            </a:r>
            <a:r>
              <a:rPr lang="ko-KR" altLang="en-US" sz="1200" b="1" dirty="0" smtClean="0">
                <a:ea typeface="굴림" pitchFamily="50" charset="-127"/>
              </a:rPr>
              <a:t>종 </a:t>
            </a:r>
            <a:r>
              <a:rPr lang="en-US" altLang="ko-KR" sz="1200" b="1" dirty="0" smtClean="0">
                <a:ea typeface="굴림" pitchFamily="50" charset="-127"/>
              </a:rPr>
              <a:t>__ 2011. 3. 1 </a:t>
            </a:r>
            <a:r>
              <a:rPr lang="ko-KR" altLang="en-US" sz="1200" b="1" dirty="0" smtClean="0">
                <a:ea typeface="굴림" pitchFamily="50" charset="-127"/>
              </a:rPr>
              <a:t>현재</a:t>
            </a:r>
            <a:endParaRPr lang="ko-KR" altLang="en-US" sz="1200" b="1" dirty="0">
              <a:ea typeface="굴림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7416824" cy="3362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491880" y="4365104"/>
          <a:ext cx="5184575" cy="202432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115892"/>
                <a:gridCol w="915901"/>
                <a:gridCol w="853961"/>
                <a:gridCol w="2298821"/>
              </a:tblGrid>
              <a:tr h="41470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DB </a:t>
                      </a:r>
                      <a:r>
                        <a:rPr lang="ko-KR" altLang="en-US" sz="1000" dirty="0" smtClean="0"/>
                        <a:t>명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학회</a:t>
                      </a:r>
                      <a:r>
                        <a:rPr lang="en-US" altLang="ko-KR" sz="1000" dirty="0" smtClean="0"/>
                        <a:t>/</a:t>
                      </a:r>
                      <a:r>
                        <a:rPr lang="ko-KR" altLang="en-US" sz="1000" dirty="0" smtClean="0"/>
                        <a:t>연구소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 smtClean="0"/>
                        <a:t>Fulltext</a:t>
                      </a:r>
                      <a:r>
                        <a:rPr lang="en-US" altLang="ko-KR" sz="1000" baseline="0" dirty="0" smtClean="0"/>
                        <a:t> </a:t>
                      </a:r>
                    </a:p>
                    <a:p>
                      <a:pPr algn="ctr" latinLnBrk="1"/>
                      <a:r>
                        <a:rPr lang="ko-KR" altLang="en-US" sz="1000" baseline="0" dirty="0" smtClean="0"/>
                        <a:t>종 수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URL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9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KISS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/>
                        <a:t>1,200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/>
                        <a:t>1,344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000" dirty="0" smtClean="0">
                          <a:hlinkClick r:id="rId3"/>
                        </a:rPr>
                        <a:t>http://search.koreanstudies.net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9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DBPIA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/>
                        <a:t>350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/>
                        <a:t>1,021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000" dirty="0" smtClean="0">
                          <a:hlinkClick r:id="rId4"/>
                        </a:rPr>
                        <a:t>http://www.dbpia.co.kr/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9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 smtClean="0"/>
                        <a:t>NEWnonmon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/>
                        <a:t>50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/>
                        <a:t>66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000" dirty="0" smtClean="0">
                          <a:hlinkClick r:id="rId5"/>
                        </a:rPr>
                        <a:t>http://newnonmun.com/webdb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9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E-article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/>
                        <a:t>370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/>
                        <a:t>542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000" dirty="0" smtClean="0">
                          <a:hlinkClick r:id="rId6"/>
                        </a:rPr>
                        <a:t>http://www.earticle.net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92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/>
                        <a:t>교보문고스콜라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/>
                        <a:t>250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000" dirty="0" smtClean="0"/>
                        <a:t>390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000" dirty="0" smtClean="0">
                          <a:hlinkClick r:id="rId6"/>
                        </a:rPr>
                        <a:t>http://Scholar.dkyobobook.co.kr</a:t>
                      </a:r>
                      <a:endParaRPr lang="ko-KR" altLang="en-US" sz="100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직사각형 12"/>
          <p:cNvSpPr/>
          <p:nvPr/>
        </p:nvSpPr>
        <p:spPr>
          <a:xfrm>
            <a:off x="2411760" y="2852936"/>
            <a:ext cx="1296144" cy="2143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763688" y="2492896"/>
            <a:ext cx="1152128" cy="2863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732240" y="3933056"/>
            <a:ext cx="1152128" cy="2143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99592" y="692696"/>
            <a:ext cx="400622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* 학위논문 검색</a:t>
            </a:r>
            <a:r>
              <a:rPr lang="en-US" altLang="ko-KR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_ </a:t>
            </a:r>
            <a:r>
              <a:rPr lang="ko-KR" altLang="en-US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학위논문 원문검색</a:t>
            </a:r>
            <a:endParaRPr lang="ko-KR" altLang="en-US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24944"/>
            <a:ext cx="5004047" cy="3738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268760"/>
            <a:ext cx="7704856" cy="91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3707904" y="1700808"/>
            <a:ext cx="936104" cy="2863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300192" y="1916832"/>
            <a:ext cx="1008112" cy="2863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아래쪽 화살표 9"/>
          <p:cNvSpPr/>
          <p:nvPr/>
        </p:nvSpPr>
        <p:spPr>
          <a:xfrm>
            <a:off x="6732240" y="2348880"/>
            <a:ext cx="504056" cy="43204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95536" y="3140968"/>
            <a:ext cx="403244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도서관 홈페이지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/ e-Contents /   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   </a:t>
            </a:r>
            <a:r>
              <a:rPr lang="ko-KR" altLang="en-US" sz="1400" b="1" dirty="0" smtClean="0">
                <a:solidFill>
                  <a:schemeClr val="accent2"/>
                </a:solidFill>
                <a:latin typeface="HY강M" pitchFamily="18" charset="-127"/>
                <a:ea typeface="HY강M" pitchFamily="18" charset="-127"/>
              </a:rPr>
              <a:t>학위논문 원문검색</a:t>
            </a:r>
            <a:endParaRPr lang="en-US" altLang="ko-KR" sz="1400" b="1" dirty="0" smtClean="0">
              <a:solidFill>
                <a:schemeClr val="accent2"/>
              </a:solidFill>
              <a:latin typeface="HY강M" pitchFamily="18" charset="-127"/>
              <a:ea typeface="HY강M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교내 </a:t>
            </a:r>
            <a:r>
              <a:rPr lang="ko-KR" altLang="en-US" sz="1400" dirty="0" err="1" smtClean="0">
                <a:latin typeface="HY강M" pitchFamily="18" charset="-127"/>
                <a:ea typeface="HY강M" pitchFamily="18" charset="-127"/>
              </a:rPr>
              <a:t>석박사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 학위논문 원문 검색 가능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국내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140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여 대학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학위논문 통합검색 가능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   (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일부 원문 이용 가능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4898249" cy="3300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직사각형 3"/>
          <p:cNvSpPr/>
          <p:nvPr/>
        </p:nvSpPr>
        <p:spPr>
          <a:xfrm>
            <a:off x="899592" y="692696"/>
            <a:ext cx="33634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* 학위논문 검색</a:t>
            </a:r>
            <a:r>
              <a:rPr lang="en-US" altLang="ko-KR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_ DDOD / PQDT</a:t>
            </a:r>
            <a:endParaRPr lang="ko-KR" altLang="en-US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259632" y="1844824"/>
            <a:ext cx="792088" cy="2143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아래쪽 화살표 9"/>
          <p:cNvSpPr/>
          <p:nvPr/>
        </p:nvSpPr>
        <p:spPr>
          <a:xfrm rot="16200000">
            <a:off x="1799692" y="3753036"/>
            <a:ext cx="504056" cy="43204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71600" y="1196752"/>
            <a:ext cx="7272808" cy="36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도서관 홈페이지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/ e-Contents /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국외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Web DB / </a:t>
            </a:r>
            <a:r>
              <a:rPr lang="en-US" altLang="ko-KR" sz="1400" b="1" dirty="0" smtClean="0">
                <a:solidFill>
                  <a:schemeClr val="accent2"/>
                </a:solidFill>
                <a:latin typeface="HY강M" pitchFamily="18" charset="-127"/>
                <a:ea typeface="HY강M" pitchFamily="18" charset="-127"/>
              </a:rPr>
              <a:t>DDOD or PQDT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39552" y="3789040"/>
            <a:ext cx="1152128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635896" y="2852936"/>
            <a:ext cx="792088" cy="2143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204864"/>
            <a:ext cx="5688632" cy="4192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직사각형 14"/>
          <p:cNvSpPr/>
          <p:nvPr/>
        </p:nvSpPr>
        <p:spPr>
          <a:xfrm>
            <a:off x="2771800" y="3068960"/>
            <a:ext cx="720080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2771800" y="4149080"/>
            <a:ext cx="720080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0" y="5733256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논문쓰기 전 필수  </a:t>
            </a:r>
            <a:r>
              <a:rPr lang="en-US" altLang="ko-K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!!</a:t>
            </a:r>
            <a:endParaRPr lang="ko-KR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 animBg="1"/>
      <p:bldP spid="18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99592" y="692696"/>
            <a:ext cx="27927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* 유용한 사이트 </a:t>
            </a:r>
            <a:r>
              <a:rPr lang="en-US" altLang="ko-KR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:  Scopus</a:t>
            </a:r>
            <a:endParaRPr lang="ko-KR" altLang="en-US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직사각형 18"/>
          <p:cNvSpPr/>
          <p:nvPr/>
        </p:nvSpPr>
        <p:spPr>
          <a:xfrm>
            <a:off x="467544" y="2708920"/>
            <a:ext cx="8424936" cy="122413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1763688" y="5373216"/>
            <a:ext cx="1584176" cy="2143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아래쪽 화살표 20"/>
          <p:cNvSpPr/>
          <p:nvPr/>
        </p:nvSpPr>
        <p:spPr>
          <a:xfrm rot="10800000">
            <a:off x="2123728" y="4077072"/>
            <a:ext cx="792088" cy="100811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827584" y="2852936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 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riss.kr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홈페이지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/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해외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DB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전자정보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무료 서비스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/ SCOPUS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전세계 최대 사회과학 및 과학기술분야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14,000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여종 인용 색인 정보 확인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당일 오후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5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시 </a:t>
            </a:r>
            <a:r>
              <a:rPr lang="ko-KR" altLang="en-US" sz="1400" dirty="0" err="1" smtClean="0">
                <a:latin typeface="HY강M" pitchFamily="18" charset="-127"/>
                <a:ea typeface="HY강M" pitchFamily="18" charset="-127"/>
              </a:rPr>
              <a:t>부터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 익일 오전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9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시 까지 이용 가능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RISS /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해외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DB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를 무료로 사용 가능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899592" y="692696"/>
            <a:ext cx="267413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* 유용한 사이트 </a:t>
            </a:r>
            <a:r>
              <a:rPr lang="en-US" altLang="ko-KR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:  J C R</a:t>
            </a:r>
            <a:endParaRPr lang="ko-KR" altLang="en-US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907704" y="2996952"/>
            <a:ext cx="936104" cy="2143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아래쪽 화살표 20"/>
          <p:cNvSpPr/>
          <p:nvPr/>
        </p:nvSpPr>
        <p:spPr>
          <a:xfrm>
            <a:off x="1691680" y="3284984"/>
            <a:ext cx="1440160" cy="79208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2339752" y="1988840"/>
            <a:ext cx="70567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  도서관 홈페이지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/ e-Contents / Web DB / JCR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특정 저널의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Impact Factor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값 확인 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주제분야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core Journal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확인 가능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580112" y="4437112"/>
            <a:ext cx="648072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 animBg="1"/>
      <p:bldP spid="21" grpId="0" animBg="1"/>
      <p:bldP spid="22" grpId="0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99592" y="1700808"/>
            <a:ext cx="6926284" cy="42484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Wikipedia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 = 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강M" pitchFamily="18" charset="-127"/>
                <a:ea typeface="HY강M" pitchFamily="18" charset="-127"/>
                <a:hlinkClick r:id="rId3"/>
              </a:rPr>
              <a:t>http://wikipedia.org</a:t>
            </a:r>
            <a:endParaRPr lang="en-US" altLang="ko-KR" sz="1200" dirty="0" smtClean="0">
              <a:latin typeface="HY강M" pitchFamily="18" charset="-127"/>
              <a:ea typeface="HY강M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chemeClr val="accent2"/>
              </a:buClr>
              <a:buSzPct val="80000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      전 세계 사람들이 공동으로 참여하는 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강M" pitchFamily="18" charset="-127"/>
                <a:ea typeface="HY강M" pitchFamily="18" charset="-127"/>
                <a:hlinkClick r:id="rId4" action="ppaction://hlinkfile" tooltip="월드 와이드 웹"/>
              </a:rPr>
              <a:t>웹 기반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의 </a:t>
            </a:r>
            <a:r>
              <a:rPr kumimoji="0" lang="ko-KR" altLang="en-US" sz="1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다언어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 백과사전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Y강M" pitchFamily="18" charset="-127"/>
              <a:ea typeface="HY강M" pitchFamily="18" charset="-127"/>
            </a:endParaRPr>
          </a:p>
          <a:p>
            <a:pPr marL="265176" marR="0" lvl="0" indent="-265176" algn="l" defTabSz="914400" rtl="0" eaLnBrk="1" fontAlgn="auto" latinLnBrk="1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chemeClr val="accent2"/>
              </a:buClr>
              <a:buSzPct val="80000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      누구나 자유롭게 글을 올림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Y강M" pitchFamily="18" charset="-127"/>
              <a:ea typeface="HY강M" pitchFamily="18" charset="-127"/>
            </a:endParaRPr>
          </a:p>
          <a:p>
            <a:pPr marL="265176" marR="0" lvl="0" indent="-265176" algn="l" defTabSz="914400" rtl="0" eaLnBrk="1" fontAlgn="auto" latinLnBrk="1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ko-KR" altLang="en-US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Y강M" pitchFamily="18" charset="-127"/>
              <a:ea typeface="HY강M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국가지식포털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(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한국정보문화진흥원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) = 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강M" pitchFamily="18" charset="-127"/>
                <a:ea typeface="HY강M" pitchFamily="18" charset="-127"/>
                <a:hlinkClick r:id="rId5"/>
              </a:rPr>
              <a:t>http://knowledge.go.kr/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Y강M" pitchFamily="18" charset="-127"/>
              <a:ea typeface="HY강M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chemeClr val="accent2"/>
              </a:buClr>
              <a:buSzPct val="80000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       각 기관별로 디지털화된 국가지식 자료를 통합 검색하여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 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제공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Y강M" pitchFamily="18" charset="-127"/>
              <a:ea typeface="HY강M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Y강M" pitchFamily="18" charset="-127"/>
              <a:ea typeface="HY강M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정부출연기관 지식정보검색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= 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강M" pitchFamily="18" charset="-127"/>
                <a:ea typeface="HY강M" pitchFamily="18" charset="-127"/>
                <a:hlinkClick r:id="rId6"/>
              </a:rPr>
              <a:t>http://ikis.re.kr/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Y강M" pitchFamily="18" charset="-127"/>
              <a:ea typeface="HY강M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chemeClr val="accent2"/>
              </a:buClr>
              <a:buSzPct val="80000"/>
              <a:tabLst/>
              <a:defRPr/>
            </a:pPr>
            <a:r>
              <a:rPr lang="en-US" altLang="ko-KR" sz="1200" dirty="0" smtClean="0">
                <a:latin typeface="HY강M" pitchFamily="18" charset="-127"/>
                <a:ea typeface="HY강M" pitchFamily="18" charset="-127"/>
              </a:rPr>
              <a:t>       </a:t>
            </a:r>
            <a:r>
              <a:rPr lang="ko-KR" altLang="en-US" sz="1200" dirty="0" smtClean="0">
                <a:latin typeface="HY강M" pitchFamily="18" charset="-127"/>
                <a:ea typeface="HY강M" pitchFamily="18" charset="-127"/>
              </a:rPr>
              <a:t>경제</a:t>
            </a:r>
            <a:r>
              <a:rPr lang="en-US" altLang="ko-KR" sz="1200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1200" dirty="0" smtClean="0">
                <a:latin typeface="HY강M" pitchFamily="18" charset="-127"/>
                <a:ea typeface="HY강M" pitchFamily="18" charset="-127"/>
              </a:rPr>
              <a:t>인문사회연구회 </a:t>
            </a:r>
            <a:r>
              <a:rPr lang="en-US" altLang="ko-KR" sz="1200" dirty="0" smtClean="0">
                <a:latin typeface="HY강M" pitchFamily="18" charset="-127"/>
                <a:ea typeface="HY강M" pitchFamily="18" charset="-127"/>
              </a:rPr>
              <a:t>23</a:t>
            </a:r>
            <a:r>
              <a:rPr lang="ko-KR" altLang="en-US" sz="1200" dirty="0" smtClean="0">
                <a:latin typeface="HY강M" pitchFamily="18" charset="-127"/>
                <a:ea typeface="HY강M" pitchFamily="18" charset="-127"/>
              </a:rPr>
              <a:t>개 소관연구기관의 각종 연구보고서 및 정책자료 검색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Y강M" pitchFamily="18" charset="-127"/>
              <a:ea typeface="HY강M" pitchFamily="18" charset="-127"/>
            </a:endParaRPr>
          </a:p>
          <a:p>
            <a:pPr marL="342900" indent="-342900">
              <a:lnSpc>
                <a:spcPct val="150000"/>
              </a:lnSpc>
              <a:spcBef>
                <a:spcPts val="250"/>
              </a:spcBef>
              <a:buClr>
                <a:schemeClr val="accent2"/>
              </a:buClr>
              <a:buSzPct val="80000"/>
              <a:buFont typeface="Wingdings" pitchFamily="2" charset="2"/>
              <a:buChar char="ü"/>
              <a:defRPr/>
            </a:pPr>
            <a:endParaRPr lang="en-US" altLang="ko-KR" sz="1200" dirty="0" smtClean="0">
              <a:latin typeface="HY강M" pitchFamily="18" charset="-127"/>
              <a:ea typeface="HY강M" pitchFamily="18" charset="-127"/>
            </a:endParaRPr>
          </a:p>
          <a:p>
            <a:pPr marL="342900" indent="-342900">
              <a:lnSpc>
                <a:spcPct val="150000"/>
              </a:lnSpc>
              <a:spcBef>
                <a:spcPts val="250"/>
              </a:spcBef>
              <a:buClr>
                <a:schemeClr val="accent2"/>
              </a:buClr>
              <a:buSzPct val="80000"/>
              <a:buFont typeface="Wingdings" pitchFamily="2" charset="2"/>
              <a:buChar char="ü"/>
              <a:defRPr/>
            </a:pPr>
            <a:r>
              <a:rPr lang="ko-KR" altLang="en-US" sz="1200" dirty="0" smtClean="0">
                <a:solidFill>
                  <a:schemeClr val="accent2"/>
                </a:solidFill>
                <a:latin typeface="HY강M" pitchFamily="18" charset="-127"/>
                <a:ea typeface="HY강M" pitchFamily="18" charset="-127"/>
              </a:rPr>
              <a:t>국가전자도서관</a:t>
            </a:r>
            <a:r>
              <a:rPr lang="en-US" altLang="ko-KR" sz="1200" dirty="0" smtClean="0">
                <a:latin typeface="HY강M" pitchFamily="18" charset="-127"/>
                <a:ea typeface="HY강M" pitchFamily="18" charset="-127"/>
              </a:rPr>
              <a:t>= </a:t>
            </a:r>
            <a:r>
              <a:rPr lang="en-US" altLang="ko-KR" sz="1200" dirty="0" smtClean="0">
                <a:latin typeface="HY강M" pitchFamily="18" charset="-127"/>
                <a:ea typeface="HY강M" pitchFamily="18" charset="-127"/>
                <a:hlinkClick r:id="rId6"/>
              </a:rPr>
              <a:t>http://ikis.re.kr/</a:t>
            </a:r>
            <a:endParaRPr lang="en-US" altLang="ko-KR" sz="1200" dirty="0" smtClean="0">
              <a:latin typeface="HY강M" pitchFamily="18" charset="-127"/>
              <a:ea typeface="HY강M" pitchFamily="18" charset="-127"/>
            </a:endParaRPr>
          </a:p>
          <a:p>
            <a:pPr marL="342900" lvl="0" indent="-342900">
              <a:lnSpc>
                <a:spcPct val="150000"/>
              </a:lnSpc>
              <a:spcBef>
                <a:spcPts val="250"/>
              </a:spcBef>
              <a:buClr>
                <a:schemeClr val="accent2"/>
              </a:buClr>
              <a:buSzPct val="80000"/>
              <a:defRPr/>
            </a:pPr>
            <a:r>
              <a:rPr lang="en-US" altLang="ko-KR" sz="1200" dirty="0" smtClean="0">
                <a:latin typeface="HY강M" pitchFamily="18" charset="-127"/>
                <a:ea typeface="HY강M" pitchFamily="18" charset="-127"/>
              </a:rPr>
              <a:t>       </a:t>
            </a:r>
            <a:r>
              <a:rPr lang="ko-KR" altLang="en-US" sz="1200" dirty="0" smtClean="0">
                <a:latin typeface="HY강M" pitchFamily="18" charset="-127"/>
                <a:ea typeface="HY강M" pitchFamily="18" charset="-127"/>
              </a:rPr>
              <a:t>국가 주요 도서관의 모든 자료를 통합검색 가능</a:t>
            </a:r>
            <a:r>
              <a:rPr lang="en-US" altLang="ko-KR" sz="1200" dirty="0" smtClean="0">
                <a:latin typeface="HY강M" pitchFamily="18" charset="-127"/>
                <a:ea typeface="HY강M" pitchFamily="18" charset="-127"/>
              </a:rPr>
              <a:t>(</a:t>
            </a:r>
            <a:r>
              <a:rPr lang="ko-KR" altLang="en-US" sz="1200" dirty="0" smtClean="0">
                <a:latin typeface="HY강M" pitchFamily="18" charset="-127"/>
                <a:ea typeface="HY강M" pitchFamily="18" charset="-127"/>
              </a:rPr>
              <a:t>국립중앙도서관</a:t>
            </a:r>
            <a:r>
              <a:rPr lang="en-US" altLang="ko-KR" sz="1200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1200" dirty="0" smtClean="0">
                <a:latin typeface="HY강M" pitchFamily="18" charset="-127"/>
                <a:ea typeface="HY강M" pitchFamily="18" charset="-127"/>
              </a:rPr>
              <a:t>국회도서관</a:t>
            </a:r>
            <a:r>
              <a:rPr lang="en-US" altLang="ko-KR" sz="1200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1200" dirty="0" smtClean="0">
                <a:latin typeface="HY강M" pitchFamily="18" charset="-127"/>
                <a:ea typeface="HY강M" pitchFamily="18" charset="-127"/>
              </a:rPr>
              <a:t>법원도서관</a:t>
            </a:r>
            <a:r>
              <a:rPr lang="en-US" altLang="ko-KR" sz="1200" dirty="0" smtClean="0">
                <a:latin typeface="HY강M" pitchFamily="18" charset="-127"/>
                <a:ea typeface="HY강M" pitchFamily="18" charset="-127"/>
              </a:rPr>
              <a:t>,  </a:t>
            </a:r>
            <a:r>
              <a:rPr lang="ko-KR" altLang="en-US" sz="1200" dirty="0" smtClean="0">
                <a:latin typeface="HY강M" pitchFamily="18" charset="-127"/>
                <a:ea typeface="HY강M" pitchFamily="18" charset="-127"/>
              </a:rPr>
              <a:t>한국교육학술정보원 등</a:t>
            </a:r>
            <a:r>
              <a:rPr lang="en-US" altLang="ko-KR" sz="1200" dirty="0" smtClean="0">
                <a:latin typeface="HY강M" pitchFamily="18" charset="-127"/>
                <a:ea typeface="HY강M" pitchFamily="18" charset="-127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ts val="250"/>
              </a:spcBef>
              <a:buClr>
                <a:schemeClr val="accent2"/>
              </a:buClr>
              <a:buSzPct val="80000"/>
              <a:buFont typeface="Wingdings" pitchFamily="2" charset="2"/>
              <a:buChar char="ü"/>
              <a:defRPr/>
            </a:pPr>
            <a:endParaRPr lang="en-US" altLang="ko-KR" sz="1200" dirty="0" smtClean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99592" y="692696"/>
            <a:ext cx="310373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* 유용한 사이트 </a:t>
            </a:r>
            <a:r>
              <a:rPr lang="en-US" altLang="ko-KR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통합검색 </a:t>
            </a:r>
            <a:endParaRPr lang="ko-KR" altLang="en-US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55576" y="1628800"/>
            <a:ext cx="7560840" cy="416620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150000"/>
              </a:lnSpc>
              <a:spcBef>
                <a:spcPts val="250"/>
              </a:spcBef>
              <a:buClr>
                <a:schemeClr val="accent2"/>
              </a:buClr>
              <a:buSzPct val="80000"/>
              <a:buFont typeface="Wingdings" pitchFamily="2" charset="2"/>
              <a:buChar char="ü"/>
              <a:defRPr/>
            </a:pPr>
            <a:r>
              <a:rPr lang="ko-KR" altLang="en-US" sz="1200" dirty="0" smtClean="0">
                <a:solidFill>
                  <a:srgbClr val="C00000"/>
                </a:solidFill>
                <a:latin typeface="HY강M" pitchFamily="18" charset="-127"/>
                <a:ea typeface="HY강M" pitchFamily="18" charset="-127"/>
              </a:rPr>
              <a:t>국가통계포털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 = </a:t>
            </a:r>
            <a:r>
              <a:rPr lang="en-US" altLang="ko-KR" sz="1200" dirty="0" smtClean="0">
                <a:solidFill>
                  <a:srgbClr val="C00000"/>
                </a:solidFill>
                <a:latin typeface="HY강M" pitchFamily="18" charset="-127"/>
                <a:ea typeface="HY강M" pitchFamily="18" charset="-127"/>
                <a:hlinkClick r:id="rId3"/>
              </a:rPr>
              <a:t>http://kosis.kr 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Y강M" pitchFamily="18" charset="-127"/>
              <a:ea typeface="HY강M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chemeClr val="accent2"/>
              </a:buClr>
              <a:buSzPct val="80000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      통계청에서 운영하는 대한민국 통계정보 포탈로서 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1,000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여종의 국가 승인 통계자료를 제공하고 있으며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정부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/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지정기관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,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 해외기관의 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400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여 통계자료를 제공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M" pitchFamily="18" charset="-127"/>
              <a:ea typeface="HY강M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M" pitchFamily="18" charset="-127"/>
              <a:ea typeface="HY강M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lang="en-US" altLang="ko-KR" sz="1200" dirty="0" err="1" smtClean="0">
                <a:solidFill>
                  <a:srgbClr val="C00000"/>
                </a:solidFill>
                <a:latin typeface="HY강M" pitchFamily="18" charset="-127"/>
                <a:ea typeface="HY강M" pitchFamily="18" charset="-127"/>
              </a:rPr>
              <a:t>Undata</a:t>
            </a:r>
            <a:r>
              <a:rPr lang="en-US" altLang="ko-KR" sz="1200" dirty="0" smtClean="0">
                <a:solidFill>
                  <a:srgbClr val="C00000"/>
                </a:solidFill>
                <a:latin typeface="HY강M" pitchFamily="18" charset="-127"/>
                <a:ea typeface="HY강M" pitchFamily="18" charset="-127"/>
              </a:rPr>
              <a:t> 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= 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hlinkClick r:id="rId4"/>
              </a:rPr>
              <a:t>http://data.un.org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M" pitchFamily="18" charset="-127"/>
              <a:ea typeface="HY강M" pitchFamily="18" charset="-127"/>
            </a:endParaRPr>
          </a:p>
          <a:p>
            <a:pPr marL="265176" marR="0" lvl="0" indent="-265176" algn="l" defTabSz="914400" rtl="0" eaLnBrk="1" fontAlgn="auto" latinLnBrk="1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chemeClr val="accent2"/>
              </a:buClr>
              <a:buSzPct val="80000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      유엔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 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통계국 및 국제기관에서 집계하여 제공하는 통계 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DB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로서 세계 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280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여 개국에 대한 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300 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종 </a:t>
            </a:r>
            <a:r>
              <a:rPr lang="ko-KR" altLang="en-US" sz="1200" dirty="0" smtClean="0">
                <a:latin typeface="HY강M" pitchFamily="18" charset="-127"/>
                <a:ea typeface="HY강M" pitchFamily="18" charset="-127"/>
              </a:rPr>
              <a:t>이상의 통계 </a:t>
            </a:r>
            <a:r>
              <a:rPr lang="ko-KR" altLang="en-US" sz="1200" dirty="0" err="1" smtClean="0">
                <a:latin typeface="HY강M" pitchFamily="18" charset="-127"/>
                <a:ea typeface="HY강M" pitchFamily="18" charset="-127"/>
              </a:rPr>
              <a:t>테이터를</a:t>
            </a:r>
            <a:r>
              <a:rPr lang="ko-KR" altLang="en-US" sz="1200" dirty="0" smtClean="0">
                <a:latin typeface="HY강M" pitchFamily="18" charset="-127"/>
                <a:ea typeface="HY강M" pitchFamily="18" charset="-127"/>
              </a:rPr>
              <a:t> 제공</a:t>
            </a:r>
            <a:endParaRPr lang="en-US" altLang="ko-KR" sz="1200" dirty="0" smtClean="0">
              <a:latin typeface="HY강M" pitchFamily="18" charset="-127"/>
              <a:ea typeface="HY강M" pitchFamily="18" charset="-127"/>
            </a:endParaRPr>
          </a:p>
          <a:p>
            <a:pPr marL="265176" marR="0" lvl="0" indent="-265176" algn="l" defTabSz="914400" rtl="0" eaLnBrk="1" fontAlgn="auto" latinLnBrk="1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chemeClr val="accent2"/>
              </a:buClr>
              <a:buSzPct val="80000"/>
              <a:tabLst/>
              <a:defRPr/>
            </a:pPr>
            <a:endParaRPr kumimoji="0" lang="ko-KR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M" pitchFamily="18" charset="-127"/>
              <a:ea typeface="HY강M" pitchFamily="18" charset="-127"/>
            </a:endParaRPr>
          </a:p>
          <a:p>
            <a:pPr marL="342900" lvl="0" indent="-342900">
              <a:lnSpc>
                <a:spcPct val="150000"/>
              </a:lnSpc>
              <a:spcBef>
                <a:spcPts val="250"/>
              </a:spcBef>
              <a:buClr>
                <a:schemeClr val="accent2"/>
              </a:buClr>
              <a:buSzPct val="80000"/>
              <a:buFont typeface="Wingdings" pitchFamily="2" charset="2"/>
              <a:buChar char="ü"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KSDC(</a:t>
            </a:r>
            <a:r>
              <a:rPr lang="en-US" altLang="ko-KR" sz="1200" dirty="0" smtClean="0"/>
              <a:t>Korean Social science Data Center)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  = 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hlinkClick r:id="rId5"/>
              </a:rPr>
              <a:t>http://ksdc.re.kr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M" pitchFamily="18" charset="-127"/>
              <a:ea typeface="HY강M" pitchFamily="18" charset="-127"/>
            </a:endParaRPr>
          </a:p>
          <a:p>
            <a:pPr marL="342900" lvl="0" indent="-342900">
              <a:lnSpc>
                <a:spcPct val="150000"/>
              </a:lnSpc>
              <a:spcBef>
                <a:spcPts val="250"/>
              </a:spcBef>
              <a:buClr>
                <a:schemeClr val="accent2"/>
              </a:buClr>
              <a:buSzPct val="80000"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      국내외 공공기관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언론기관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조사기관</a:t>
            </a:r>
            <a:r>
              <a:rPr kumimoji="0" lang="ko-KR" alt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 등에서 수집된 </a:t>
            </a:r>
            <a:r>
              <a:rPr kumimoji="0" lang="en-US" altLang="ko-KR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1,500</a:t>
            </a:r>
            <a:r>
              <a:rPr kumimoji="0" lang="ko-KR" alt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여건의 여론조사 자료 제공</a:t>
            </a:r>
            <a:endParaRPr kumimoji="0" lang="en-US" altLang="ko-KR" sz="1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M" pitchFamily="18" charset="-127"/>
              <a:ea typeface="HY강M" pitchFamily="18" charset="-127"/>
            </a:endParaRPr>
          </a:p>
          <a:p>
            <a:pPr marL="342900" lvl="0" indent="-342900">
              <a:lnSpc>
                <a:spcPct val="150000"/>
              </a:lnSpc>
              <a:spcBef>
                <a:spcPts val="250"/>
              </a:spcBef>
              <a:buClr>
                <a:schemeClr val="accent2"/>
              </a:buClr>
              <a:buSzPct val="80000"/>
              <a:defRPr/>
            </a:pP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M" pitchFamily="18" charset="-127"/>
              <a:ea typeface="HY강M" pitchFamily="18" charset="-127"/>
            </a:endParaRPr>
          </a:p>
          <a:p>
            <a:pPr marL="342900" lvl="0" indent="-342900">
              <a:lnSpc>
                <a:spcPct val="150000"/>
              </a:lnSpc>
              <a:spcBef>
                <a:spcPts val="250"/>
              </a:spcBef>
              <a:buClr>
                <a:schemeClr val="accent2"/>
              </a:buClr>
              <a:buSzPct val="80000"/>
              <a:buFont typeface="Wingdings" pitchFamily="2" charset="2"/>
              <a:buChar char="ü"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ICPSR(</a:t>
            </a:r>
            <a:r>
              <a:rPr lang="en-US" altLang="ko-KR" sz="1200" dirty="0" smtClean="0"/>
              <a:t>Inter-university Consortium for Political and Social Research)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= 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  <a:hlinkClick r:id="rId6"/>
              </a:rPr>
              <a:t>http</a:t>
            </a:r>
            <a:r>
              <a:rPr lang="en-US" altLang="ko-KR" sz="1200" dirty="0" smtClean="0">
                <a:latin typeface="HY강M" pitchFamily="18" charset="-127"/>
                <a:ea typeface="HY강M" pitchFamily="18" charset="-127"/>
                <a:hlinkClick r:id="rId6"/>
              </a:rPr>
              <a:t>://icpsr.umich.edu</a:t>
            </a:r>
            <a:r>
              <a:rPr lang="en-US" altLang="ko-KR" sz="1200" dirty="0" smtClean="0">
                <a:latin typeface="HY강M" pitchFamily="18" charset="-127"/>
                <a:ea typeface="HY강M" pitchFamily="18" charset="-127"/>
              </a:rPr>
              <a:t> </a:t>
            </a:r>
          </a:p>
          <a:p>
            <a:pPr marL="342900" lvl="0" indent="-342900">
              <a:lnSpc>
                <a:spcPct val="150000"/>
              </a:lnSpc>
              <a:spcBef>
                <a:spcPts val="250"/>
              </a:spcBef>
              <a:buClr>
                <a:schemeClr val="accent2"/>
              </a:buClr>
              <a:buSzPct val="80000"/>
              <a:defRPr/>
            </a:pPr>
            <a:r>
              <a:rPr lang="en-US" altLang="ko-KR" sz="1200" dirty="0" smtClean="0">
                <a:latin typeface="HY강M" pitchFamily="18" charset="-127"/>
                <a:ea typeface="HY강M" pitchFamily="18" charset="-127"/>
              </a:rPr>
              <a:t>      1400</a:t>
            </a:r>
            <a:r>
              <a:rPr lang="ko-KR" altLang="en-US" sz="1200" dirty="0" smtClean="0">
                <a:latin typeface="HY강M" pitchFamily="18" charset="-127"/>
                <a:ea typeface="HY강M" pitchFamily="18" charset="-127"/>
              </a:rPr>
              <a:t>년대부터 약 </a:t>
            </a:r>
            <a:r>
              <a:rPr lang="en-US" altLang="ko-KR" sz="1200" dirty="0" smtClean="0">
                <a:latin typeface="HY강M" pitchFamily="18" charset="-127"/>
                <a:ea typeface="HY강M" pitchFamily="18" charset="-127"/>
              </a:rPr>
              <a:t>19</a:t>
            </a:r>
            <a:r>
              <a:rPr lang="ko-KR" altLang="en-US" sz="1200" dirty="0" smtClean="0">
                <a:latin typeface="HY강M" pitchFamily="18" charset="-127"/>
                <a:ea typeface="HY강M" pitchFamily="18" charset="-127"/>
              </a:rPr>
              <a:t>개 주제분야의 </a:t>
            </a:r>
            <a:r>
              <a:rPr lang="en-US" altLang="ko-KR" sz="1200" dirty="0" smtClean="0">
                <a:latin typeface="HY강M" pitchFamily="18" charset="-127"/>
                <a:ea typeface="HY강M" pitchFamily="18" charset="-127"/>
              </a:rPr>
              <a:t>6,000</a:t>
            </a:r>
            <a:r>
              <a:rPr lang="ko-KR" altLang="en-US" sz="1200" dirty="0" smtClean="0">
                <a:latin typeface="HY강M" pitchFamily="18" charset="-127"/>
                <a:ea typeface="HY강M" pitchFamily="18" charset="-127"/>
              </a:rPr>
              <a:t>여건에 해당하는 설문조사자료와 </a:t>
            </a:r>
            <a:r>
              <a:rPr lang="en-US" altLang="ko-KR" sz="1200" dirty="0" smtClean="0">
                <a:latin typeface="HY강M" pitchFamily="18" charset="-127"/>
                <a:ea typeface="HY강M" pitchFamily="18" charset="-127"/>
              </a:rPr>
              <a:t>450,000</a:t>
            </a:r>
            <a:r>
              <a:rPr lang="ko-KR" altLang="en-US" sz="1200" dirty="0" smtClean="0">
                <a:latin typeface="HY강M" pitchFamily="18" charset="-127"/>
                <a:ea typeface="HY강M" pitchFamily="18" charset="-127"/>
              </a:rPr>
              <a:t>개 이상의 관련 수치자료파일 및 메타데이터 제공</a:t>
            </a:r>
            <a:endParaRPr lang="en-US" altLang="ko-KR" sz="1200" dirty="0" smtClean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99592" y="692696"/>
            <a:ext cx="341151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* 유용한 사이트 </a:t>
            </a:r>
            <a:r>
              <a:rPr lang="en-US" altLang="ko-KR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통계 및 여론</a:t>
            </a:r>
            <a:endParaRPr lang="ko-KR" altLang="en-US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9592" y="4983480"/>
            <a:ext cx="7787208" cy="105156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accent2"/>
                </a:solidFill>
              </a:rPr>
              <a:t>   </a:t>
            </a:r>
            <a:r>
              <a:rPr lang="ko-KR" altLang="en-US" dirty="0" smtClean="0">
                <a:solidFill>
                  <a:schemeClr val="accent2"/>
                </a:solidFill>
              </a:rPr>
              <a:t>목 차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43808" y="1196752"/>
            <a:ext cx="5328592" cy="410445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200000"/>
              </a:lnSpc>
              <a:buClr>
                <a:schemeClr val="accent2"/>
              </a:buClr>
            </a:pPr>
            <a:r>
              <a:rPr lang="ko-KR" altLang="en-US" b="1" u="sng" dirty="0" smtClean="0">
                <a:latin typeface="HY강M" pitchFamily="18" charset="-127"/>
                <a:ea typeface="HY강M" pitchFamily="18" charset="-127"/>
              </a:rPr>
              <a:t>학술지 검색 </a:t>
            </a:r>
            <a:endParaRPr lang="en-US" altLang="ko-KR" b="1" u="sng" dirty="0" smtClean="0">
              <a:latin typeface="HY강M" pitchFamily="18" charset="-127"/>
              <a:ea typeface="HY강M" pitchFamily="18" charset="-127"/>
            </a:endParaRPr>
          </a:p>
          <a:p>
            <a:pPr>
              <a:lnSpc>
                <a:spcPct val="200000"/>
              </a:lnSpc>
              <a:buClr>
                <a:schemeClr val="accent2"/>
              </a:buClr>
              <a:buNone/>
            </a:pP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     연속간행물 검색</a:t>
            </a:r>
            <a:endParaRPr lang="en-US" altLang="ko-KR" dirty="0" smtClean="0">
              <a:latin typeface="HY강M" pitchFamily="18" charset="-127"/>
              <a:ea typeface="HY강M" pitchFamily="18" charset="-127"/>
            </a:endParaRPr>
          </a:p>
          <a:p>
            <a:pPr>
              <a:lnSpc>
                <a:spcPct val="200000"/>
              </a:lnSpc>
              <a:buClr>
                <a:schemeClr val="accent2"/>
              </a:buClr>
              <a:buNone/>
            </a:pP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     메타검색</a:t>
            </a:r>
            <a:endParaRPr lang="en-US" altLang="ko-KR" dirty="0" smtClean="0">
              <a:latin typeface="HY강M" pitchFamily="18" charset="-127"/>
              <a:ea typeface="HY강M" pitchFamily="18" charset="-127"/>
            </a:endParaRPr>
          </a:p>
          <a:p>
            <a:pPr>
              <a:lnSpc>
                <a:spcPct val="200000"/>
              </a:lnSpc>
              <a:buClr>
                <a:schemeClr val="accent2"/>
              </a:buClr>
              <a:buNone/>
            </a:pPr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     RISS.KR</a:t>
            </a:r>
          </a:p>
          <a:p>
            <a:pPr>
              <a:lnSpc>
                <a:spcPct val="200000"/>
              </a:lnSpc>
              <a:buClr>
                <a:schemeClr val="accent2"/>
              </a:buClr>
              <a:buNone/>
            </a:pP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     학술 </a:t>
            </a:r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D B</a:t>
            </a:r>
          </a:p>
          <a:p>
            <a:pPr>
              <a:lnSpc>
                <a:spcPct val="200000"/>
              </a:lnSpc>
              <a:buClr>
                <a:schemeClr val="accent2"/>
              </a:buClr>
            </a:pPr>
            <a:r>
              <a:rPr lang="ko-KR" altLang="en-US" b="1" u="sng" dirty="0" smtClean="0">
                <a:latin typeface="HY강M" pitchFamily="18" charset="-127"/>
                <a:ea typeface="HY강M" pitchFamily="18" charset="-127"/>
              </a:rPr>
              <a:t>학위논문 검색</a:t>
            </a:r>
            <a:endParaRPr lang="en-US" altLang="ko-KR" b="1" u="sng" dirty="0" smtClean="0">
              <a:latin typeface="HY강M" pitchFamily="18" charset="-127"/>
              <a:ea typeface="HY강M" pitchFamily="18" charset="-127"/>
            </a:endParaRPr>
          </a:p>
          <a:p>
            <a:pPr>
              <a:lnSpc>
                <a:spcPct val="200000"/>
              </a:lnSpc>
              <a:buClr>
                <a:schemeClr val="accent2"/>
              </a:buClr>
              <a:buNone/>
            </a:pP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     학위논문 원문검색</a:t>
            </a:r>
            <a:endParaRPr lang="en-US" altLang="ko-KR" dirty="0" smtClean="0">
              <a:latin typeface="HY강M" pitchFamily="18" charset="-127"/>
              <a:ea typeface="HY강M" pitchFamily="18" charset="-127"/>
            </a:endParaRPr>
          </a:p>
          <a:p>
            <a:pPr>
              <a:lnSpc>
                <a:spcPct val="200000"/>
              </a:lnSpc>
              <a:buClr>
                <a:schemeClr val="accent2"/>
              </a:buClr>
              <a:buNone/>
            </a:pPr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     DDOD / PQDT</a:t>
            </a:r>
          </a:p>
          <a:p>
            <a:pPr>
              <a:lnSpc>
                <a:spcPct val="200000"/>
              </a:lnSpc>
              <a:buClr>
                <a:schemeClr val="accent2"/>
              </a:buClr>
            </a:pPr>
            <a:r>
              <a:rPr lang="ko-KR" altLang="en-US" b="1" u="sng" dirty="0" smtClean="0">
                <a:latin typeface="HY강M" pitchFamily="18" charset="-127"/>
                <a:ea typeface="HY강M" pitchFamily="18" charset="-127"/>
              </a:rPr>
              <a:t>유용한 사이트</a:t>
            </a:r>
            <a:endParaRPr lang="en-US" altLang="ko-KR" b="1" u="sng" dirty="0" smtClean="0">
              <a:latin typeface="HY강M" pitchFamily="18" charset="-127"/>
              <a:ea typeface="HY강M" pitchFamily="18" charset="-127"/>
            </a:endParaRPr>
          </a:p>
          <a:p>
            <a:pPr>
              <a:lnSpc>
                <a:spcPct val="200000"/>
              </a:lnSpc>
              <a:buClr>
                <a:schemeClr val="accent2"/>
              </a:buClr>
              <a:buNone/>
            </a:pPr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     SCOPUS / JCR / 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통합검색 </a:t>
            </a:r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/ 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통계 및 여론</a:t>
            </a:r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 / </a:t>
            </a:r>
            <a:r>
              <a:rPr lang="en-US" altLang="ko-KR" dirty="0" err="1" smtClean="0">
                <a:latin typeface="HY강M" pitchFamily="18" charset="-127"/>
                <a:ea typeface="HY강M" pitchFamily="18" charset="-127"/>
              </a:rPr>
              <a:t>Scholar.google</a:t>
            </a:r>
            <a:endParaRPr lang="en-US" altLang="ko-KR" dirty="0" smtClean="0">
              <a:latin typeface="HY강M" pitchFamily="18" charset="-127"/>
              <a:ea typeface="HY강M" pitchFamily="18" charset="-127"/>
            </a:endParaRPr>
          </a:p>
          <a:p>
            <a:pPr>
              <a:lnSpc>
                <a:spcPct val="200000"/>
              </a:lnSpc>
              <a:buClr>
                <a:schemeClr val="accent2"/>
              </a:buClr>
            </a:pPr>
            <a:endParaRPr lang="ko-KR" altLang="en-US" dirty="0" smtClean="0">
              <a:latin typeface="HY강M" pitchFamily="18" charset="-127"/>
              <a:ea typeface="HY강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99592" y="692696"/>
            <a:ext cx="354776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* 유용한 사이트 </a:t>
            </a:r>
            <a:r>
              <a:rPr lang="en-US" altLang="ko-KR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en-US" altLang="ko-KR" dirty="0" err="1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Scholar.google</a:t>
            </a:r>
            <a:endParaRPr lang="ko-KR" altLang="en-US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00808"/>
            <a:ext cx="4637162" cy="222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43608" y="4293096"/>
            <a:ext cx="7200800" cy="129614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150000"/>
              </a:lnSpc>
              <a:spcBef>
                <a:spcPts val="250"/>
              </a:spcBef>
              <a:buClr>
                <a:schemeClr val="accent2"/>
              </a:buClr>
              <a:buSzPct val="80000"/>
              <a:buFont typeface="Wingdings" pitchFamily="2" charset="2"/>
              <a:buChar char="ü"/>
              <a:defRPr/>
            </a:pPr>
            <a:r>
              <a:rPr lang="en-US" altLang="ko-KR" sz="1200" dirty="0" smtClean="0">
                <a:solidFill>
                  <a:srgbClr val="C00000"/>
                </a:solidFill>
                <a:latin typeface="HY강M" pitchFamily="18" charset="-127"/>
                <a:ea typeface="HY강M" pitchFamily="18" charset="-127"/>
                <a:hlinkClick r:id="rId4"/>
              </a:rPr>
              <a:t>http://scholar.google.com 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Y강M" pitchFamily="18" charset="-127"/>
              <a:ea typeface="HY강M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chemeClr val="accent2"/>
              </a:buClr>
              <a:buSzPct val="80000"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      </a:t>
            </a:r>
            <a:r>
              <a:rPr lang="ko-KR" altLang="en-US" sz="1200" dirty="0" smtClean="0">
                <a:latin typeface="HY강M" pitchFamily="18" charset="-127"/>
                <a:ea typeface="HY강M" pitchFamily="18" charset="-127"/>
              </a:rPr>
              <a:t>학술 출판사</a:t>
            </a:r>
            <a:r>
              <a:rPr lang="en-US" altLang="ko-KR" sz="1200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1200" dirty="0" smtClean="0">
                <a:latin typeface="HY강M" pitchFamily="18" charset="-127"/>
                <a:ea typeface="HY강M" pitchFamily="18" charset="-127"/>
              </a:rPr>
              <a:t>전문학회 </a:t>
            </a:r>
            <a:r>
              <a:rPr lang="en-US" altLang="ko-KR" sz="1200" dirty="0" smtClean="0">
                <a:latin typeface="HY강M" pitchFamily="18" charset="-127"/>
                <a:ea typeface="HY강M" pitchFamily="18" charset="-127"/>
              </a:rPr>
              <a:t>, Preprint repositories, </a:t>
            </a:r>
            <a:r>
              <a:rPr lang="ko-KR" altLang="en-US" sz="1200" dirty="0" smtClean="0">
                <a:latin typeface="HY강M" pitchFamily="18" charset="-127"/>
                <a:ea typeface="HY강M" pitchFamily="18" charset="-127"/>
              </a:rPr>
              <a:t>대학</a:t>
            </a:r>
            <a:r>
              <a:rPr lang="en-US" altLang="ko-KR" sz="1200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1200" dirty="0" smtClean="0">
                <a:latin typeface="HY강M" pitchFamily="18" charset="-127"/>
                <a:ea typeface="HY강M" pitchFamily="18" charset="-127"/>
              </a:rPr>
              <a:t>학술 조직에서 출판되는 모든 문헌 검색 가능</a:t>
            </a:r>
            <a:endParaRPr lang="en-US" altLang="ko-KR" sz="1200" dirty="0" smtClean="0">
              <a:latin typeface="HY강M" pitchFamily="18" charset="-127"/>
              <a:ea typeface="HY강M" pitchFamily="18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250"/>
              </a:spcBef>
              <a:spcAft>
                <a:spcPts val="0"/>
              </a:spcAft>
              <a:buClr>
                <a:schemeClr val="accent2"/>
              </a:buClr>
              <a:buSzPct val="80000"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      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M" pitchFamily="18" charset="-127"/>
                <a:ea typeface="HY강M" pitchFamily="18" charset="-127"/>
              </a:rPr>
              <a:t>현재 우리대학이 구독중인 학술자료인 경우 원문 보기 가능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M" pitchFamily="18" charset="-127"/>
              <a:ea typeface="HY강M" pitchFamily="18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2123728" y="3861048"/>
            <a:ext cx="42484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3174" y="2571744"/>
            <a:ext cx="312777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rgbClr val="FF0000"/>
                </a:solidFill>
                <a:latin typeface="+mj-lt"/>
                <a:ea typeface="HY강B" pitchFamily="18" charset="-127"/>
                <a:cs typeface="한컴돋움" pitchFamily="18" charset="2"/>
              </a:rPr>
              <a:t>교육문의</a:t>
            </a:r>
            <a:endParaRPr lang="en-US" altLang="ko-KR" sz="1400" dirty="0" smtClean="0">
              <a:solidFill>
                <a:srgbClr val="FF0000"/>
              </a:solidFill>
              <a:latin typeface="+mj-lt"/>
              <a:ea typeface="HY강B" pitchFamily="18" charset="-127"/>
              <a:cs typeface="한컴돋움" pitchFamily="18" charset="2"/>
            </a:endParaRPr>
          </a:p>
          <a:p>
            <a:endParaRPr lang="en-US" altLang="ko-KR" sz="1400" dirty="0" smtClean="0">
              <a:solidFill>
                <a:srgbClr val="FF0000"/>
              </a:solidFill>
              <a:latin typeface="+mj-lt"/>
              <a:ea typeface="HY강B" pitchFamily="18" charset="-127"/>
              <a:cs typeface="한컴돋움" pitchFamily="18" charset="2"/>
            </a:endParaRPr>
          </a:p>
          <a:p>
            <a:r>
              <a:rPr lang="ko-KR" altLang="en-US" sz="1400" dirty="0" smtClean="0">
                <a:latin typeface="+mj-lt"/>
                <a:ea typeface="HY강B" pitchFamily="18" charset="-127"/>
                <a:cs typeface="한컴돋움" pitchFamily="18" charset="2"/>
              </a:rPr>
              <a:t>황정숙</a:t>
            </a:r>
            <a:endParaRPr lang="en-US" altLang="ko-KR" sz="1400" dirty="0" smtClean="0">
              <a:latin typeface="+mj-lt"/>
              <a:ea typeface="HY강B" pitchFamily="18" charset="-127"/>
              <a:cs typeface="한컴돋움" pitchFamily="18" charset="2"/>
            </a:endParaRPr>
          </a:p>
          <a:p>
            <a:r>
              <a:rPr lang="ko-KR" altLang="en-US" sz="1400" dirty="0" smtClean="0">
                <a:latin typeface="+mj-lt"/>
                <a:ea typeface="HY강B" pitchFamily="18" charset="-127"/>
                <a:cs typeface="한컴돋움" pitchFamily="18" charset="2"/>
              </a:rPr>
              <a:t>중앙도서관 </a:t>
            </a:r>
            <a:r>
              <a:rPr lang="ko-KR" altLang="en-US" sz="1400" dirty="0" err="1" smtClean="0">
                <a:latin typeface="+mj-lt"/>
                <a:ea typeface="HY강B" pitchFamily="18" charset="-127"/>
                <a:cs typeface="한컴돋움" pitchFamily="18" charset="2"/>
              </a:rPr>
              <a:t>학위논문실</a:t>
            </a:r>
            <a:r>
              <a:rPr lang="ko-KR" altLang="en-US" sz="1400" dirty="0" smtClean="0">
                <a:latin typeface="+mj-lt"/>
                <a:ea typeface="HY강B" pitchFamily="18" charset="-127"/>
                <a:cs typeface="한컴돋움" pitchFamily="18" charset="2"/>
              </a:rPr>
              <a:t> </a:t>
            </a:r>
            <a:r>
              <a:rPr lang="en-US" altLang="ko-KR" sz="1400" dirty="0" smtClean="0">
                <a:latin typeface="+mj-lt"/>
                <a:ea typeface="HY강B" pitchFamily="18" charset="-127"/>
                <a:cs typeface="한컴돋움" pitchFamily="18" charset="2"/>
              </a:rPr>
              <a:t>:850- </a:t>
            </a:r>
            <a:r>
              <a:rPr lang="en-US" altLang="ko-KR" sz="1400" dirty="0" smtClean="0">
                <a:latin typeface="+mj-lt"/>
                <a:ea typeface="HY강B" pitchFamily="18" charset="-127"/>
                <a:cs typeface="한컴돋움" pitchFamily="18" charset="2"/>
              </a:rPr>
              <a:t>5455</a:t>
            </a:r>
            <a:endParaRPr lang="en-US" altLang="ko-KR" sz="1400" dirty="0" smtClean="0">
              <a:latin typeface="+mj-lt"/>
              <a:ea typeface="HY강B" pitchFamily="18" charset="-127"/>
              <a:cs typeface="한컴돋움" pitchFamily="18" charset="2"/>
            </a:endParaRPr>
          </a:p>
          <a:p>
            <a:r>
              <a:rPr lang="en-US" altLang="ko-KR" sz="1400" dirty="0" smtClean="0">
                <a:latin typeface="+mj-lt"/>
                <a:ea typeface="HY강B" pitchFamily="18" charset="-127"/>
                <a:cs typeface="한컴돋움" pitchFamily="18" charset="2"/>
              </a:rPr>
              <a:t>E-mail : jswhang@daegu.ac.kr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5984" y="5072074"/>
            <a:ext cx="43620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Bauhaus 93" pitchFamily="82" charset="0"/>
                <a:ea typeface="HY강B" pitchFamily="18" charset="-127"/>
              </a:rPr>
              <a:t>Thank You!!</a:t>
            </a:r>
            <a:endParaRPr lang="ko-KR" altLang="en-US" sz="6000" dirty="0">
              <a:latin typeface="Bauhaus 93" pitchFamily="82" charset="0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99592" y="692696"/>
            <a:ext cx="346761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* 학술지 검색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_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연속간행물 검색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6912768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직사각형 7"/>
          <p:cNvSpPr/>
          <p:nvPr/>
        </p:nvSpPr>
        <p:spPr>
          <a:xfrm>
            <a:off x="899592" y="5229200"/>
            <a:ext cx="73448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  도서관 홈페이지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(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  <a:hlinkClick r:id="rId4"/>
              </a:rPr>
              <a:t>http://lib.daegu.ac.kr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) /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소장자료 검색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/ </a:t>
            </a:r>
            <a:r>
              <a:rPr lang="ko-KR" altLang="en-US" sz="1400" b="1" dirty="0" smtClean="0">
                <a:solidFill>
                  <a:schemeClr val="accent2"/>
                </a:solidFill>
                <a:latin typeface="HY강M" pitchFamily="18" charset="-127"/>
                <a:ea typeface="HY강M" pitchFamily="18" charset="-127"/>
              </a:rPr>
              <a:t>연속간행물</a:t>
            </a:r>
            <a:endParaRPr lang="en-US" altLang="ko-KR" sz="1400" b="1" dirty="0" smtClean="0">
              <a:solidFill>
                <a:schemeClr val="accent2"/>
              </a:solidFill>
              <a:latin typeface="HY강M" pitchFamily="18" charset="-127"/>
              <a:ea typeface="HY강M" pitchFamily="18" charset="-127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  구독중인 국내외 학술지의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1400" b="1" u="sng" dirty="0" smtClean="0">
                <a:solidFill>
                  <a:schemeClr val="accent2"/>
                </a:solidFill>
                <a:latin typeface="HY강M" pitchFamily="18" charset="-127"/>
                <a:ea typeface="HY강M" pitchFamily="18" charset="-127"/>
              </a:rPr>
              <a:t>인쇄 및 전자 저널</a:t>
            </a:r>
            <a:r>
              <a:rPr lang="ko-KR" altLang="en-US" sz="1400" b="1" dirty="0" smtClean="0">
                <a:solidFill>
                  <a:schemeClr val="accent2"/>
                </a:solidFill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모두 확인 가능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843808" y="1412776"/>
            <a:ext cx="79208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347864" y="1700808"/>
            <a:ext cx="72008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971600" y="5157192"/>
            <a:ext cx="7344816" cy="1334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  도서관 홈페이지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(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  <a:hlinkClick r:id="rId3"/>
              </a:rPr>
              <a:t>http://lib.daegu.ac.kr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) / e-Contents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/ </a:t>
            </a:r>
            <a:r>
              <a:rPr lang="ko-KR" altLang="en-US" sz="1400" dirty="0" smtClean="0">
                <a:solidFill>
                  <a:schemeClr val="accent2"/>
                </a:solidFill>
                <a:latin typeface="HY강M" pitchFamily="18" charset="-127"/>
                <a:ea typeface="HY강M" pitchFamily="18" charset="-127"/>
              </a:rPr>
              <a:t>메타검색</a:t>
            </a:r>
            <a:endParaRPr lang="en-US" altLang="ko-KR" sz="1400" dirty="0" smtClean="0">
              <a:solidFill>
                <a:schemeClr val="accent2"/>
              </a:solidFill>
              <a:latin typeface="HY강M" pitchFamily="18" charset="-127"/>
              <a:ea typeface="HY강M" pitchFamily="18" charset="-127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</a:pP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  주제분야의 포괄적인 학술지 검색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  </a:t>
            </a:r>
            <a:r>
              <a:rPr lang="ko-KR" altLang="en-US" sz="1400" dirty="0" smtClean="0">
                <a:solidFill>
                  <a:srgbClr val="C00000"/>
                </a:solidFill>
                <a:latin typeface="HY강M" pitchFamily="18" charset="-127"/>
                <a:ea typeface="HY강M" pitchFamily="18" charset="-127"/>
              </a:rPr>
              <a:t>원하는 자료</a:t>
            </a:r>
            <a:r>
              <a:rPr lang="en-US" altLang="ko-KR" sz="1400" dirty="0" smtClean="0">
                <a:solidFill>
                  <a:srgbClr val="C00000"/>
                </a:solidFill>
                <a:latin typeface="HY강M" pitchFamily="18" charset="-127"/>
                <a:ea typeface="HY강M" pitchFamily="18" charset="-127"/>
              </a:rPr>
              <a:t>(</a:t>
            </a:r>
            <a:r>
              <a:rPr lang="ko-KR" altLang="en-US" sz="1400" dirty="0" smtClean="0">
                <a:solidFill>
                  <a:srgbClr val="C00000"/>
                </a:solidFill>
                <a:latin typeface="HY강M" pitchFamily="18" charset="-127"/>
                <a:ea typeface="HY강M" pitchFamily="18" charset="-127"/>
              </a:rPr>
              <a:t>전자저널</a:t>
            </a:r>
            <a:r>
              <a:rPr lang="en-US" altLang="ko-KR" sz="1400" dirty="0" smtClean="0">
                <a:solidFill>
                  <a:srgbClr val="C00000"/>
                </a:solidFill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1400" dirty="0" smtClean="0">
                <a:solidFill>
                  <a:srgbClr val="C00000"/>
                </a:solidFill>
                <a:latin typeface="HY강M" pitchFamily="18" charset="-127"/>
                <a:ea typeface="HY강M" pitchFamily="18" charset="-127"/>
              </a:rPr>
              <a:t>학술 </a:t>
            </a:r>
            <a:r>
              <a:rPr lang="en-US" altLang="ko-KR" sz="1400" dirty="0" smtClean="0">
                <a:solidFill>
                  <a:srgbClr val="C00000"/>
                </a:solidFill>
                <a:latin typeface="HY강M" pitchFamily="18" charset="-127"/>
                <a:ea typeface="HY강M" pitchFamily="18" charset="-127"/>
              </a:rPr>
              <a:t>DB, e-book)</a:t>
            </a:r>
            <a:r>
              <a:rPr lang="ko-KR" altLang="en-US" sz="1400" dirty="0" smtClean="0">
                <a:solidFill>
                  <a:srgbClr val="C00000"/>
                </a:solidFill>
                <a:latin typeface="HY강M" pitchFamily="18" charset="-127"/>
                <a:ea typeface="HY강M" pitchFamily="18" charset="-127"/>
              </a:rPr>
              <a:t>를</a:t>
            </a:r>
            <a:r>
              <a:rPr lang="en-US" altLang="ko-KR" sz="1400" dirty="0" smtClean="0">
                <a:solidFill>
                  <a:srgbClr val="C00000"/>
                </a:solidFill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1400" dirty="0" smtClean="0">
                <a:solidFill>
                  <a:srgbClr val="C00000"/>
                </a:solidFill>
                <a:latin typeface="HY강M" pitchFamily="18" charset="-127"/>
                <a:ea typeface="HY강M" pitchFamily="18" charset="-127"/>
              </a:rPr>
              <a:t>한꺼번에 검색</a:t>
            </a:r>
            <a:endParaRPr lang="en-US" altLang="ko-KR" sz="1400" dirty="0" smtClean="0">
              <a:solidFill>
                <a:srgbClr val="C00000"/>
              </a:solidFill>
              <a:latin typeface="HY강M" pitchFamily="18" charset="-127"/>
              <a:ea typeface="HY강M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  </a:t>
            </a:r>
            <a:r>
              <a:rPr lang="ko-KR" altLang="en-US" sz="1400" dirty="0" smtClean="0">
                <a:solidFill>
                  <a:srgbClr val="C00000"/>
                </a:solidFill>
                <a:latin typeface="HY강M" pitchFamily="18" charset="-127"/>
                <a:ea typeface="HY강M" pitchFamily="18" charset="-127"/>
              </a:rPr>
              <a:t>전자저널도 한번에 링크</a:t>
            </a:r>
            <a:endParaRPr lang="en-US" altLang="ko-KR" sz="1400" dirty="0" smtClean="0">
              <a:solidFill>
                <a:srgbClr val="C00000"/>
              </a:solidFill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12776"/>
            <a:ext cx="6696744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직사각형 4"/>
          <p:cNvSpPr/>
          <p:nvPr/>
        </p:nvSpPr>
        <p:spPr>
          <a:xfrm>
            <a:off x="899592" y="692696"/>
            <a:ext cx="26981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* 학술지 검색</a:t>
            </a:r>
            <a:r>
              <a:rPr lang="en-US" altLang="ko-KR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_ </a:t>
            </a:r>
            <a:r>
              <a:rPr lang="ko-KR" altLang="en-US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메타검색</a:t>
            </a:r>
            <a:endParaRPr lang="ko-KR" altLang="en-US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987824" y="1628800"/>
            <a:ext cx="57606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059832" y="1412776"/>
            <a:ext cx="79208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068960"/>
            <a:ext cx="6768752" cy="3323326"/>
          </a:xfrm>
          <a:prstGeom prst="rect">
            <a:avLst/>
          </a:prstGeom>
          <a:ln w="1905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44008" y="692696"/>
            <a:ext cx="164307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  간편검색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7380312" y="4725144"/>
            <a:ext cx="445968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043608" y="1556792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강M" pitchFamily="18" charset="-127"/>
                <a:ea typeface="HY강M" pitchFamily="18" charset="-127"/>
                <a:sym typeface="Wingdings" pitchFamily="2" charset="2"/>
              </a:rPr>
              <a:t>주제별 그룹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  <a:sym typeface="Wingdings" pitchFamily="2" charset="2"/>
              </a:rPr>
              <a:t>(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  <a:sym typeface="Wingdings" pitchFamily="2" charset="2"/>
              </a:rPr>
              <a:t>데이터베이스 세트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  <a:sym typeface="Wingdings" pitchFamily="2" charset="2"/>
              </a:rPr>
              <a:t>)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  <a:sym typeface="Wingdings" pitchFamily="2" charset="2"/>
              </a:rPr>
              <a:t>을 이용하여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검색</a:t>
            </a:r>
            <a:endParaRPr lang="ko-KR" altLang="en-US" sz="1400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7664" y="1916832"/>
            <a:ext cx="1879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   검색할 그룹 선택</a:t>
            </a:r>
            <a:endParaRPr lang="ko-KR" altLang="en-US" sz="1400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2204864"/>
            <a:ext cx="2265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ko-KR" altLang="en-US" sz="1400" dirty="0" err="1" smtClean="0">
                <a:latin typeface="HY강M" pitchFamily="18" charset="-127"/>
                <a:ea typeface="HY강M" pitchFamily="18" charset="-127"/>
              </a:rPr>
              <a:t>검색창에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 키워드 입력</a:t>
            </a:r>
            <a:endParaRPr lang="ko-KR" altLang="en-US" sz="1400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5284" y="2492896"/>
            <a:ext cx="1580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 GO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버튼 클릭</a:t>
            </a:r>
            <a:endParaRPr lang="ko-KR" altLang="en-US" sz="1400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115617" y="3501008"/>
            <a:ext cx="79208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1259632" y="5373216"/>
            <a:ext cx="891935" cy="21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1259632" y="4725144"/>
            <a:ext cx="891935" cy="21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899592" y="692696"/>
            <a:ext cx="277511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* 학술지 검색</a:t>
            </a:r>
            <a:r>
              <a:rPr lang="en-US" altLang="ko-KR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_ </a:t>
            </a:r>
            <a:r>
              <a:rPr lang="ko-KR" altLang="en-US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메타검색</a:t>
            </a:r>
            <a:endParaRPr lang="ko-KR" altLang="en-US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3" grpId="0"/>
      <p:bldP spid="14" grpId="0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00372"/>
            <a:ext cx="6477000" cy="3371848"/>
          </a:xfrm>
          <a:prstGeom prst="rect">
            <a:avLst/>
          </a:prstGeom>
          <a:ln w="1905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506331"/>
            <a:ext cx="5643570" cy="4351669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1357298"/>
            <a:ext cx="629371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   국내학회지 항목에 포함된 모든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DB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검색 후 검색결과가 보여짐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       버튼 클릭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en-US" altLang="ko-KR" sz="1400" b="1" dirty="0" smtClean="0">
                <a:solidFill>
                  <a:srgbClr val="C00000"/>
                </a:solidFill>
                <a:latin typeface="HY강M" pitchFamily="18" charset="-127"/>
                <a:ea typeface="HY강M" pitchFamily="18" charset="-127"/>
              </a:rPr>
              <a:t>My Space </a:t>
            </a:r>
            <a:r>
              <a:rPr lang="ko-KR" altLang="en-US" sz="1400" b="1" dirty="0" smtClean="0">
                <a:solidFill>
                  <a:srgbClr val="C00000"/>
                </a:solidFill>
                <a:latin typeface="HY강M" pitchFamily="18" charset="-127"/>
                <a:ea typeface="HY강M" pitchFamily="18" charset="-127"/>
              </a:rPr>
              <a:t>의 </a:t>
            </a:r>
            <a:r>
              <a:rPr lang="en-US" altLang="ko-KR" sz="1400" b="1" dirty="0" smtClean="0">
                <a:solidFill>
                  <a:srgbClr val="C00000"/>
                </a:solidFill>
                <a:latin typeface="HY강M" pitchFamily="18" charset="-127"/>
                <a:ea typeface="HY강M" pitchFamily="18" charset="-127"/>
              </a:rPr>
              <a:t>e-shelf</a:t>
            </a:r>
            <a:r>
              <a:rPr lang="ko-KR" altLang="en-US" sz="1400" b="1" dirty="0" smtClean="0">
                <a:solidFill>
                  <a:srgbClr val="C00000"/>
                </a:solidFill>
                <a:latin typeface="HY강M" pitchFamily="18" charset="-127"/>
                <a:ea typeface="HY강M" pitchFamily="18" charset="-127"/>
              </a:rPr>
              <a:t>에 해당 </a:t>
            </a:r>
            <a:r>
              <a:rPr lang="en-US" altLang="ko-KR" sz="1400" b="1" dirty="0" smtClean="0">
                <a:solidFill>
                  <a:srgbClr val="C00000"/>
                </a:solidFill>
                <a:latin typeface="HY강M" pitchFamily="18" charset="-127"/>
                <a:ea typeface="HY강M" pitchFamily="18" charset="-127"/>
              </a:rPr>
              <a:t>article</a:t>
            </a:r>
            <a:r>
              <a:rPr lang="ko-KR" altLang="en-US" sz="1400" b="1" dirty="0" smtClean="0">
                <a:solidFill>
                  <a:srgbClr val="C00000"/>
                </a:solidFill>
                <a:latin typeface="HY강M" pitchFamily="18" charset="-127"/>
                <a:ea typeface="HY강M" pitchFamily="18" charset="-127"/>
              </a:rPr>
              <a:t>을</a:t>
            </a:r>
            <a:r>
              <a:rPr lang="en-US" altLang="ko-KR" sz="1400" b="1" dirty="0" smtClean="0">
                <a:solidFill>
                  <a:srgbClr val="C00000"/>
                </a:solidFill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1400" b="1" dirty="0" smtClean="0">
                <a:solidFill>
                  <a:srgbClr val="C00000"/>
                </a:solidFill>
                <a:latin typeface="HY강M" pitchFamily="18" charset="-127"/>
                <a:ea typeface="HY강M" pitchFamily="18" charset="-127"/>
              </a:rPr>
              <a:t>저장 </a:t>
            </a:r>
            <a:endParaRPr lang="en-US" altLang="ko-KR" sz="1400" b="1" dirty="0" smtClean="0">
              <a:solidFill>
                <a:srgbClr val="C00000"/>
              </a:solidFill>
              <a:latin typeface="HY강M" pitchFamily="18" charset="-127"/>
              <a:ea typeface="HY강M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 </a:t>
            </a:r>
            <a:r>
              <a:rPr lang="ko-KR" altLang="en-US" sz="1400" dirty="0" err="1" smtClean="0">
                <a:latin typeface="HY강M" pitchFamily="18" charset="-127"/>
                <a:ea typeface="HY강M" pitchFamily="18" charset="-127"/>
              </a:rPr>
              <a:t>간략검색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 결과에서                 클릭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(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원문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소장정보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원문복사 등 확인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)</a:t>
            </a:r>
            <a:endParaRPr lang="ko-KR" altLang="en-US" sz="1400" dirty="0">
              <a:latin typeface="HY강M" pitchFamily="18" charset="-127"/>
              <a:ea typeface="HY강M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1539" y="2071678"/>
            <a:ext cx="796023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1785926"/>
            <a:ext cx="2381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타원 7"/>
          <p:cNvSpPr/>
          <p:nvPr/>
        </p:nvSpPr>
        <p:spPr>
          <a:xfrm>
            <a:off x="7215206" y="4071942"/>
            <a:ext cx="214314" cy="2143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215206" y="4572008"/>
            <a:ext cx="642942" cy="21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644008" y="692696"/>
            <a:ext cx="164307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  간편검색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99592" y="692696"/>
            <a:ext cx="26981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* 학술지 검색</a:t>
            </a:r>
            <a:r>
              <a:rPr lang="en-US" altLang="ko-KR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_ </a:t>
            </a:r>
            <a:r>
              <a:rPr lang="ko-KR" altLang="en-US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메타검색</a:t>
            </a:r>
            <a:endParaRPr lang="ko-KR" altLang="en-US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3116"/>
            <a:ext cx="4200525" cy="4257675"/>
          </a:xfrm>
          <a:prstGeom prst="rect">
            <a:avLst/>
          </a:prstGeom>
          <a:ln w="1905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571744"/>
            <a:ext cx="5176822" cy="4049396"/>
          </a:xfrm>
          <a:prstGeom prst="rect">
            <a:avLst/>
          </a:prstGeom>
          <a:ln w="1905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28662" y="1285860"/>
            <a:ext cx="38876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Full text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의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Go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클릭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 원문이 있는 해당 사이트로 링크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-&gt;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원문보기</a:t>
            </a:r>
            <a:endParaRPr lang="ko-KR" altLang="en-US" sz="1400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2285984" y="4143380"/>
            <a:ext cx="285752" cy="2857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500958" y="5000636"/>
            <a:ext cx="1000132" cy="21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644008" y="692696"/>
            <a:ext cx="164307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  간편검색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99592" y="692696"/>
            <a:ext cx="26981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* 학술지 검색</a:t>
            </a:r>
            <a:r>
              <a:rPr lang="en-US" altLang="ko-KR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_ </a:t>
            </a:r>
            <a:r>
              <a:rPr lang="ko-KR" altLang="en-US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메타검색</a:t>
            </a:r>
            <a:endParaRPr lang="ko-KR" altLang="en-US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143248"/>
            <a:ext cx="6496050" cy="2857500"/>
          </a:xfrm>
          <a:prstGeom prst="rect">
            <a:avLst/>
          </a:prstGeom>
          <a:ln w="1905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644008" y="692696"/>
            <a:ext cx="271464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  데이터베이스 검색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2" name="그룹 20"/>
          <p:cNvGrpSpPr/>
          <p:nvPr/>
        </p:nvGrpSpPr>
        <p:grpSpPr>
          <a:xfrm>
            <a:off x="1285852" y="1571612"/>
            <a:ext cx="6072230" cy="1061829"/>
            <a:chOff x="1285852" y="1571612"/>
            <a:chExt cx="6072230" cy="1061829"/>
          </a:xfrm>
        </p:grpSpPr>
        <p:sp>
          <p:nvSpPr>
            <p:cNvPr id="13" name="TextBox 12"/>
            <p:cNvSpPr txBox="1"/>
            <p:nvPr/>
          </p:nvSpPr>
          <p:spPr>
            <a:xfrm>
              <a:off x="1285852" y="1571612"/>
              <a:ext cx="607223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400" dirty="0" smtClean="0">
                  <a:latin typeface="HY강M" pitchFamily="18" charset="-127"/>
                  <a:ea typeface="HY강M" pitchFamily="18" charset="-127"/>
                </a:rPr>
                <a:t>    버튼 클릭</a:t>
              </a:r>
              <a:r>
                <a:rPr lang="en-US" altLang="ko-KR" sz="1400" dirty="0" smtClean="0">
                  <a:latin typeface="HY강M" pitchFamily="18" charset="-127"/>
                  <a:ea typeface="HY강M" pitchFamily="18" charset="-127"/>
                </a:rPr>
                <a:t>, </a:t>
              </a:r>
              <a:r>
                <a:rPr lang="ko-KR" altLang="en-US" sz="1400" dirty="0" smtClean="0">
                  <a:latin typeface="HY강M" pitchFamily="18" charset="-127"/>
                  <a:ea typeface="HY강M" pitchFamily="18" charset="-127"/>
                </a:rPr>
                <a:t>데이터베이스 상세정보 확인</a:t>
              </a:r>
              <a:endParaRPr lang="en-US" altLang="ko-KR" sz="1400" dirty="0" smtClean="0">
                <a:latin typeface="HY강M" pitchFamily="18" charset="-127"/>
                <a:ea typeface="HY강M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400" dirty="0" smtClean="0">
                  <a:latin typeface="HY강M" pitchFamily="18" charset="-127"/>
                  <a:ea typeface="HY강M" pitchFamily="18" charset="-127"/>
                </a:rPr>
                <a:t>    버튼 클릭</a:t>
              </a:r>
              <a:r>
                <a:rPr lang="en-US" altLang="ko-KR" sz="1400" dirty="0" smtClean="0">
                  <a:latin typeface="HY강M" pitchFamily="18" charset="-127"/>
                  <a:ea typeface="HY강M" pitchFamily="18" charset="-127"/>
                </a:rPr>
                <a:t>, </a:t>
              </a:r>
              <a:r>
                <a:rPr lang="en-US" altLang="ko-KR" sz="1400" u="sng" dirty="0" smtClean="0">
                  <a:solidFill>
                    <a:srgbClr val="C00000"/>
                  </a:solidFill>
                  <a:latin typeface="HY강M" pitchFamily="18" charset="-127"/>
                  <a:ea typeface="HY강M" pitchFamily="18" charset="-127"/>
                </a:rPr>
                <a:t>My Space</a:t>
              </a:r>
              <a:r>
                <a:rPr lang="ko-KR" altLang="en-US" sz="1400" u="sng" dirty="0" smtClean="0">
                  <a:solidFill>
                    <a:srgbClr val="C00000"/>
                  </a:solidFill>
                  <a:latin typeface="HY강M" pitchFamily="18" charset="-127"/>
                  <a:ea typeface="HY강M" pitchFamily="18" charset="-127"/>
                </a:rPr>
                <a:t>의 </a:t>
              </a:r>
              <a:r>
                <a:rPr lang="en-US" altLang="ko-KR" sz="1400" u="sng" dirty="0" smtClean="0">
                  <a:solidFill>
                    <a:srgbClr val="C00000"/>
                  </a:solidFill>
                  <a:latin typeface="HY강M" pitchFamily="18" charset="-127"/>
                  <a:ea typeface="HY강M" pitchFamily="18" charset="-127"/>
                </a:rPr>
                <a:t>My Database</a:t>
              </a:r>
              <a:r>
                <a:rPr lang="ko-KR" altLang="en-US" sz="1400" u="sng" dirty="0" smtClean="0">
                  <a:solidFill>
                    <a:srgbClr val="C00000"/>
                  </a:solidFill>
                  <a:latin typeface="HY강M" pitchFamily="18" charset="-127"/>
                  <a:ea typeface="HY강M" pitchFamily="18" charset="-127"/>
                </a:rPr>
                <a:t>로</a:t>
              </a:r>
              <a:r>
                <a:rPr lang="en-US" altLang="ko-KR" sz="1400" u="sng" dirty="0" smtClean="0">
                  <a:solidFill>
                    <a:srgbClr val="C00000"/>
                  </a:solidFill>
                  <a:latin typeface="HY강M" pitchFamily="18" charset="-127"/>
                  <a:ea typeface="HY강M" pitchFamily="18" charset="-127"/>
                </a:rPr>
                <a:t> </a:t>
              </a:r>
              <a:r>
                <a:rPr lang="ko-KR" altLang="en-US" sz="1400" u="sng" dirty="0" smtClean="0">
                  <a:solidFill>
                    <a:srgbClr val="C00000"/>
                  </a:solidFill>
                  <a:latin typeface="HY강M" pitchFamily="18" charset="-127"/>
                  <a:ea typeface="HY강M" pitchFamily="18" charset="-127"/>
                </a:rPr>
                <a:t>저장</a:t>
              </a:r>
              <a:endParaRPr lang="en-US" altLang="ko-KR" sz="1400" u="sng" dirty="0" smtClean="0">
                <a:solidFill>
                  <a:srgbClr val="C00000"/>
                </a:solidFill>
                <a:latin typeface="HY강M" pitchFamily="18" charset="-127"/>
                <a:ea typeface="HY강M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400" dirty="0" smtClean="0">
                  <a:latin typeface="HY강M" pitchFamily="18" charset="-127"/>
                  <a:ea typeface="HY강M" pitchFamily="18" charset="-127"/>
                </a:rPr>
                <a:t>    버튼 클릭</a:t>
              </a:r>
              <a:r>
                <a:rPr lang="en-US" altLang="ko-KR" sz="1400" dirty="0" smtClean="0">
                  <a:latin typeface="HY강M" pitchFamily="18" charset="-127"/>
                  <a:ea typeface="HY강M" pitchFamily="18" charset="-127"/>
                </a:rPr>
                <a:t>, </a:t>
              </a:r>
              <a:r>
                <a:rPr lang="ko-KR" altLang="en-US" sz="1400" dirty="0" smtClean="0">
                  <a:latin typeface="HY강M" pitchFamily="18" charset="-127"/>
                  <a:ea typeface="HY강M" pitchFamily="18" charset="-127"/>
                </a:rPr>
                <a:t>해당 </a:t>
              </a:r>
              <a:r>
                <a:rPr lang="ko-KR" altLang="en-US" sz="1400" dirty="0" err="1" smtClean="0">
                  <a:latin typeface="HY강M" pitchFamily="18" charset="-127"/>
                  <a:ea typeface="HY강M" pitchFamily="18" charset="-127"/>
                </a:rPr>
                <a:t>데이터베이스내에서</a:t>
              </a:r>
              <a:r>
                <a:rPr lang="ko-KR" altLang="en-US" sz="1400" dirty="0" smtClean="0">
                  <a:latin typeface="HY강M" pitchFamily="18" charset="-127"/>
                  <a:ea typeface="HY강M" pitchFamily="18" charset="-127"/>
                </a:rPr>
                <a:t> 검색</a:t>
              </a:r>
              <a:endParaRPr lang="en-US" altLang="ko-KR" sz="1400" dirty="0" smtClean="0">
                <a:latin typeface="HY강M" pitchFamily="18" charset="-127"/>
                <a:ea typeface="HY강M" pitchFamily="18" charset="-127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57290" y="1714488"/>
              <a:ext cx="22860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57290" y="2000240"/>
              <a:ext cx="20955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57290" y="2357430"/>
              <a:ext cx="219075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TextBox 13"/>
          <p:cNvSpPr txBox="1"/>
          <p:nvPr/>
        </p:nvSpPr>
        <p:spPr>
          <a:xfrm>
            <a:off x="1285852" y="1214422"/>
            <a:ext cx="5219699" cy="36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HY강M" pitchFamily="18" charset="-127"/>
                <a:ea typeface="HY강M" pitchFamily="18" charset="-127"/>
              </a:rPr>
              <a:t>특정 </a:t>
            </a:r>
            <a:r>
              <a:rPr lang="ko-KR" altLang="en-US" sz="1400" b="1" dirty="0" err="1" smtClean="0">
                <a:latin typeface="HY강M" pitchFamily="18" charset="-127"/>
                <a:ea typeface="HY강M" pitchFamily="18" charset="-127"/>
              </a:rPr>
              <a:t>데이터베이스명</a:t>
            </a:r>
            <a:r>
              <a:rPr lang="ko-KR" altLang="en-US" sz="1400" b="1" dirty="0" smtClean="0">
                <a:latin typeface="HY강M" pitchFamily="18" charset="-127"/>
                <a:ea typeface="HY강M" pitchFamily="18" charset="-127"/>
              </a:rPr>
              <a:t> 입력 </a:t>
            </a:r>
            <a:r>
              <a:rPr lang="en-US" altLang="ko-KR" sz="1400" b="1" dirty="0" smtClean="0">
                <a:latin typeface="HY강M" pitchFamily="18" charset="-127"/>
                <a:ea typeface="HY강M" pitchFamily="18" charset="-127"/>
              </a:rPr>
              <a:t>GO</a:t>
            </a:r>
            <a:r>
              <a:rPr lang="ko-KR" altLang="en-US" sz="1400" b="1" dirty="0" smtClean="0">
                <a:latin typeface="HY강M" pitchFamily="18" charset="-127"/>
                <a:ea typeface="HY강M" pitchFamily="18" charset="-127"/>
              </a:rPr>
              <a:t>버튼 클릭 </a:t>
            </a:r>
            <a:r>
              <a:rPr lang="en-US" altLang="ko-KR" sz="1400" b="1" dirty="0" smtClean="0">
                <a:latin typeface="HY강M" pitchFamily="18" charset="-127"/>
                <a:ea typeface="HY강M" pitchFamily="18" charset="-127"/>
              </a:rPr>
              <a:t>or </a:t>
            </a:r>
            <a:r>
              <a:rPr lang="ko-KR" altLang="en-US" sz="1400" b="1" dirty="0" smtClean="0">
                <a:latin typeface="HY강M" pitchFamily="18" charset="-127"/>
                <a:ea typeface="HY강M" pitchFamily="18" charset="-127"/>
              </a:rPr>
              <a:t> 알파벳 두문자</a:t>
            </a:r>
            <a:r>
              <a:rPr lang="en-US" altLang="ko-KR" sz="1400" b="1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1400" b="1" dirty="0" smtClean="0">
                <a:latin typeface="HY강M" pitchFamily="18" charset="-127"/>
                <a:ea typeface="HY강M" pitchFamily="18" charset="-127"/>
              </a:rPr>
              <a:t>클릭</a:t>
            </a:r>
            <a:r>
              <a:rPr lang="en-US" altLang="ko-KR" sz="1400" b="1" dirty="0" smtClean="0">
                <a:latin typeface="HY강M" pitchFamily="18" charset="-127"/>
                <a:ea typeface="HY강M" pitchFamily="18" charset="-127"/>
              </a:rPr>
              <a:t> 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1428728" y="3643314"/>
            <a:ext cx="1500198" cy="21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6715140" y="4786322"/>
            <a:ext cx="428628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3286116" y="4786322"/>
            <a:ext cx="357190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1214414" y="5357826"/>
            <a:ext cx="1143008" cy="21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4000504"/>
            <a:ext cx="5733683" cy="2714620"/>
          </a:xfrm>
          <a:prstGeom prst="rect">
            <a:avLst/>
          </a:prstGeom>
          <a:ln w="1905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직사각형 19"/>
          <p:cNvSpPr/>
          <p:nvPr/>
        </p:nvSpPr>
        <p:spPr>
          <a:xfrm>
            <a:off x="7858148" y="5072074"/>
            <a:ext cx="928694" cy="21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899592" y="692696"/>
            <a:ext cx="26981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* 학술지 검색</a:t>
            </a:r>
            <a:r>
              <a:rPr lang="en-US" altLang="ko-KR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_ </a:t>
            </a:r>
            <a:r>
              <a:rPr lang="ko-KR" altLang="en-US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메타검색</a:t>
            </a:r>
            <a:endParaRPr lang="ko-KR" altLang="en-US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44008" y="692696"/>
            <a:ext cx="221457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  전자저널 검색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14686"/>
            <a:ext cx="5305425" cy="3248025"/>
          </a:xfrm>
          <a:prstGeom prst="rect">
            <a:avLst/>
          </a:prstGeom>
          <a:ln w="1905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786058"/>
            <a:ext cx="3971925" cy="1171575"/>
          </a:xfrm>
          <a:prstGeom prst="rect">
            <a:avLst/>
          </a:prstGeom>
          <a:ln w="1905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그룹 11"/>
          <p:cNvGrpSpPr/>
          <p:nvPr/>
        </p:nvGrpSpPr>
        <p:grpSpPr>
          <a:xfrm>
            <a:off x="1000100" y="1714488"/>
            <a:ext cx="4174541" cy="1061829"/>
            <a:chOff x="1000100" y="1714488"/>
            <a:chExt cx="4174541" cy="1061829"/>
          </a:xfrm>
        </p:grpSpPr>
        <p:sp>
          <p:nvSpPr>
            <p:cNvPr id="10" name="TextBox 9"/>
            <p:cNvSpPr txBox="1"/>
            <p:nvPr/>
          </p:nvSpPr>
          <p:spPr>
            <a:xfrm>
              <a:off x="1000100" y="1714488"/>
              <a:ext cx="4174541" cy="1061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 smtClean="0">
                  <a:latin typeface="HY강M" pitchFamily="18" charset="-127"/>
                  <a:ea typeface="HY강M" pitchFamily="18" charset="-127"/>
                </a:rPr>
                <a:t>    </a:t>
              </a:r>
              <a:r>
                <a:rPr lang="ko-KR" altLang="en-US" sz="1400" dirty="0" smtClean="0">
                  <a:latin typeface="HY강M" pitchFamily="18" charset="-127"/>
                  <a:ea typeface="HY강M" pitchFamily="18" charset="-127"/>
                </a:rPr>
                <a:t>버튼 클릭</a:t>
              </a:r>
              <a:r>
                <a:rPr lang="en-US" altLang="ko-KR" sz="1400" dirty="0" smtClean="0">
                  <a:latin typeface="HY강M" pitchFamily="18" charset="-127"/>
                  <a:ea typeface="HY강M" pitchFamily="18" charset="-127"/>
                </a:rPr>
                <a:t>, </a:t>
              </a:r>
              <a:r>
                <a:rPr lang="ko-KR" altLang="en-US" sz="1400" dirty="0" smtClean="0">
                  <a:latin typeface="HY강M" pitchFamily="18" charset="-127"/>
                  <a:ea typeface="HY강M" pitchFamily="18" charset="-127"/>
                </a:rPr>
                <a:t>저널의 상세정보 확인</a:t>
              </a:r>
              <a:endParaRPr lang="en-US" altLang="ko-KR" sz="1400" dirty="0" smtClean="0">
                <a:latin typeface="HY강M" pitchFamily="18" charset="-127"/>
                <a:ea typeface="HY강M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 smtClean="0">
                  <a:latin typeface="HY강M" pitchFamily="18" charset="-127"/>
                  <a:ea typeface="HY강M" pitchFamily="18" charset="-127"/>
                </a:rPr>
                <a:t>    </a:t>
              </a:r>
              <a:r>
                <a:rPr lang="ko-KR" altLang="en-US" sz="1400" dirty="0" smtClean="0">
                  <a:latin typeface="HY강M" pitchFamily="18" charset="-127"/>
                  <a:ea typeface="HY강M" pitchFamily="18" charset="-127"/>
                </a:rPr>
                <a:t>버튼 클릭</a:t>
              </a:r>
              <a:r>
                <a:rPr lang="en-US" altLang="ko-KR" sz="1400" dirty="0" smtClean="0">
                  <a:latin typeface="HY강M" pitchFamily="18" charset="-127"/>
                  <a:ea typeface="HY강M" pitchFamily="18" charset="-127"/>
                </a:rPr>
                <a:t>, </a:t>
              </a:r>
              <a:r>
                <a:rPr lang="ko-KR" altLang="en-US" sz="1400" dirty="0" smtClean="0">
                  <a:latin typeface="HY강M" pitchFamily="18" charset="-127"/>
                  <a:ea typeface="HY강M" pitchFamily="18" charset="-127"/>
                </a:rPr>
                <a:t>원문이 제공되는 데이터베이스 확인</a:t>
              </a:r>
              <a:endParaRPr lang="en-US" altLang="ko-KR" sz="1400" dirty="0" smtClean="0">
                <a:latin typeface="HY강M" pitchFamily="18" charset="-127"/>
                <a:ea typeface="HY강M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 smtClean="0">
                  <a:latin typeface="HY강M" pitchFamily="18" charset="-127"/>
                  <a:ea typeface="HY강M" pitchFamily="18" charset="-127"/>
                </a:rPr>
                <a:t>    </a:t>
              </a:r>
              <a:r>
                <a:rPr lang="ko-KR" altLang="en-US" sz="1400" dirty="0" smtClean="0">
                  <a:latin typeface="HY강M" pitchFamily="18" charset="-127"/>
                  <a:ea typeface="HY강M" pitchFamily="18" charset="-127"/>
                </a:rPr>
                <a:t>버튼 클릭</a:t>
              </a:r>
              <a:r>
                <a:rPr lang="en-US" altLang="ko-KR" sz="1400" dirty="0" smtClean="0">
                  <a:latin typeface="HY강M" pitchFamily="18" charset="-127"/>
                  <a:ea typeface="HY강M" pitchFamily="18" charset="-127"/>
                </a:rPr>
                <a:t>, </a:t>
              </a:r>
              <a:r>
                <a:rPr lang="en-US" altLang="ko-KR" sz="1400" b="1" dirty="0" smtClean="0">
                  <a:solidFill>
                    <a:srgbClr val="C00000"/>
                  </a:solidFill>
                  <a:latin typeface="HY강M" pitchFamily="18" charset="-127"/>
                  <a:ea typeface="HY강M" pitchFamily="18" charset="-127"/>
                </a:rPr>
                <a:t>My Space</a:t>
              </a:r>
              <a:r>
                <a:rPr lang="ko-KR" altLang="en-US" sz="1400" b="1" dirty="0" smtClean="0">
                  <a:solidFill>
                    <a:srgbClr val="C00000"/>
                  </a:solidFill>
                  <a:latin typeface="HY강M" pitchFamily="18" charset="-127"/>
                  <a:ea typeface="HY강M" pitchFamily="18" charset="-127"/>
                </a:rPr>
                <a:t>의 </a:t>
              </a:r>
              <a:r>
                <a:rPr lang="en-US" altLang="ko-KR" sz="1400" b="1" dirty="0" smtClean="0">
                  <a:solidFill>
                    <a:srgbClr val="C00000"/>
                  </a:solidFill>
                  <a:latin typeface="HY강M" pitchFamily="18" charset="-127"/>
                  <a:ea typeface="HY강M" pitchFamily="18" charset="-127"/>
                </a:rPr>
                <a:t>My E-Journal</a:t>
              </a:r>
              <a:r>
                <a:rPr lang="ko-KR" altLang="en-US" sz="1400" b="1" dirty="0" smtClean="0">
                  <a:solidFill>
                    <a:srgbClr val="C00000"/>
                  </a:solidFill>
                  <a:latin typeface="HY강M" pitchFamily="18" charset="-127"/>
                  <a:ea typeface="HY강M" pitchFamily="18" charset="-127"/>
                </a:rPr>
                <a:t>로 저장</a:t>
              </a:r>
              <a:endParaRPr lang="ko-KR" altLang="en-US" sz="1400" b="1" dirty="0">
                <a:solidFill>
                  <a:srgbClr val="C00000"/>
                </a:solidFill>
                <a:latin typeface="HY강M" pitchFamily="18" charset="-127"/>
                <a:ea typeface="HY강M" pitchFamily="18" charset="-127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1538" y="1785926"/>
              <a:ext cx="214314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1538" y="2143116"/>
              <a:ext cx="2095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71538" y="2428868"/>
              <a:ext cx="180975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TextBox 10"/>
          <p:cNvSpPr txBox="1"/>
          <p:nvPr/>
        </p:nvSpPr>
        <p:spPr>
          <a:xfrm>
            <a:off x="1000100" y="1357298"/>
            <a:ext cx="4666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atin typeface="HY강M" pitchFamily="18" charset="-127"/>
                <a:ea typeface="HY강M" pitchFamily="18" charset="-127"/>
              </a:rPr>
              <a:t>특정 전자저널 입력 후 </a:t>
            </a:r>
            <a:r>
              <a:rPr lang="en-US" altLang="ko-KR" sz="1400" b="1" dirty="0" smtClean="0">
                <a:latin typeface="HY강M" pitchFamily="18" charset="-127"/>
                <a:ea typeface="HY강M" pitchFamily="18" charset="-127"/>
              </a:rPr>
              <a:t>Go </a:t>
            </a:r>
            <a:r>
              <a:rPr lang="ko-KR" altLang="en-US" sz="1400" b="1" dirty="0" smtClean="0">
                <a:latin typeface="HY강M" pitchFamily="18" charset="-127"/>
                <a:ea typeface="HY강M" pitchFamily="18" charset="-127"/>
              </a:rPr>
              <a:t>버튼 클릭</a:t>
            </a:r>
            <a:r>
              <a:rPr lang="en-US" altLang="ko-KR" sz="1400" b="1" dirty="0" smtClean="0">
                <a:latin typeface="HY강M" pitchFamily="18" charset="-127"/>
                <a:ea typeface="HY강M" pitchFamily="18" charset="-127"/>
              </a:rPr>
              <a:t> or </a:t>
            </a:r>
            <a:r>
              <a:rPr lang="ko-KR" altLang="en-US" sz="1400" b="1" dirty="0" smtClean="0">
                <a:latin typeface="HY강M" pitchFamily="18" charset="-127"/>
                <a:ea typeface="HY강M" pitchFamily="18" charset="-127"/>
              </a:rPr>
              <a:t>저널 두문자 클릭</a:t>
            </a:r>
            <a:endParaRPr lang="en-US" altLang="ko-KR" sz="1400" b="1" dirty="0" smtClean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71736" y="3643314"/>
            <a:ext cx="1214446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5072066" y="5286388"/>
            <a:ext cx="571504" cy="571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7143768" y="3500438"/>
            <a:ext cx="1000132" cy="21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899592" y="692696"/>
            <a:ext cx="26981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* 학술지 검색</a:t>
            </a:r>
            <a:r>
              <a:rPr lang="en-US" altLang="ko-KR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_ </a:t>
            </a:r>
            <a:r>
              <a:rPr lang="ko-KR" altLang="en-US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메타검색</a:t>
            </a:r>
            <a:endParaRPr lang="ko-KR" altLang="en-US" dirty="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양">
  <a:themeElements>
    <a:clrScheme name="모양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모양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모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2171</TotalTime>
  <Words>878</Words>
  <Application>Microsoft Office PowerPoint</Application>
  <PresentationFormat>화면 슬라이드 쇼(4:3)</PresentationFormat>
  <Paragraphs>159</Paragraphs>
  <Slides>21</Slides>
  <Notes>11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모양</vt:lpstr>
      <vt:lpstr>학술정보 이용 안내</vt:lpstr>
      <vt:lpstr>   목 차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학술 정보 이용 안내</dc:title>
  <dc:creator>sec</dc:creator>
  <cp:lastModifiedBy>김지홍</cp:lastModifiedBy>
  <cp:revision>232</cp:revision>
  <dcterms:created xsi:type="dcterms:W3CDTF">2010-02-26T02:36:23Z</dcterms:created>
  <dcterms:modified xsi:type="dcterms:W3CDTF">2011-03-08T06:15:09Z</dcterms:modified>
</cp:coreProperties>
</file>