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89" r:id="rId3"/>
    <p:sldId id="286" r:id="rId4"/>
    <p:sldId id="264" r:id="rId5"/>
    <p:sldId id="266" r:id="rId6"/>
    <p:sldId id="287" r:id="rId7"/>
    <p:sldId id="288" r:id="rId8"/>
    <p:sldId id="271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C29E9-8DBC-4FAC-883D-7077C218C760}" type="datetimeFigureOut">
              <a:rPr lang="ko-KR" altLang="en-US" smtClean="0"/>
              <a:pPr/>
              <a:t>2011-03-08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CC8B3-2D11-4793-AEFD-F250D57BA0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모서리가 둥근 직사각형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0" name="부제목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19" name="날짜 개체 틀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A111-1F8B-44CE-9DD9-2ECFB003CE2A}" type="datetimeFigureOut">
              <a:rPr lang="ko-KR" altLang="en-US" smtClean="0"/>
              <a:pPr/>
              <a:t>2011-03-08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11" name="슬라이드 번호 개체 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549AB-10A3-420A-B0C6-2115F93511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A111-1F8B-44CE-9DD9-2ECFB003CE2A}" type="datetimeFigureOut">
              <a:rPr lang="ko-KR" altLang="en-US" smtClean="0"/>
              <a:pPr/>
              <a:t>2011-03-08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549AB-10A3-420A-B0C6-2115F93511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A111-1F8B-44CE-9DD9-2ECFB003CE2A}" type="datetimeFigureOut">
              <a:rPr lang="ko-KR" altLang="en-US" smtClean="0"/>
              <a:pPr/>
              <a:t>2011-03-08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549AB-10A3-420A-B0C6-2115F93511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A111-1F8B-44CE-9DD9-2ECFB003CE2A}" type="datetimeFigureOut">
              <a:rPr lang="ko-KR" altLang="en-US" smtClean="0"/>
              <a:pPr/>
              <a:t>2011-03-08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549AB-10A3-420A-B0C6-2115F93511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모서리가 둥근 직사각형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A111-1F8B-44CE-9DD9-2ECFB003CE2A}" type="datetimeFigureOut">
              <a:rPr lang="ko-KR" altLang="en-US" smtClean="0"/>
              <a:pPr/>
              <a:t>2011-03-08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549AB-10A3-420A-B0C6-2115F93511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A111-1F8B-44CE-9DD9-2ECFB003CE2A}" type="datetimeFigureOut">
              <a:rPr lang="ko-KR" altLang="en-US" smtClean="0"/>
              <a:pPr/>
              <a:t>2011-03-08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549AB-10A3-420A-B0C6-2115F93511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A111-1F8B-44CE-9DD9-2ECFB003CE2A}" type="datetimeFigureOut">
              <a:rPr lang="ko-KR" altLang="en-US" smtClean="0"/>
              <a:pPr/>
              <a:t>2011-03-08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549AB-10A3-420A-B0C6-2115F93511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A111-1F8B-44CE-9DD9-2ECFB003CE2A}" type="datetimeFigureOut">
              <a:rPr lang="ko-KR" altLang="en-US" smtClean="0"/>
              <a:pPr/>
              <a:t>2011-03-08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549AB-10A3-420A-B0C6-2115F93511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A111-1F8B-44CE-9DD9-2ECFB003CE2A}" type="datetimeFigureOut">
              <a:rPr lang="ko-KR" altLang="en-US" smtClean="0"/>
              <a:pPr/>
              <a:t>2011-03-08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549AB-10A3-420A-B0C6-2115F93511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A111-1F8B-44CE-9DD9-2ECFB003CE2A}" type="datetimeFigureOut">
              <a:rPr lang="ko-KR" altLang="en-US" smtClean="0"/>
              <a:pPr/>
              <a:t>2011-03-08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549AB-10A3-420A-B0C6-2115F93511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한쪽 모서리가 둥근 사각형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A111-1F8B-44CE-9DD9-2ECFB003CE2A}" type="datetimeFigureOut">
              <a:rPr lang="ko-KR" altLang="en-US" smtClean="0"/>
              <a:pPr/>
              <a:t>2011-03-08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D549AB-10A3-420A-B0C6-2115F935110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제목 개체 틀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5" name="날짜 개체 틀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9E7A111-1F8B-44CE-9DD9-2ECFB003CE2A}" type="datetimeFigureOut">
              <a:rPr lang="ko-KR" altLang="en-US" smtClean="0"/>
              <a:pPr/>
              <a:t>2011-03-08</a:t>
            </a:fld>
            <a:endParaRPr lang="ko-KR" altLang="en-US"/>
          </a:p>
        </p:txBody>
      </p:sp>
      <p:sp>
        <p:nvSpPr>
          <p:cNvPr id="18" name="바닥글 개체 틀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0D549AB-10A3-420A-B0C6-2115F935110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1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1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1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1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1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1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1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1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lib.daegu.ac.kr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rainshark.com/thomsonscientific/vu?pi=844746128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bpia.co.kr/index_b2b.asp" TargetMode="External"/><Relationship Id="rId2" Type="http://schemas.openxmlformats.org/officeDocument/2006/relationships/hyperlink" Target="http://www.sciencedirect.com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brainshark.com/thomsonscientific/vu?pi=670974639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rainshark.com/thomsonscientific/vu?pi=928236232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928794" y="1643050"/>
            <a:ext cx="4929187" cy="10715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sz="4000" dirty="0" smtClean="0">
                <a:solidFill>
                  <a:srgbClr val="C00000"/>
                </a:solidFill>
                <a:latin typeface="HY헤드라인M" pitchFamily="18" charset="-127"/>
                <a:ea typeface="HY헤드라인M" pitchFamily="18" charset="-127"/>
              </a:rPr>
              <a:t>Endnote </a:t>
            </a:r>
            <a:r>
              <a:rPr lang="ko-KR" altLang="en-US" sz="4000" dirty="0" smtClean="0">
                <a:solidFill>
                  <a:srgbClr val="C00000"/>
                </a:solidFill>
                <a:latin typeface="HY헤드라인M" pitchFamily="18" charset="-127"/>
                <a:ea typeface="HY헤드라인M" pitchFamily="18" charset="-127"/>
              </a:rPr>
              <a:t>이용</a:t>
            </a:r>
            <a:r>
              <a:rPr lang="en-US" altLang="ko-KR" sz="4000" dirty="0" smtClean="0">
                <a:solidFill>
                  <a:srgbClr val="C00000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4000" dirty="0" smtClean="0">
                <a:solidFill>
                  <a:srgbClr val="C00000"/>
                </a:solidFill>
                <a:latin typeface="HY헤드라인M" pitchFamily="18" charset="-127"/>
                <a:ea typeface="HY헤드라인M" pitchFamily="18" charset="-127"/>
              </a:rPr>
              <a:t>안내</a:t>
            </a: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2000232" y="4500570"/>
            <a:ext cx="4929187" cy="1071562"/>
          </a:xfrm>
          <a:prstGeom prst="rect">
            <a:avLst/>
          </a:prstGeom>
        </p:spPr>
        <p:txBody>
          <a:bodyPr vert="horz" lIns="45720" rIns="45720" bIns="45720" anchor="b">
            <a:normAutofit fontScale="70000" lnSpcReduction="20000"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9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2011. 3</a:t>
            </a:r>
            <a:endParaRPr kumimoji="0" lang="en-US" altLang="ko-KR" sz="2900" b="1" i="0" u="none" strike="noStrike" kern="1200" cap="none" spc="0" normalizeH="0" baseline="0" noProof="0" dirty="0" smtClean="0">
              <a:ln>
                <a:noFill/>
              </a:ln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1" i="0" u="none" strike="noStrike" kern="1200" cap="none" spc="0" normalizeH="0" baseline="0" noProof="0" dirty="0" smtClean="0">
              <a:ln>
                <a:noFill/>
              </a:ln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0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중  앙  도  서  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99592" y="4983480"/>
            <a:ext cx="7787208" cy="1051560"/>
          </a:xfrm>
        </p:spPr>
        <p:txBody>
          <a:bodyPr/>
          <a:lstStyle/>
          <a:p>
            <a:r>
              <a:rPr lang="en-US" altLang="ko-KR" dirty="0" smtClean="0">
                <a:solidFill>
                  <a:schemeClr val="accent2"/>
                </a:solidFill>
              </a:rPr>
              <a:t>   </a:t>
            </a:r>
            <a:r>
              <a:rPr lang="ko-KR" altLang="en-US" dirty="0" smtClean="0">
                <a:solidFill>
                  <a:schemeClr val="accent2"/>
                </a:solidFill>
              </a:rPr>
              <a:t>목 차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43808" y="1628800"/>
            <a:ext cx="3456384" cy="3096344"/>
          </a:xfrm>
        </p:spPr>
        <p:txBody>
          <a:bodyPr>
            <a:normAutofit fontScale="62500" lnSpcReduction="20000"/>
          </a:bodyPr>
          <a:lstStyle/>
          <a:p>
            <a:pPr marL="514350" indent="-514350" eaLnBrk="0" latinLnBrk="0" hangingPunct="0">
              <a:lnSpc>
                <a:spcPct val="220000"/>
              </a:lnSpc>
              <a:buClr>
                <a:schemeClr val="accent2"/>
              </a:buClr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프로그램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설치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514350" indent="-514350" eaLnBrk="0" latinLnBrk="0" hangingPunct="0">
              <a:lnSpc>
                <a:spcPct val="220000"/>
              </a:lnSpc>
              <a:buClr>
                <a:schemeClr val="accent2"/>
              </a:buClr>
            </a:pP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Endnote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란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?</a:t>
            </a:r>
          </a:p>
          <a:p>
            <a:pPr marL="514350" indent="-514350" eaLnBrk="0" latinLnBrk="0" hangingPunct="0">
              <a:lnSpc>
                <a:spcPct val="220000"/>
              </a:lnSpc>
              <a:buClr>
                <a:schemeClr val="accent2"/>
              </a:buClr>
            </a:pP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Reference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입력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514350" indent="-514350" eaLnBrk="0" latinLnBrk="0" hangingPunct="0">
              <a:lnSpc>
                <a:spcPct val="220000"/>
              </a:lnSpc>
              <a:buClr>
                <a:schemeClr val="accent2"/>
              </a:buClr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논문 작성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514350" indent="-514350" eaLnBrk="0" latinLnBrk="0" hangingPunct="0">
              <a:lnSpc>
                <a:spcPct val="220000"/>
              </a:lnSpc>
              <a:buClr>
                <a:schemeClr val="accent2"/>
              </a:buClr>
            </a:pP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Endnote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실습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220000"/>
              </a:lnSpc>
              <a:buClr>
                <a:schemeClr val="accent2"/>
              </a:buClr>
            </a:pPr>
            <a:endParaRPr lang="ko-KR" altLang="en-US" dirty="0" smtClean="0">
              <a:latin typeface="HY강M" pitchFamily="18" charset="-127"/>
              <a:ea typeface="HY강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43608" y="4653136"/>
            <a:ext cx="714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400" dirty="0" smtClean="0">
                <a:latin typeface="HY강M" pitchFamily="18" charset="-127"/>
                <a:ea typeface="HY강M" pitchFamily="18" charset="-127"/>
              </a:rPr>
              <a:t>  </a:t>
            </a:r>
            <a:r>
              <a:rPr lang="ko-KR" altLang="en-US" sz="1400" dirty="0" smtClean="0">
                <a:latin typeface="HY강M" pitchFamily="18" charset="-127"/>
                <a:ea typeface="HY강M" pitchFamily="18" charset="-127"/>
              </a:rPr>
              <a:t>도서관 </a:t>
            </a:r>
            <a:r>
              <a:rPr lang="ko-KR" altLang="en-US" sz="1400" dirty="0" smtClean="0">
                <a:latin typeface="HY강M" pitchFamily="18" charset="-127"/>
                <a:ea typeface="HY강M" pitchFamily="18" charset="-127"/>
              </a:rPr>
              <a:t>홈페이지</a:t>
            </a:r>
            <a:r>
              <a:rPr lang="en-US" altLang="ko-KR" sz="1400" dirty="0" smtClean="0">
                <a:latin typeface="HY강M" pitchFamily="18" charset="-127"/>
                <a:ea typeface="HY강M" pitchFamily="18" charset="-127"/>
              </a:rPr>
              <a:t>(</a:t>
            </a:r>
            <a:r>
              <a:rPr lang="en-US" altLang="ko-KR" sz="1400" dirty="0" smtClean="0">
                <a:latin typeface="HY강M" pitchFamily="18" charset="-127"/>
                <a:ea typeface="HY강M" pitchFamily="18" charset="-127"/>
                <a:hlinkClick r:id="rId2"/>
              </a:rPr>
              <a:t>http://lib.daegu.ac.kr</a:t>
            </a:r>
            <a:r>
              <a:rPr lang="en-US" altLang="ko-KR" sz="1400" dirty="0" smtClean="0">
                <a:latin typeface="HY강M" pitchFamily="18" charset="-127"/>
                <a:ea typeface="HY강M" pitchFamily="18" charset="-127"/>
              </a:rPr>
              <a:t>) / e-contents / web </a:t>
            </a:r>
            <a:r>
              <a:rPr lang="en-US" altLang="ko-KR" sz="1400" dirty="0" smtClean="0">
                <a:latin typeface="HY강M" pitchFamily="18" charset="-127"/>
                <a:ea typeface="HY강M" pitchFamily="18" charset="-127"/>
              </a:rPr>
              <a:t>DB </a:t>
            </a:r>
            <a:r>
              <a:rPr lang="en-US" altLang="ko-KR" sz="1400" dirty="0" smtClean="0">
                <a:latin typeface="HY강M" pitchFamily="18" charset="-127"/>
                <a:ea typeface="HY강M" pitchFamily="18" charset="-127"/>
              </a:rPr>
              <a:t>/ </a:t>
            </a:r>
            <a:r>
              <a:rPr lang="en-US" altLang="ko-KR" sz="1400" b="1" dirty="0" smtClean="0">
                <a:solidFill>
                  <a:schemeClr val="accent2"/>
                </a:solidFill>
                <a:latin typeface="HY강M" pitchFamily="18" charset="-127"/>
                <a:ea typeface="HY강M" pitchFamily="18" charset="-127"/>
              </a:rPr>
              <a:t>Endnote</a:t>
            </a:r>
            <a:endParaRPr lang="en-US" sz="1400" b="1" dirty="0" smtClean="0">
              <a:solidFill>
                <a:schemeClr val="accent2"/>
              </a:solidFill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400" dirty="0" smtClean="0">
                <a:latin typeface="HY강M" pitchFamily="18" charset="-127"/>
                <a:ea typeface="HY강M" pitchFamily="18" charset="-127"/>
              </a:rPr>
              <a:t>  </a:t>
            </a:r>
            <a:r>
              <a:rPr lang="en-US" sz="1400" dirty="0" smtClean="0">
                <a:latin typeface="HY강M" pitchFamily="18" charset="-127"/>
                <a:ea typeface="HY강M" pitchFamily="18" charset="-127"/>
              </a:rPr>
              <a:t>Endnote</a:t>
            </a:r>
            <a:r>
              <a:rPr lang="ko-KR" altLang="en-US" sz="1400" dirty="0" smtClean="0">
                <a:latin typeface="HY강M" pitchFamily="18" charset="-127"/>
                <a:ea typeface="HY강M" pitchFamily="18" charset="-127"/>
              </a:rPr>
              <a:t>와 </a:t>
            </a:r>
            <a:r>
              <a:rPr lang="en-US" altLang="ko-KR" sz="1400" dirty="0" smtClean="0">
                <a:latin typeface="HY강M" pitchFamily="18" charset="-127"/>
                <a:ea typeface="HY강M" pitchFamily="18" charset="-127"/>
              </a:rPr>
              <a:t>License </a:t>
            </a:r>
            <a:r>
              <a:rPr lang="ko-KR" altLang="en-US" sz="1400" dirty="0" smtClean="0">
                <a:latin typeface="HY강M" pitchFamily="18" charset="-127"/>
                <a:ea typeface="HY강M" pitchFamily="18" charset="-127"/>
              </a:rPr>
              <a:t>모두 동일 폴더에 다운받음</a:t>
            </a:r>
            <a:endParaRPr lang="en-US" altLang="ko-KR" sz="1400" dirty="0" smtClean="0">
              <a:latin typeface="HY강M" pitchFamily="18" charset="-127"/>
              <a:ea typeface="HY강M" pitchFamily="18" charset="-127"/>
            </a:endParaRPr>
          </a:p>
          <a:p>
            <a:pPr latinLnBrk="0">
              <a:lnSpc>
                <a:spcPct val="200000"/>
              </a:lnSpc>
              <a:buFont typeface="Wingdings" pitchFamily="2" charset="2"/>
              <a:buChar char="ü"/>
            </a:pPr>
            <a:r>
              <a:rPr lang="en-US" sz="1400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en-US" sz="1400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sz="1400" dirty="0" smtClean="0">
                <a:latin typeface="HY강M" pitchFamily="18" charset="-127"/>
                <a:ea typeface="HY강M" pitchFamily="18" charset="-127"/>
              </a:rPr>
              <a:t>다운받은 </a:t>
            </a:r>
            <a:r>
              <a:rPr lang="en-US" altLang="ko-KR" sz="1400" dirty="0" smtClean="0">
                <a:latin typeface="HY강M" pitchFamily="18" charset="-127"/>
                <a:ea typeface="HY강M" pitchFamily="18" charset="-127"/>
              </a:rPr>
              <a:t>ENX4Inst.msi </a:t>
            </a:r>
            <a:r>
              <a:rPr lang="ko-KR" altLang="en-US" sz="1400" dirty="0" smtClean="0">
                <a:latin typeface="HY강M" pitchFamily="18" charset="-127"/>
                <a:ea typeface="HY강M" pitchFamily="18" charset="-127"/>
              </a:rPr>
              <a:t>파일을 더블 클릭 후 설치</a:t>
            </a:r>
            <a:endParaRPr lang="en-US" sz="1400" dirty="0" smtClean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8662" y="1214422"/>
            <a:ext cx="321471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* 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Endnote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설치</a:t>
            </a:r>
            <a:endParaRPr lang="ko-KR" altLang="en-US" sz="2000" dirty="0">
              <a:latin typeface="HY강B" pitchFamily="18" charset="-127"/>
              <a:ea typeface="HY강B" pitchFamily="18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132856"/>
            <a:ext cx="8496944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3356992"/>
            <a:ext cx="672465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직사각형 6"/>
          <p:cNvSpPr/>
          <p:nvPr/>
        </p:nvSpPr>
        <p:spPr>
          <a:xfrm>
            <a:off x="3635896" y="2564904"/>
            <a:ext cx="936104" cy="360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4716016" y="2924944"/>
            <a:ext cx="576064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3203848" y="3933056"/>
            <a:ext cx="2088232" cy="2160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214422"/>
            <a:ext cx="321471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* 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Endnote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란</a:t>
            </a:r>
            <a:endParaRPr lang="ko-KR" altLang="en-US" sz="20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" name="TextBox 5"/>
          <p:cNvSpPr txBox="1">
            <a:spLocks noChangeArrowheads="1"/>
          </p:cNvSpPr>
          <p:nvPr/>
        </p:nvSpPr>
        <p:spPr bwMode="auto">
          <a:xfrm>
            <a:off x="1187624" y="2636912"/>
            <a:ext cx="695798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indent="-533400" eaLnBrk="0" latinLnBrk="0" hangingPunct="0">
              <a:lnSpc>
                <a:spcPct val="200000"/>
              </a:lnSpc>
              <a:buFont typeface="Wingdings" pitchFamily="2" charset="2"/>
              <a:buChar char="ü"/>
            </a:pP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전세계 교수 및 연구자</a:t>
            </a: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, </a:t>
            </a: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대학원생이 보편적으로 사용하는 서지관리프로그램</a:t>
            </a:r>
            <a:r>
              <a:rPr lang="en-US" altLang="ko-KR" sz="1400" dirty="0" smtClean="0">
                <a:latin typeface="HY강M" pitchFamily="18" charset="-127"/>
                <a:ea typeface="HY강M" pitchFamily="18" charset="-127"/>
              </a:rPr>
              <a:t> </a:t>
            </a:r>
            <a:endParaRPr kumimoji="0" lang="en-US" altLang="ko-KR" sz="1400" b="1" dirty="0" smtClean="0">
              <a:solidFill>
                <a:srgbClr val="FF0000"/>
              </a:solidFill>
              <a:latin typeface="HY강M" pitchFamily="18" charset="-127"/>
              <a:ea typeface="HY강M" pitchFamily="18" charset="-127"/>
            </a:endParaRPr>
          </a:p>
          <a:p>
            <a:pPr marL="533400" indent="-533400" eaLnBrk="0" latinLnBrk="0" hangingPunct="0">
              <a:lnSpc>
                <a:spcPct val="200000"/>
              </a:lnSpc>
              <a:buFont typeface="Wingdings" pitchFamily="2" charset="2"/>
              <a:buChar char="ü"/>
            </a:pP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온라인 검색도구 </a:t>
            </a:r>
            <a:endParaRPr kumimoji="0" lang="en-US" altLang="ko-KR" sz="1400" dirty="0" smtClean="0">
              <a:latin typeface="HY강M" pitchFamily="18" charset="-127"/>
              <a:ea typeface="HY강M" pitchFamily="18" charset="-127"/>
            </a:endParaRPr>
          </a:p>
          <a:p>
            <a:pPr marL="533400" indent="-533400" eaLnBrk="0" latinLnBrk="0" hangingPunct="0">
              <a:lnSpc>
                <a:spcPct val="200000"/>
              </a:lnSpc>
              <a:buFont typeface="Wingdings" pitchFamily="2" charset="2"/>
              <a:buChar char="ü"/>
            </a:pP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참고 문헌과 이미지 데이터베이스 구축</a:t>
            </a:r>
            <a:endParaRPr kumimoji="0" lang="en-US" altLang="ko-KR" sz="1400" dirty="0" smtClean="0">
              <a:latin typeface="HY강M" pitchFamily="18" charset="-127"/>
              <a:ea typeface="HY강M" pitchFamily="18" charset="-127"/>
            </a:endParaRPr>
          </a:p>
          <a:p>
            <a:pPr marL="533400" indent="-533400" eaLnBrk="0" latinLnBrk="0" hangingPunct="0">
              <a:lnSpc>
                <a:spcPct val="200000"/>
              </a:lnSpc>
              <a:buFont typeface="Wingdings" pitchFamily="2" charset="2"/>
              <a:buChar char="ü"/>
            </a:pP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서지 목록 및 원고 작성 </a:t>
            </a:r>
            <a:endParaRPr kumimoji="0" lang="en-US" altLang="ko-KR" sz="1400" dirty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214414" y="5143512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err="1" smtClean="0">
                <a:hlinkClick r:id="rId2"/>
              </a:rPr>
              <a:t>EndNote</a:t>
            </a:r>
            <a:r>
              <a:rPr lang="en-US" altLang="ko-KR" dirty="0" smtClean="0">
                <a:hlinkClick r:id="rId2"/>
              </a:rPr>
              <a:t> </a:t>
            </a:r>
            <a:r>
              <a:rPr lang="ko-KR" altLang="en-US" dirty="0" smtClean="0">
                <a:hlinkClick r:id="rId2"/>
              </a:rPr>
              <a:t>안내</a:t>
            </a:r>
            <a:r>
              <a:rPr lang="en-US" altLang="ko-KR" dirty="0" smtClean="0">
                <a:hlinkClick r:id="rId2"/>
              </a:rPr>
              <a:t>(</a:t>
            </a:r>
            <a:r>
              <a:rPr lang="ko-KR" altLang="en-US" dirty="0" smtClean="0">
                <a:hlinkClick r:id="rId2"/>
              </a:rPr>
              <a:t>동영상</a:t>
            </a:r>
            <a:r>
              <a:rPr lang="en-US" altLang="ko-KR" dirty="0" smtClean="0">
                <a:hlinkClick r:id="rId2"/>
              </a:rPr>
              <a:t>)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ko-KR" altLang="en-US" dirty="0" smtClean="0"/>
              <a:t>안내자료 클릭 후 간단한 정보 기입</a:t>
            </a:r>
            <a:r>
              <a:rPr lang="en-US" altLang="ko-KR" dirty="0" smtClean="0"/>
              <a:t>)</a:t>
            </a: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>
            <a:spLocks noChangeArrowheads="1"/>
          </p:cNvSpPr>
          <p:nvPr/>
        </p:nvSpPr>
        <p:spPr bwMode="auto">
          <a:xfrm>
            <a:off x="1142976" y="1928802"/>
            <a:ext cx="6500858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indent="-533400" eaLnBrk="0" latinLnBrk="0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참고문헌을 직접입력</a:t>
            </a:r>
            <a:endParaRPr lang="en-US" altLang="ko-KR" sz="1400" dirty="0" smtClean="0">
              <a:latin typeface="HY강M" pitchFamily="18" charset="-127"/>
              <a:ea typeface="HY강M" pitchFamily="18" charset="-127"/>
            </a:endParaRPr>
          </a:p>
          <a:p>
            <a:pPr marL="533400" indent="-533400" eaLnBrk="0" latinLnBrk="0" hangingPunct="0">
              <a:lnSpc>
                <a:spcPct val="150000"/>
              </a:lnSpc>
            </a:pP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          ex</a:t>
            </a:r>
            <a:r>
              <a:rPr kumimoji="0" lang="en-US" altLang="ko-KR" sz="1400" dirty="0">
                <a:latin typeface="HY강M" pitchFamily="18" charset="-127"/>
                <a:ea typeface="HY강M" pitchFamily="18" charset="-127"/>
              </a:rPr>
              <a:t>) </a:t>
            </a:r>
            <a:r>
              <a:rPr lang="ko-KR" altLang="en-US" sz="1400" dirty="0" smtClean="0">
                <a:latin typeface="HY강M" pitchFamily="18" charset="-127"/>
                <a:ea typeface="HY강M" pitchFamily="18" charset="-127"/>
              </a:rPr>
              <a:t>김길동</a:t>
            </a:r>
            <a:r>
              <a:rPr lang="en-US" altLang="ko-KR" sz="1400" dirty="0" smtClean="0">
                <a:latin typeface="HY강M" pitchFamily="18" charset="-127"/>
                <a:ea typeface="HY강M" pitchFamily="18" charset="-127"/>
              </a:rPr>
              <a:t>(2010</a:t>
            </a: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). </a:t>
            </a:r>
            <a:r>
              <a:rPr kumimoji="0" lang="ko-KR" altLang="en-US" sz="1400" dirty="0">
                <a:latin typeface="HY강M" pitchFamily="18" charset="-127"/>
                <a:ea typeface="HY강M" pitchFamily="18" charset="-127"/>
              </a:rPr>
              <a:t>특수교육의 </a:t>
            </a: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이해</a:t>
            </a:r>
            <a:r>
              <a:rPr kumimoji="0" lang="en-US" altLang="ko-KR" sz="1400" dirty="0">
                <a:latin typeface="HY강M" pitchFamily="18" charset="-127"/>
                <a:ea typeface="HY강M" pitchFamily="18" charset="-127"/>
              </a:rPr>
              <a:t>. </a:t>
            </a:r>
            <a:r>
              <a:rPr kumimoji="0" lang="ko-KR" altLang="en-US" sz="1400" dirty="0">
                <a:latin typeface="HY강M" pitchFamily="18" charset="-127"/>
                <a:ea typeface="HY강M" pitchFamily="18" charset="-127"/>
              </a:rPr>
              <a:t>서울 </a:t>
            </a:r>
            <a:r>
              <a:rPr kumimoji="0" lang="en-US" altLang="ko-KR" sz="1400" dirty="0">
                <a:latin typeface="HY강M" pitchFamily="18" charset="-127"/>
                <a:ea typeface="HY강M" pitchFamily="18" charset="-127"/>
              </a:rPr>
              <a:t>: </a:t>
            </a: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길동 출판사</a:t>
            </a:r>
            <a:endParaRPr kumimoji="0" lang="en-US" altLang="ko-KR" sz="1400" dirty="0" smtClean="0">
              <a:latin typeface="HY강M" pitchFamily="18" charset="-127"/>
              <a:ea typeface="HY강M" pitchFamily="18" charset="-127"/>
            </a:endParaRPr>
          </a:p>
          <a:p>
            <a:pPr marL="533400" indent="-533400" eaLnBrk="0" latinLnBrk="0" hangingPunct="0">
              <a:lnSpc>
                <a:spcPct val="150000"/>
              </a:lnSpc>
              <a:buFont typeface="Wingdings" pitchFamily="2" charset="2"/>
              <a:buChar char="ü"/>
            </a:pPr>
            <a:endParaRPr kumimoji="0" lang="en-US" altLang="ko-KR" sz="800" dirty="0">
              <a:latin typeface="HY강M" pitchFamily="18" charset="-127"/>
              <a:ea typeface="HY강M" pitchFamily="18" charset="-127"/>
            </a:endParaRPr>
          </a:p>
          <a:p>
            <a:pPr marL="533400" indent="-533400" eaLnBrk="0" latinLnBrk="0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학술</a:t>
            </a:r>
            <a:r>
              <a:rPr kumimoji="0" lang="en-US" altLang="ko-KR" sz="1400" dirty="0">
                <a:latin typeface="HY강M" pitchFamily="18" charset="-127"/>
                <a:ea typeface="HY강M" pitchFamily="18" charset="-127"/>
              </a:rPr>
              <a:t>DB</a:t>
            </a:r>
            <a:r>
              <a:rPr kumimoji="0" lang="ko-KR" altLang="en-US" sz="1400" dirty="0">
                <a:latin typeface="HY강M" pitchFamily="18" charset="-127"/>
                <a:ea typeface="HY강M" pitchFamily="18" charset="-127"/>
              </a:rPr>
              <a:t>에서 검색하여 </a:t>
            </a:r>
            <a:r>
              <a:rPr kumimoji="0" lang="en-US" altLang="ko-KR" sz="1400" dirty="0" err="1">
                <a:latin typeface="HY강M" pitchFamily="18" charset="-127"/>
                <a:ea typeface="HY강M" pitchFamily="18" charset="-127"/>
              </a:rPr>
              <a:t>EndNote</a:t>
            </a:r>
            <a:r>
              <a:rPr kumimoji="0" lang="ko-KR" altLang="en-US" sz="1400" dirty="0">
                <a:latin typeface="HY강M" pitchFamily="18" charset="-127"/>
                <a:ea typeface="HY강M" pitchFamily="18" charset="-127"/>
              </a:rPr>
              <a:t>로 </a:t>
            </a: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들여오기 </a:t>
            </a: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: “</a:t>
            </a:r>
            <a:r>
              <a:rPr lang="en-US" altLang="ko-KR" sz="1400" dirty="0" smtClean="0">
                <a:latin typeface="HY강M" pitchFamily="18" charset="-127"/>
                <a:ea typeface="HY강M" pitchFamily="18" charset="-127"/>
              </a:rPr>
              <a:t>export”</a:t>
            </a:r>
            <a:endParaRPr kumimoji="0" lang="en-US" altLang="ko-KR" sz="1400" dirty="0">
              <a:latin typeface="HY강M" pitchFamily="18" charset="-127"/>
              <a:ea typeface="HY강M" pitchFamily="18" charset="-127"/>
            </a:endParaRPr>
          </a:p>
          <a:p>
            <a:pPr marL="533400" indent="-533400" eaLnBrk="0" latinLnBrk="0" hangingPunct="0">
              <a:lnSpc>
                <a:spcPct val="150000"/>
              </a:lnSpc>
            </a:pP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          </a:t>
            </a:r>
            <a:r>
              <a:rPr kumimoji="0" lang="en-US" altLang="ko-KR" sz="1400" dirty="0">
                <a:latin typeface="HY강M" pitchFamily="18" charset="-127"/>
                <a:ea typeface="HY강M" pitchFamily="18" charset="-127"/>
              </a:rPr>
              <a:t>ex) </a:t>
            </a:r>
            <a:r>
              <a:rPr kumimoji="0" lang="en-US" altLang="ko-KR" sz="1400" dirty="0" err="1" smtClean="0">
                <a:latin typeface="HY강M" pitchFamily="18" charset="-127"/>
                <a:ea typeface="HY강M" pitchFamily="18" charset="-127"/>
                <a:hlinkClick r:id="rId2"/>
              </a:rPr>
              <a:t>ScienceDirect</a:t>
            </a:r>
            <a:endParaRPr kumimoji="0" lang="en-US" altLang="ko-KR" sz="1400" dirty="0" smtClean="0">
              <a:latin typeface="HY강M" pitchFamily="18" charset="-127"/>
              <a:ea typeface="HY강M" pitchFamily="18" charset="-127"/>
            </a:endParaRPr>
          </a:p>
          <a:p>
            <a:pPr marL="533400" indent="-533400" eaLnBrk="0" latinLnBrk="0" hangingPunct="0">
              <a:lnSpc>
                <a:spcPct val="150000"/>
              </a:lnSpc>
              <a:buFont typeface="Wingdings" pitchFamily="2" charset="2"/>
              <a:buChar char="ü"/>
            </a:pPr>
            <a:endParaRPr kumimoji="0" lang="en-US" altLang="ko-KR" sz="800" dirty="0">
              <a:latin typeface="HY강M" pitchFamily="18" charset="-127"/>
              <a:ea typeface="HY강M" pitchFamily="18" charset="-127"/>
            </a:endParaRPr>
          </a:p>
          <a:p>
            <a:pPr marL="533400" indent="-533400" eaLnBrk="0" latinLnBrk="0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학술 </a:t>
            </a:r>
            <a:r>
              <a:rPr kumimoji="0" lang="en-US" altLang="ko-KR" sz="1400" dirty="0">
                <a:latin typeface="HY강M" pitchFamily="18" charset="-127"/>
                <a:ea typeface="HY강M" pitchFamily="18" charset="-127"/>
              </a:rPr>
              <a:t>DB </a:t>
            </a: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검색 후 </a:t>
            </a:r>
            <a:r>
              <a:rPr kumimoji="0" lang="ko-KR" altLang="en-US" sz="1400" dirty="0">
                <a:latin typeface="HY강M" pitchFamily="18" charset="-127"/>
                <a:ea typeface="HY강M" pitchFamily="18" charset="-127"/>
              </a:rPr>
              <a:t>저장된 참고문헌을 </a:t>
            </a:r>
            <a:r>
              <a:rPr kumimoji="0" lang="en-US" altLang="ko-KR" sz="1400" dirty="0" err="1">
                <a:latin typeface="HY강M" pitchFamily="18" charset="-127"/>
                <a:ea typeface="HY강M" pitchFamily="18" charset="-127"/>
              </a:rPr>
              <a:t>EndNote</a:t>
            </a:r>
            <a:r>
              <a:rPr kumimoji="0" lang="ko-KR" altLang="en-US" sz="1400" dirty="0">
                <a:latin typeface="HY강M" pitchFamily="18" charset="-127"/>
                <a:ea typeface="HY강M" pitchFamily="18" charset="-127"/>
              </a:rPr>
              <a:t>로 들여오기 </a:t>
            </a:r>
            <a:r>
              <a:rPr kumimoji="0" lang="en-US" altLang="ko-KR" sz="1400" dirty="0">
                <a:latin typeface="HY강M" pitchFamily="18" charset="-127"/>
                <a:ea typeface="HY강M" pitchFamily="18" charset="-127"/>
              </a:rPr>
              <a:t>: “Import”</a:t>
            </a:r>
          </a:p>
          <a:p>
            <a:pPr marL="533400" indent="-533400" eaLnBrk="0" latinLnBrk="0" hangingPunct="0">
              <a:lnSpc>
                <a:spcPct val="150000"/>
              </a:lnSpc>
            </a:pP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          ex</a:t>
            </a:r>
            <a:r>
              <a:rPr kumimoji="0" lang="en-US" altLang="ko-KR" sz="1400" dirty="0">
                <a:latin typeface="HY강M" pitchFamily="18" charset="-127"/>
                <a:ea typeface="HY강M" pitchFamily="18" charset="-127"/>
              </a:rPr>
              <a:t>) </a:t>
            </a:r>
            <a:r>
              <a:rPr kumimoji="0" lang="en-US" altLang="ko-KR" sz="1400" dirty="0" err="1" smtClean="0">
                <a:latin typeface="HY강M" pitchFamily="18" charset="-127"/>
                <a:ea typeface="HY강M" pitchFamily="18" charset="-127"/>
                <a:hlinkClick r:id="rId3"/>
              </a:rPr>
              <a:t>Dbpia</a:t>
            </a: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 (</a:t>
            </a: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한글자료인 경우</a:t>
            </a: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)</a:t>
            </a:r>
          </a:p>
          <a:p>
            <a:pPr marL="533400" indent="-533400" eaLnBrk="0" latinLnBrk="0" hangingPunct="0">
              <a:lnSpc>
                <a:spcPct val="150000"/>
              </a:lnSpc>
            </a:pPr>
            <a:endParaRPr lang="en-US" altLang="ko-KR" sz="800" dirty="0" smtClean="0">
              <a:latin typeface="HY강M" pitchFamily="18" charset="-127"/>
              <a:ea typeface="HY강M" pitchFamily="18" charset="-127"/>
            </a:endParaRPr>
          </a:p>
          <a:p>
            <a:pPr marL="533400" indent="-533400" eaLnBrk="0" latinLnBrk="0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Endnote</a:t>
            </a:r>
            <a:r>
              <a:rPr kumimoji="0" lang="ko-KR" altLang="en-US" sz="1400" dirty="0">
                <a:latin typeface="HY강M" pitchFamily="18" charset="-127"/>
                <a:ea typeface="HY강M" pitchFamily="18" charset="-127"/>
              </a:rPr>
              <a:t>에서 외부 </a:t>
            </a:r>
            <a:r>
              <a:rPr kumimoji="0" lang="en-US" altLang="ko-KR" sz="1400" dirty="0">
                <a:latin typeface="HY강M" pitchFamily="18" charset="-127"/>
                <a:ea typeface="HY강M" pitchFamily="18" charset="-127"/>
              </a:rPr>
              <a:t>DB</a:t>
            </a:r>
            <a:r>
              <a:rPr kumimoji="0" lang="ko-KR" altLang="en-US" sz="1400" dirty="0">
                <a:latin typeface="HY강M" pitchFamily="18" charset="-127"/>
                <a:ea typeface="HY강M" pitchFamily="18" charset="-127"/>
              </a:rPr>
              <a:t>를 검색하여 저장 및 관리하기 </a:t>
            </a:r>
            <a:r>
              <a:rPr kumimoji="0" lang="en-US" altLang="ko-KR" sz="1400" dirty="0">
                <a:latin typeface="HY강M" pitchFamily="18" charset="-127"/>
                <a:ea typeface="HY강M" pitchFamily="18" charset="-127"/>
              </a:rPr>
              <a:t>: “Online Search” </a:t>
            </a:r>
          </a:p>
          <a:p>
            <a:pPr marL="533400" indent="-533400" eaLnBrk="0" latinLnBrk="0" hangingPunct="0">
              <a:lnSpc>
                <a:spcPct val="150000"/>
              </a:lnSpc>
            </a:pP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          </a:t>
            </a:r>
            <a:r>
              <a:rPr kumimoji="0" lang="en-US" altLang="ko-KR" sz="1400" dirty="0">
                <a:latin typeface="HY강M" pitchFamily="18" charset="-127"/>
                <a:ea typeface="HY강M" pitchFamily="18" charset="-127"/>
              </a:rPr>
              <a:t>ex) </a:t>
            </a:r>
            <a:r>
              <a:rPr kumimoji="0" lang="en-US" altLang="ko-KR" sz="1400" dirty="0" err="1">
                <a:latin typeface="HY강M" pitchFamily="18" charset="-127"/>
                <a:ea typeface="HY강M" pitchFamily="18" charset="-127"/>
              </a:rPr>
              <a:t>PubMed</a:t>
            </a:r>
            <a:endParaRPr kumimoji="0" lang="en-US" altLang="ko-KR" sz="1400" dirty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8662" y="1214422"/>
            <a:ext cx="321471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* 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Reference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입력</a:t>
            </a:r>
            <a:endParaRPr lang="ko-KR" altLang="en-US" sz="20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285852" y="5429264"/>
            <a:ext cx="6793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>
                <a:hlinkClick r:id="rId4"/>
              </a:rPr>
              <a:t>Reference </a:t>
            </a:r>
            <a:r>
              <a:rPr lang="ko-KR" altLang="en-US" dirty="0" smtClean="0">
                <a:hlinkClick r:id="rId4"/>
              </a:rPr>
              <a:t>입력</a:t>
            </a:r>
            <a:r>
              <a:rPr lang="en-US" altLang="ko-KR" dirty="0" smtClean="0">
                <a:hlinkClick r:id="rId4"/>
              </a:rPr>
              <a:t>(</a:t>
            </a:r>
            <a:r>
              <a:rPr lang="ko-KR" altLang="en-US" dirty="0" smtClean="0">
                <a:hlinkClick r:id="rId4"/>
              </a:rPr>
              <a:t>동영상</a:t>
            </a:r>
            <a:r>
              <a:rPr lang="en-US" altLang="ko-KR" dirty="0" smtClean="0">
                <a:hlinkClick r:id="rId4"/>
              </a:rPr>
              <a:t>)</a:t>
            </a:r>
            <a:r>
              <a:rPr lang="en-US" altLang="ko-KR" dirty="0" smtClean="0"/>
              <a:t> (</a:t>
            </a:r>
            <a:r>
              <a:rPr lang="ko-KR" altLang="en-US" dirty="0" smtClean="0"/>
              <a:t>안내자료 클릭 후 간단한 정보 기입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>
            <a:spLocks noChangeArrowheads="1"/>
          </p:cNvSpPr>
          <p:nvPr/>
        </p:nvSpPr>
        <p:spPr bwMode="auto">
          <a:xfrm>
            <a:off x="1142976" y="2500306"/>
            <a:ext cx="650085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indent="-533400" eaLnBrk="0" latinLnBrk="0" hangingPunct="0">
              <a:lnSpc>
                <a:spcPct val="200000"/>
              </a:lnSpc>
              <a:buFont typeface="Wingdings" pitchFamily="2" charset="2"/>
              <a:buChar char="ü"/>
            </a:pP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Endnote / Tool </a:t>
            </a: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메뉴의</a:t>
            </a: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 Manuscript Templates </a:t>
            </a: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클릭</a:t>
            </a:r>
            <a:endParaRPr kumimoji="0" lang="en-US" altLang="ko-KR" sz="1400" dirty="0" smtClean="0">
              <a:latin typeface="HY강M" pitchFamily="18" charset="-127"/>
              <a:ea typeface="HY강M" pitchFamily="18" charset="-127"/>
            </a:endParaRPr>
          </a:p>
          <a:p>
            <a:pPr marL="533400" indent="-533400" eaLnBrk="0" latinLnBrk="0" hangingPunct="0">
              <a:lnSpc>
                <a:spcPct val="200000"/>
              </a:lnSpc>
              <a:buFont typeface="Wingdings" pitchFamily="2" charset="2"/>
              <a:buChar char="ü"/>
            </a:pP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원하는 스타일 선택</a:t>
            </a:r>
            <a:endParaRPr kumimoji="0" lang="en-US" altLang="ko-KR" sz="1400" dirty="0" smtClean="0">
              <a:latin typeface="HY강M" pitchFamily="18" charset="-127"/>
              <a:ea typeface="HY강M" pitchFamily="18" charset="-127"/>
            </a:endParaRPr>
          </a:p>
          <a:p>
            <a:pPr marL="533400" indent="-533400" eaLnBrk="0" latinLnBrk="0" hangingPunct="0">
              <a:lnSpc>
                <a:spcPct val="200000"/>
              </a:lnSpc>
              <a:buFont typeface="Wingdings" pitchFamily="2" charset="2"/>
              <a:buChar char="ü"/>
            </a:pP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스타일이 들어간 </a:t>
            </a: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MS-Word </a:t>
            </a: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파일에서 논문 작성</a:t>
            </a:r>
            <a:endParaRPr kumimoji="0" lang="en-US" altLang="ko-KR" sz="1400" dirty="0" smtClean="0">
              <a:latin typeface="HY강M" pitchFamily="18" charset="-127"/>
              <a:ea typeface="HY강M" pitchFamily="18" charset="-127"/>
            </a:endParaRPr>
          </a:p>
          <a:p>
            <a:pPr marL="533400" indent="-533400" eaLnBrk="0" latinLnBrk="0" hangingPunct="0">
              <a:lnSpc>
                <a:spcPct val="200000"/>
              </a:lnSpc>
              <a:buFont typeface="Wingdings" pitchFamily="2" charset="2"/>
              <a:buChar char="ü"/>
            </a:pPr>
            <a:r>
              <a:rPr kumimoji="0" lang="ko-KR" altLang="en-US" sz="1400" dirty="0" smtClean="0">
                <a:latin typeface="HY강M" pitchFamily="18" charset="-127"/>
                <a:ea typeface="HY강M" pitchFamily="18" charset="-127"/>
              </a:rPr>
              <a:t>인용삽입</a:t>
            </a:r>
            <a:r>
              <a:rPr kumimoji="0" lang="en-US" altLang="ko-KR" sz="1400" dirty="0" smtClean="0">
                <a:latin typeface="HY강M" pitchFamily="18" charset="-127"/>
                <a:ea typeface="HY강M" pitchFamily="18" charset="-127"/>
              </a:rPr>
              <a:t>(</a:t>
            </a:r>
            <a:r>
              <a:rPr lang="en-US" altLang="ko-KR" sz="1400" dirty="0" smtClean="0">
                <a:latin typeface="HY강M" pitchFamily="18" charset="-127"/>
                <a:ea typeface="HY강M" pitchFamily="18" charset="-127"/>
              </a:rPr>
              <a:t>Insert Citation from Library)</a:t>
            </a:r>
            <a:endParaRPr kumimoji="0" lang="en-US" altLang="ko-KR" sz="1400" dirty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8662" y="1357298"/>
            <a:ext cx="321471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*  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Endnote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논문작성</a:t>
            </a:r>
            <a:endParaRPr lang="ko-KR" altLang="en-US" sz="20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071538" y="5000636"/>
            <a:ext cx="69990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err="1" smtClean="0">
                <a:hlinkClick r:id="rId2"/>
              </a:rPr>
              <a:t>EndNote</a:t>
            </a:r>
            <a:r>
              <a:rPr lang="en-US" altLang="ko-KR" dirty="0" smtClean="0">
                <a:hlinkClick r:id="rId2"/>
              </a:rPr>
              <a:t> </a:t>
            </a:r>
            <a:r>
              <a:rPr lang="ko-KR" altLang="en-US" dirty="0" smtClean="0">
                <a:hlinkClick r:id="rId2"/>
              </a:rPr>
              <a:t>논문작성</a:t>
            </a:r>
            <a:r>
              <a:rPr lang="en-US" altLang="ko-KR" dirty="0" smtClean="0">
                <a:hlinkClick r:id="rId2"/>
              </a:rPr>
              <a:t>(</a:t>
            </a:r>
            <a:r>
              <a:rPr lang="ko-KR" altLang="en-US" dirty="0" smtClean="0">
                <a:hlinkClick r:id="rId2"/>
              </a:rPr>
              <a:t>동영상</a:t>
            </a:r>
            <a:r>
              <a:rPr lang="en-US" altLang="ko-KR" dirty="0" smtClean="0">
                <a:hlinkClick r:id="rId2"/>
              </a:rPr>
              <a:t>)</a:t>
            </a:r>
            <a:r>
              <a:rPr lang="en-US" altLang="ko-KR" dirty="0" smtClean="0"/>
              <a:t> (</a:t>
            </a:r>
            <a:r>
              <a:rPr lang="ko-KR" altLang="en-US" dirty="0" smtClean="0"/>
              <a:t>안내자료 클릭 후 간단한 정보 기입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051119" y="2967335"/>
            <a:ext cx="50417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ko-K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Endnote </a:t>
            </a:r>
            <a:r>
              <a:rPr lang="ko-KR" alt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실습</a:t>
            </a:r>
            <a:endParaRPr lang="en-US" altLang="ko-KR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1800" y="3068960"/>
            <a:ext cx="2940228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 smtClean="0">
                <a:solidFill>
                  <a:srgbClr val="FF0000"/>
                </a:solidFill>
                <a:latin typeface="HY강M" pitchFamily="18" charset="-127"/>
                <a:ea typeface="HY강M" pitchFamily="18" charset="-127"/>
                <a:cs typeface="한컴돋움" pitchFamily="18" charset="2"/>
              </a:rPr>
              <a:t>교육문의</a:t>
            </a:r>
            <a:endParaRPr lang="en-US" altLang="ko-KR" sz="1400" b="1" dirty="0" smtClean="0">
              <a:solidFill>
                <a:srgbClr val="FF0000"/>
              </a:solidFill>
              <a:latin typeface="HY강M" pitchFamily="18" charset="-127"/>
              <a:ea typeface="HY강M" pitchFamily="18" charset="-127"/>
              <a:cs typeface="한컴돋움" pitchFamily="18" charset="2"/>
            </a:endParaRPr>
          </a:p>
          <a:p>
            <a:endParaRPr lang="en-US" altLang="ko-KR" sz="1400" b="1" dirty="0" smtClean="0">
              <a:solidFill>
                <a:srgbClr val="FF0000"/>
              </a:solidFill>
              <a:latin typeface="HY강M" pitchFamily="18" charset="-127"/>
              <a:ea typeface="HY강M" pitchFamily="18" charset="-127"/>
              <a:cs typeface="한컴돋움" pitchFamily="18" charset="2"/>
            </a:endParaRPr>
          </a:p>
          <a:p>
            <a:r>
              <a:rPr lang="ko-KR" altLang="en-US" sz="1400" dirty="0" smtClean="0">
                <a:latin typeface="HY강M" pitchFamily="18" charset="-127"/>
                <a:ea typeface="HY강M" pitchFamily="18" charset="-127"/>
                <a:cs typeface="한컴돋움" pitchFamily="18" charset="2"/>
              </a:rPr>
              <a:t>황정숙</a:t>
            </a:r>
            <a:endParaRPr lang="en-US" altLang="ko-KR" sz="1400" dirty="0" smtClean="0">
              <a:latin typeface="HY강M" pitchFamily="18" charset="-127"/>
              <a:ea typeface="HY강M" pitchFamily="18" charset="-127"/>
              <a:cs typeface="한컴돋움" pitchFamily="18" charset="2"/>
            </a:endParaRPr>
          </a:p>
          <a:p>
            <a:r>
              <a:rPr lang="ko-KR" altLang="en-US" sz="1400" dirty="0" smtClean="0">
                <a:latin typeface="HY강M" pitchFamily="18" charset="-127"/>
                <a:ea typeface="HY강M" pitchFamily="18" charset="-127"/>
                <a:cs typeface="한컴돋움" pitchFamily="18" charset="2"/>
              </a:rPr>
              <a:t>중앙도서관 </a:t>
            </a:r>
            <a:r>
              <a:rPr lang="ko-KR" altLang="en-US" sz="1400" dirty="0" err="1" smtClean="0">
                <a:latin typeface="HY강M" pitchFamily="18" charset="-127"/>
                <a:ea typeface="HY강M" pitchFamily="18" charset="-127"/>
                <a:cs typeface="한컴돋움" pitchFamily="18" charset="2"/>
              </a:rPr>
              <a:t>학위논문실</a:t>
            </a:r>
            <a:r>
              <a:rPr lang="ko-KR" altLang="en-US" sz="1400" dirty="0" smtClean="0">
                <a:latin typeface="HY강M" pitchFamily="18" charset="-127"/>
                <a:ea typeface="HY강M" pitchFamily="18" charset="-127"/>
                <a:cs typeface="한컴돋움" pitchFamily="18" charset="2"/>
              </a:rPr>
              <a:t> </a:t>
            </a:r>
            <a:r>
              <a:rPr lang="en-US" altLang="ko-KR" sz="1400" dirty="0" smtClean="0">
                <a:latin typeface="HY강M" pitchFamily="18" charset="-127"/>
                <a:ea typeface="HY강M" pitchFamily="18" charset="-127"/>
                <a:cs typeface="한컴돋움" pitchFamily="18" charset="2"/>
              </a:rPr>
              <a:t>:850- </a:t>
            </a:r>
            <a:r>
              <a:rPr lang="en-US" altLang="ko-KR" sz="1400" dirty="0" smtClean="0">
                <a:latin typeface="HY강M" pitchFamily="18" charset="-127"/>
                <a:ea typeface="HY강M" pitchFamily="18" charset="-127"/>
                <a:cs typeface="한컴돋움" pitchFamily="18" charset="2"/>
              </a:rPr>
              <a:t>5455</a:t>
            </a:r>
            <a:endParaRPr lang="en-US" altLang="ko-KR" sz="1400" dirty="0" smtClean="0">
              <a:latin typeface="HY강M" pitchFamily="18" charset="-127"/>
              <a:ea typeface="HY강M" pitchFamily="18" charset="-127"/>
              <a:cs typeface="한컴돋움" pitchFamily="18" charset="2"/>
            </a:endParaRPr>
          </a:p>
          <a:p>
            <a:r>
              <a:rPr lang="en-US" altLang="ko-KR" sz="1400" dirty="0" smtClean="0">
                <a:latin typeface="HY강M" pitchFamily="18" charset="-127"/>
                <a:ea typeface="HY강M" pitchFamily="18" charset="-127"/>
                <a:cs typeface="한컴돋움" pitchFamily="18" charset="2"/>
              </a:rPr>
              <a:t>E-mail : jswhang@daegu.ac.kr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5984" y="5072074"/>
            <a:ext cx="436209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000" dirty="0" smtClean="0">
                <a:latin typeface="Bauhaus 93" pitchFamily="82" charset="0"/>
                <a:ea typeface="HY강B" pitchFamily="18" charset="-127"/>
              </a:rPr>
              <a:t>Thank You!!</a:t>
            </a:r>
            <a:endParaRPr lang="ko-KR" altLang="en-US" sz="6000" dirty="0">
              <a:latin typeface="Bauhaus 93" pitchFamily="82" charset="0"/>
              <a:ea typeface="HY강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모양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모양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모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1165</TotalTime>
  <Words>240</Words>
  <Application>Microsoft Office PowerPoint</Application>
  <PresentationFormat>화면 슬라이드 쇼(4:3)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모양</vt:lpstr>
      <vt:lpstr>Endnote 이용 안내</vt:lpstr>
      <vt:lpstr>   목 차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학술 정보 이용 안내</dc:title>
  <dc:creator>sec</dc:creator>
  <cp:lastModifiedBy>김지홍</cp:lastModifiedBy>
  <cp:revision>89</cp:revision>
  <dcterms:created xsi:type="dcterms:W3CDTF">2010-02-26T02:36:23Z</dcterms:created>
  <dcterms:modified xsi:type="dcterms:W3CDTF">2011-03-08T06:14:53Z</dcterms:modified>
</cp:coreProperties>
</file>