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2" r:id="rId4"/>
    <p:sldId id="263" r:id="rId5"/>
    <p:sldId id="266" r:id="rId6"/>
    <p:sldId id="294" r:id="rId7"/>
    <p:sldId id="270" r:id="rId8"/>
    <p:sldId id="272" r:id="rId9"/>
    <p:sldId id="260" r:id="rId10"/>
    <p:sldId id="298" r:id="rId11"/>
    <p:sldId id="275" r:id="rId12"/>
    <p:sldId id="295" r:id="rId13"/>
    <p:sldId id="29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수진" initials="김수" lastIdx="1" clrIdx="0">
    <p:extLst>
      <p:ext uri="{19B8F6BF-5375-455C-9EA6-DF929625EA0E}">
        <p15:presenceInfo xmlns:p15="http://schemas.microsoft.com/office/powerpoint/2012/main" userId="22d4f9f8f46e39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06948-4D25-45E1-9371-49076759E2A9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90B9-32AA-4653-A95D-6AAF3AA63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4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19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04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44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8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18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57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3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7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ABCC-B75F-4F0B-B884-95B8B3FB8AC3}" type="datetimeFigureOut">
              <a:rPr lang="ko-KR" altLang="en-US" smtClean="0"/>
              <a:t>2020-03-16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E67E-98A2-441D-809A-C6C84423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8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iss.k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b.daegu.ac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3"/>
            <a:ext cx="9142157" cy="68593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2"/>
            <a:ext cx="9142157" cy="40773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endParaRPr lang="en-US" altLang="ko-K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방법</a:t>
            </a:r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1: </a:t>
            </a:r>
            <a:r>
              <a:rPr lang="ko-K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도서관홈페이지</a:t>
            </a:r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45" y="5561353"/>
            <a:ext cx="9142157" cy="1296649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59762" y="494676"/>
            <a:ext cx="429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창파도서관</a:t>
            </a:r>
            <a:r>
              <a:rPr lang="ko-KR" altLang="en-US" sz="2000" b="1" dirty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온라인 </a:t>
            </a:r>
            <a:r>
              <a:rPr lang="ko-KR" altLang="en-US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정보지원</a:t>
            </a:r>
            <a:r>
              <a:rPr lang="en-US" altLang="ko-KR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(3</a:t>
            </a:r>
            <a:r>
              <a:rPr lang="ko-KR" altLang="en-US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일차</a:t>
            </a:r>
            <a:r>
              <a:rPr lang="en-US" altLang="ko-KR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35" y="5297079"/>
            <a:ext cx="4013578" cy="15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AAEF190-4FA1-4051-9D6F-FA976AE23388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(RISS)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A0456DA-24B3-43FB-8A76-69D563DB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70" y="2036843"/>
            <a:ext cx="8789460" cy="241588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769C2BD-C518-45F8-8C53-EAC9198078A5}"/>
              </a:ext>
            </a:extLst>
          </p:cNvPr>
          <p:cNvSpPr/>
          <p:nvPr/>
        </p:nvSpPr>
        <p:spPr>
          <a:xfrm>
            <a:off x="4399718" y="2010336"/>
            <a:ext cx="1086679" cy="587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4EF5E-90DC-4125-B51D-6966DA32CD8B}"/>
              </a:ext>
            </a:extLst>
          </p:cNvPr>
          <p:cNvSpPr txBox="1"/>
          <p:nvPr/>
        </p:nvSpPr>
        <p:spPr>
          <a:xfrm>
            <a:off x="1589948" y="4941428"/>
            <a:ext cx="81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 </a:t>
            </a:r>
            <a:r>
              <a:rPr lang="en-US" altLang="ko-KR" dirty="0"/>
              <a:t>RISS (</a:t>
            </a:r>
            <a:r>
              <a:rPr lang="en-US" altLang="ko-KR" dirty="0">
                <a:hlinkClick r:id="rId4"/>
              </a:rPr>
              <a:t>www.riss.kr</a:t>
            </a:r>
            <a:r>
              <a:rPr lang="en-US" altLang="ko-KR" dirty="0"/>
              <a:t>) </a:t>
            </a:r>
            <a:r>
              <a:rPr lang="ko-KR" altLang="en-US" dirty="0"/>
              <a:t>접속 후 상단의 </a:t>
            </a:r>
            <a:r>
              <a:rPr lang="en-US" altLang="ko-KR" dirty="0"/>
              <a:t>‘</a:t>
            </a:r>
            <a:r>
              <a:rPr lang="ko-KR" altLang="en-US" dirty="0"/>
              <a:t>회원가입</a:t>
            </a:r>
            <a:r>
              <a:rPr lang="en-US" altLang="ko-KR" dirty="0"/>
              <a:t>’ </a:t>
            </a:r>
            <a:r>
              <a:rPr lang="ko-KR" altLang="en-US" dirty="0"/>
              <a:t>버튼 클릭하기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9F35-C703-46AC-922A-BC36BC576500}"/>
              </a:ext>
            </a:extLst>
          </p:cNvPr>
          <p:cNvSpPr txBox="1"/>
          <p:nvPr/>
        </p:nvSpPr>
        <p:spPr>
          <a:xfrm>
            <a:off x="4068413" y="1636730"/>
            <a:ext cx="33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E93A3-0B56-4633-A5BD-A38A5CCC5983}"/>
              </a:ext>
            </a:extLst>
          </p:cNvPr>
          <p:cNvSpPr txBox="1"/>
          <p:nvPr/>
        </p:nvSpPr>
        <p:spPr>
          <a:xfrm>
            <a:off x="1109110" y="5522458"/>
            <a:ext cx="7117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/>
              <a:t>* </a:t>
            </a:r>
            <a:r>
              <a:rPr lang="ko-KR" altLang="en-US" sz="1500" dirty="0"/>
              <a:t>회원가입 시 </a:t>
            </a:r>
            <a:r>
              <a:rPr lang="en-US" altLang="ko-KR" sz="1500" dirty="0"/>
              <a:t>‘</a:t>
            </a:r>
            <a:r>
              <a:rPr lang="ko-KR" altLang="en-US" sz="1500" dirty="0"/>
              <a:t>서비스 이용 구분</a:t>
            </a:r>
            <a:r>
              <a:rPr lang="en-US" altLang="ko-KR" sz="1500" dirty="0"/>
              <a:t>’</a:t>
            </a:r>
            <a:r>
              <a:rPr lang="ko-KR" altLang="en-US" sz="1500" dirty="0"/>
              <a:t>에 소속기관이용자 체크 후</a:t>
            </a:r>
            <a:endParaRPr lang="en-US" altLang="ko-KR" sz="1500" dirty="0"/>
          </a:p>
          <a:p>
            <a:pPr algn="ctr"/>
            <a:r>
              <a:rPr lang="ko-KR" altLang="en-US" sz="1500" b="1" dirty="0"/>
              <a:t>           소속기관은 </a:t>
            </a:r>
            <a:r>
              <a:rPr lang="en-US" altLang="ko-KR" sz="1500" b="1" dirty="0"/>
              <a:t>‘</a:t>
            </a:r>
            <a:r>
              <a:rPr lang="ko-KR" altLang="en-US" sz="1500" b="1" dirty="0"/>
              <a:t>대구대학교‘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소속도서관은 </a:t>
            </a:r>
            <a:r>
              <a:rPr lang="en-US" altLang="ko-KR" sz="1500" b="1" dirty="0"/>
              <a:t>‘</a:t>
            </a:r>
            <a:r>
              <a:rPr lang="ko-KR" altLang="en-US" sz="1500" b="1" dirty="0"/>
              <a:t>대구대학교 창파도서관</a:t>
            </a:r>
            <a:r>
              <a:rPr lang="en-US" altLang="ko-KR" sz="1500" b="1" dirty="0"/>
              <a:t>’ </a:t>
            </a:r>
            <a:r>
              <a:rPr lang="ko-KR" altLang="en-US" sz="1500" dirty="0"/>
              <a:t>으로 선택   </a:t>
            </a:r>
          </a:p>
        </p:txBody>
      </p:sp>
    </p:spTree>
    <p:extLst>
      <p:ext uri="{BB962C8B-B14F-4D97-AF65-F5344CB8AC3E}">
        <p14:creationId xmlns:p14="http://schemas.microsoft.com/office/powerpoint/2010/main" val="231508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37577-C736-4ED6-98DE-7D01A593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8" y="1365802"/>
            <a:ext cx="8602275" cy="45726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AAEF190-4FA1-4051-9D6F-FA976AE23388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(RISS)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769C2BD-C518-45F8-8C53-EAC9198078A5}"/>
              </a:ext>
            </a:extLst>
          </p:cNvPr>
          <p:cNvSpPr/>
          <p:nvPr/>
        </p:nvSpPr>
        <p:spPr>
          <a:xfrm>
            <a:off x="2716692" y="1632114"/>
            <a:ext cx="5141848" cy="640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4EF5E-90DC-4125-B51D-6966DA32CD8B}"/>
              </a:ext>
            </a:extLst>
          </p:cNvPr>
          <p:cNvSpPr txBox="1"/>
          <p:nvPr/>
        </p:nvSpPr>
        <p:spPr>
          <a:xfrm>
            <a:off x="1221812" y="6204752"/>
            <a:ext cx="81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② 원문복사</a:t>
            </a:r>
            <a:r>
              <a:rPr lang="en-US" altLang="ko-KR" dirty="0"/>
              <a:t>/</a:t>
            </a:r>
            <a:r>
              <a:rPr lang="ko-KR" altLang="en-US" dirty="0" err="1"/>
              <a:t>상호대차</a:t>
            </a:r>
            <a:r>
              <a:rPr lang="ko-KR" altLang="en-US" dirty="0"/>
              <a:t> 하려는 자료의 </a:t>
            </a:r>
            <a:r>
              <a:rPr lang="en-US" altLang="ko-KR" dirty="0"/>
              <a:t>‘</a:t>
            </a:r>
            <a:r>
              <a:rPr lang="ko-KR" altLang="en-US" dirty="0"/>
              <a:t>복사</a:t>
            </a:r>
            <a:r>
              <a:rPr lang="en-US" altLang="ko-KR" dirty="0"/>
              <a:t>/</a:t>
            </a:r>
            <a:r>
              <a:rPr lang="ko-KR" altLang="en-US" dirty="0"/>
              <a:t>대출신청</a:t>
            </a:r>
            <a:r>
              <a:rPr lang="en-US" altLang="ko-KR" dirty="0"/>
              <a:t>’ </a:t>
            </a:r>
            <a:r>
              <a:rPr lang="ko-KR" altLang="en-US" dirty="0"/>
              <a:t>버튼 클릭하기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9F35-C703-46AC-922A-BC36BC576500}"/>
              </a:ext>
            </a:extLst>
          </p:cNvPr>
          <p:cNvSpPr txBox="1"/>
          <p:nvPr/>
        </p:nvSpPr>
        <p:spPr>
          <a:xfrm>
            <a:off x="2279370" y="1432059"/>
            <a:ext cx="33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56F8664-14A1-4E25-9687-FAB9EEA5E927}"/>
              </a:ext>
            </a:extLst>
          </p:cNvPr>
          <p:cNvSpPr/>
          <p:nvPr/>
        </p:nvSpPr>
        <p:spPr>
          <a:xfrm>
            <a:off x="3604591" y="5518703"/>
            <a:ext cx="993914" cy="446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67829-8F4C-49BC-971B-EAD681ABF4A4}"/>
              </a:ext>
            </a:extLst>
          </p:cNvPr>
          <p:cNvSpPr txBox="1"/>
          <p:nvPr/>
        </p:nvSpPr>
        <p:spPr>
          <a:xfrm>
            <a:off x="5876602" y="5169033"/>
            <a:ext cx="2762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* </a:t>
            </a:r>
            <a:r>
              <a:rPr lang="ko-KR" altLang="en-US" sz="1500" dirty="0"/>
              <a:t>검색어는 예시로 보여준 것임</a:t>
            </a:r>
          </a:p>
        </p:txBody>
      </p:sp>
    </p:spTree>
    <p:extLst>
      <p:ext uri="{BB962C8B-B14F-4D97-AF65-F5344CB8AC3E}">
        <p14:creationId xmlns:p14="http://schemas.microsoft.com/office/powerpoint/2010/main" val="257884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00F266C-FE21-4E8F-B760-91209ADDF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2" y="1432309"/>
            <a:ext cx="5341051" cy="182764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AAEF190-4FA1-4051-9D6F-FA976AE23388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(RISS)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0C7AF-B760-4145-A6E7-63C619A667DC}"/>
              </a:ext>
            </a:extLst>
          </p:cNvPr>
          <p:cNvSpPr txBox="1"/>
          <p:nvPr/>
        </p:nvSpPr>
        <p:spPr>
          <a:xfrm>
            <a:off x="856862" y="5581237"/>
            <a:ext cx="7430274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ko-KR" altLang="en-US" dirty="0"/>
              <a:t>③ 활성화된 </a:t>
            </a:r>
            <a:r>
              <a:rPr lang="en-US" altLang="ko-KR" dirty="0"/>
              <a:t>‘</a:t>
            </a:r>
            <a:r>
              <a:rPr lang="ko-KR" altLang="en-US" dirty="0"/>
              <a:t>신청</a:t>
            </a:r>
            <a:r>
              <a:rPr lang="en-US" altLang="ko-KR" dirty="0"/>
              <a:t>’ </a:t>
            </a:r>
            <a:r>
              <a:rPr lang="ko-KR" altLang="en-US" dirty="0"/>
              <a:t>버튼 클릭 후 생성되는 신청정보</a:t>
            </a:r>
            <a:r>
              <a:rPr lang="en-US" altLang="ko-KR" dirty="0"/>
              <a:t>, </a:t>
            </a:r>
            <a:r>
              <a:rPr lang="ko-KR" altLang="en-US" dirty="0"/>
              <a:t>배송정보</a:t>
            </a:r>
            <a:r>
              <a:rPr lang="en-US" altLang="ko-KR" dirty="0"/>
              <a:t>, </a:t>
            </a:r>
            <a:r>
              <a:rPr lang="ko-KR" altLang="en-US" dirty="0"/>
              <a:t>서지정보</a:t>
            </a:r>
            <a:r>
              <a:rPr lang="en-US" altLang="ko-KR" dirty="0"/>
              <a:t>, </a:t>
            </a:r>
            <a:r>
              <a:rPr lang="ko-KR" altLang="en-US" dirty="0"/>
              <a:t>발송방법</a:t>
            </a:r>
            <a:r>
              <a:rPr lang="en-US" altLang="ko-KR" dirty="0"/>
              <a:t>, </a:t>
            </a:r>
            <a:r>
              <a:rPr lang="ko-KR" altLang="en-US" dirty="0"/>
              <a:t>소장도서관</a:t>
            </a:r>
            <a:r>
              <a:rPr lang="en-US" altLang="ko-KR" dirty="0"/>
              <a:t>, </a:t>
            </a:r>
            <a:r>
              <a:rPr lang="ko-KR" altLang="en-US" dirty="0"/>
              <a:t>제공도서관 작성 및 선택 후 </a:t>
            </a:r>
            <a:r>
              <a:rPr lang="en-US" altLang="ko-KR" dirty="0"/>
              <a:t>‘</a:t>
            </a:r>
            <a:r>
              <a:rPr lang="ko-KR" altLang="en-US" dirty="0"/>
              <a:t>신청</a:t>
            </a:r>
            <a:r>
              <a:rPr lang="en-US" altLang="ko-KR" dirty="0"/>
              <a:t>’ </a:t>
            </a:r>
            <a:r>
              <a:rPr lang="ko-KR" altLang="en-US" dirty="0"/>
              <a:t>버튼 클릭하기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FF87D16-A12A-499E-A1C1-66708688E3BD}"/>
              </a:ext>
            </a:extLst>
          </p:cNvPr>
          <p:cNvSpPr/>
          <p:nvPr/>
        </p:nvSpPr>
        <p:spPr>
          <a:xfrm>
            <a:off x="6527886" y="2024033"/>
            <a:ext cx="707800" cy="351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1DE548-AC85-4E03-A15C-0049BDD316A0}"/>
              </a:ext>
            </a:extLst>
          </p:cNvPr>
          <p:cNvSpPr/>
          <p:nvPr/>
        </p:nvSpPr>
        <p:spPr>
          <a:xfrm>
            <a:off x="6527885" y="2739152"/>
            <a:ext cx="707801" cy="351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C97C8-C4E4-4874-802F-7C8627FAA6BF}"/>
              </a:ext>
            </a:extLst>
          </p:cNvPr>
          <p:cNvSpPr txBox="1"/>
          <p:nvPr/>
        </p:nvSpPr>
        <p:spPr>
          <a:xfrm>
            <a:off x="6004545" y="2301484"/>
            <a:ext cx="29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0F973FD-3A2B-423F-B257-B48F3F9E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28" y="3240249"/>
            <a:ext cx="6677957" cy="2172003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499188-6E8F-4512-8C04-1985723CBBF2}"/>
              </a:ext>
            </a:extLst>
          </p:cNvPr>
          <p:cNvSpPr/>
          <p:nvPr/>
        </p:nvSpPr>
        <p:spPr>
          <a:xfrm>
            <a:off x="3977053" y="4878731"/>
            <a:ext cx="1429834" cy="5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ADD96ED-6CA2-4221-BD67-B78832EBB84F}"/>
              </a:ext>
            </a:extLst>
          </p:cNvPr>
          <p:cNvSpPr/>
          <p:nvPr/>
        </p:nvSpPr>
        <p:spPr>
          <a:xfrm>
            <a:off x="1451389" y="3922643"/>
            <a:ext cx="185531" cy="17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C1DF682-C11D-4438-BA2D-D8F6646786C0}"/>
              </a:ext>
            </a:extLst>
          </p:cNvPr>
          <p:cNvSpPr/>
          <p:nvPr/>
        </p:nvSpPr>
        <p:spPr>
          <a:xfrm>
            <a:off x="1961369" y="3929268"/>
            <a:ext cx="185531" cy="17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66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97E78A3F-A477-4561-A33F-7D828767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14" y="1939827"/>
            <a:ext cx="2495898" cy="33151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4151791-494F-4AB6-BDFB-A6DAEBAF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8" y="2853572"/>
            <a:ext cx="4553585" cy="167663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0B2223A-E591-4841-BA13-A5D286B3AE98}"/>
              </a:ext>
            </a:extLst>
          </p:cNvPr>
          <p:cNvSpPr/>
          <p:nvPr/>
        </p:nvSpPr>
        <p:spPr>
          <a:xfrm>
            <a:off x="339585" y="2937359"/>
            <a:ext cx="360331" cy="29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47DB3F-FDBC-4DF8-954F-45313BB53D94}"/>
              </a:ext>
            </a:extLst>
          </p:cNvPr>
          <p:cNvSpPr/>
          <p:nvPr/>
        </p:nvSpPr>
        <p:spPr>
          <a:xfrm>
            <a:off x="1583574" y="2866755"/>
            <a:ext cx="756633" cy="344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AAEF190-4FA1-4051-9D6F-FA976AE23388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(RISS)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4EF5E-90DC-4125-B51D-6966DA32CD8B}"/>
              </a:ext>
            </a:extLst>
          </p:cNvPr>
          <p:cNvSpPr txBox="1"/>
          <p:nvPr/>
        </p:nvSpPr>
        <p:spPr>
          <a:xfrm>
            <a:off x="1211784" y="5523695"/>
            <a:ext cx="81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④ 상단의 ‘</a:t>
            </a:r>
            <a:r>
              <a:rPr lang="en-US" altLang="ko-KR" dirty="0" err="1"/>
              <a:t>MyRISS</a:t>
            </a:r>
            <a:r>
              <a:rPr lang="en-US" altLang="ko-KR" dirty="0"/>
              <a:t>’ </a:t>
            </a:r>
            <a:r>
              <a:rPr lang="ko-KR" altLang="en-US" dirty="0"/>
              <a:t>클릭 후 </a:t>
            </a:r>
            <a:r>
              <a:rPr lang="en-US" altLang="ko-KR" dirty="0"/>
              <a:t>‘</a:t>
            </a:r>
            <a:r>
              <a:rPr lang="ko-KR" altLang="en-US" dirty="0"/>
              <a:t>구매</a:t>
            </a:r>
            <a:r>
              <a:rPr lang="en-US" altLang="ko-KR" dirty="0"/>
              <a:t>·</a:t>
            </a:r>
            <a:r>
              <a:rPr lang="ko-KR" altLang="en-US" dirty="0"/>
              <a:t>신청현황</a:t>
            </a:r>
            <a:r>
              <a:rPr lang="en-US" altLang="ko-KR" dirty="0"/>
              <a:t>’</a:t>
            </a:r>
            <a:r>
              <a:rPr lang="ko-KR" altLang="en-US" dirty="0"/>
              <a:t>에서 확인 및 취소 가능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9F35-C703-46AC-922A-BC36BC576500}"/>
              </a:ext>
            </a:extLst>
          </p:cNvPr>
          <p:cNvSpPr txBox="1"/>
          <p:nvPr/>
        </p:nvSpPr>
        <p:spPr>
          <a:xfrm>
            <a:off x="2264119" y="2546267"/>
            <a:ext cx="33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DA156900-9663-40C8-A277-4E99DC732684}"/>
              </a:ext>
            </a:extLst>
          </p:cNvPr>
          <p:cNvSpPr/>
          <p:nvPr/>
        </p:nvSpPr>
        <p:spPr>
          <a:xfrm rot="16200000">
            <a:off x="5206205" y="3007362"/>
            <a:ext cx="572164" cy="799174"/>
          </a:xfrm>
          <a:prstGeom prst="downArrow">
            <a:avLst>
              <a:gd name="adj1" fmla="val 50000"/>
              <a:gd name="adj2" fmla="val 67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76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96DE65-D456-4E08-80D8-172066C0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0" y="2073977"/>
            <a:ext cx="8097380" cy="210531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885384-7D3E-49F8-91D9-B97D19A88332}"/>
              </a:ext>
            </a:extLst>
          </p:cNvPr>
          <p:cNvSpPr/>
          <p:nvPr/>
        </p:nvSpPr>
        <p:spPr>
          <a:xfrm>
            <a:off x="7878568" y="2334820"/>
            <a:ext cx="742122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F44-2D53-4B09-A6BE-64F8385F3F05}"/>
              </a:ext>
            </a:extLst>
          </p:cNvPr>
          <p:cNvSpPr txBox="1"/>
          <p:nvPr/>
        </p:nvSpPr>
        <p:spPr>
          <a:xfrm>
            <a:off x="7441246" y="2066655"/>
            <a:ext cx="33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0C6366B-A1BB-448F-B0F1-B578C47ED4DC}"/>
              </a:ext>
            </a:extLst>
          </p:cNvPr>
          <p:cNvSpPr/>
          <p:nvPr/>
        </p:nvSpPr>
        <p:spPr>
          <a:xfrm>
            <a:off x="3379304" y="3030558"/>
            <a:ext cx="1828799" cy="1148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8488D-2EB5-496F-A8E6-C48B19A85520}"/>
              </a:ext>
            </a:extLst>
          </p:cNvPr>
          <p:cNvSpPr txBox="1"/>
          <p:nvPr/>
        </p:nvSpPr>
        <p:spPr>
          <a:xfrm>
            <a:off x="5208103" y="3667430"/>
            <a:ext cx="33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48206-8DC6-4A6B-B955-2F0D47C14C1B}"/>
              </a:ext>
            </a:extLst>
          </p:cNvPr>
          <p:cNvSpPr txBox="1"/>
          <p:nvPr/>
        </p:nvSpPr>
        <p:spPr>
          <a:xfrm>
            <a:off x="737152" y="5199328"/>
            <a:ext cx="7669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① 대구대학교 창파도서관 홈페이지 </a:t>
            </a:r>
            <a:r>
              <a:rPr lang="en-US" altLang="ko-KR" dirty="0"/>
              <a:t>(</a:t>
            </a:r>
            <a:r>
              <a:rPr lang="en-US" altLang="ko-KR" dirty="0">
                <a:hlinkClick r:id="rId4"/>
              </a:rPr>
              <a:t>http://lib.daegu.ac.kr/</a:t>
            </a:r>
            <a:r>
              <a:rPr lang="en-US" altLang="ko-KR" dirty="0"/>
              <a:t>) </a:t>
            </a:r>
            <a:r>
              <a:rPr lang="ko-KR" altLang="en-US" dirty="0"/>
              <a:t>내 로그인하기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② 도서관 서비스 → </a:t>
            </a:r>
            <a:r>
              <a:rPr lang="en-US" altLang="ko-KR" dirty="0"/>
              <a:t>‘</a:t>
            </a:r>
            <a:r>
              <a:rPr lang="ko-KR" altLang="en-US" dirty="0"/>
              <a:t>원문복사</a:t>
            </a:r>
            <a:r>
              <a:rPr lang="en-US" altLang="ko-KR" dirty="0"/>
              <a:t>’ </a:t>
            </a:r>
            <a:r>
              <a:rPr lang="ko-KR" altLang="en-US" dirty="0"/>
              <a:t>혹은 </a:t>
            </a:r>
            <a:r>
              <a:rPr lang="en-US" altLang="ko-KR" dirty="0"/>
              <a:t>‘</a:t>
            </a:r>
            <a:r>
              <a:rPr lang="ko-KR" altLang="en-US" dirty="0" err="1"/>
              <a:t>상호대차</a:t>
            </a:r>
            <a:r>
              <a:rPr lang="en-US" altLang="ko-KR" dirty="0"/>
              <a:t>’ </a:t>
            </a:r>
            <a:r>
              <a:rPr lang="ko-KR" altLang="en-US" dirty="0"/>
              <a:t> 클릭하기</a:t>
            </a:r>
          </a:p>
        </p:txBody>
      </p:sp>
    </p:spTree>
    <p:extLst>
      <p:ext uri="{BB962C8B-B14F-4D97-AF65-F5344CB8AC3E}">
        <p14:creationId xmlns:p14="http://schemas.microsoft.com/office/powerpoint/2010/main" val="291069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3811338-9B5A-44EB-A4EB-11F1C73D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2" y="1458453"/>
            <a:ext cx="7868748" cy="41344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885384-7D3E-49F8-91D9-B97D19A88332}"/>
              </a:ext>
            </a:extLst>
          </p:cNvPr>
          <p:cNvSpPr/>
          <p:nvPr/>
        </p:nvSpPr>
        <p:spPr>
          <a:xfrm>
            <a:off x="3987791" y="3923817"/>
            <a:ext cx="446709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F44-2D53-4B09-A6BE-64F8385F3F05}"/>
              </a:ext>
            </a:extLst>
          </p:cNvPr>
          <p:cNvSpPr txBox="1"/>
          <p:nvPr/>
        </p:nvSpPr>
        <p:spPr>
          <a:xfrm>
            <a:off x="3656486" y="3563762"/>
            <a:ext cx="132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48206-8DC6-4A6B-B955-2F0D47C14C1B}"/>
              </a:ext>
            </a:extLst>
          </p:cNvPr>
          <p:cNvSpPr txBox="1"/>
          <p:nvPr/>
        </p:nvSpPr>
        <p:spPr>
          <a:xfrm>
            <a:off x="906660" y="5131215"/>
            <a:ext cx="549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③ 검색신청 버튼 클릭하기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④ 검색어 입력 후 </a:t>
            </a:r>
            <a:r>
              <a:rPr lang="en-US" altLang="ko-KR" dirty="0"/>
              <a:t>‘</a:t>
            </a:r>
            <a:r>
              <a:rPr lang="ko-KR" altLang="en-US" dirty="0"/>
              <a:t>검색</a:t>
            </a:r>
            <a:r>
              <a:rPr lang="en-US" altLang="ko-KR" dirty="0"/>
              <a:t>’</a:t>
            </a:r>
            <a:r>
              <a:rPr lang="ko-KR" altLang="en-US" dirty="0"/>
              <a:t>버튼 클릭하기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55977-3692-4C0A-895B-FA04B5B49A9F}"/>
              </a:ext>
            </a:extLst>
          </p:cNvPr>
          <p:cNvSpPr txBox="1"/>
          <p:nvPr/>
        </p:nvSpPr>
        <p:spPr>
          <a:xfrm>
            <a:off x="5916358" y="3494374"/>
            <a:ext cx="2762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* </a:t>
            </a:r>
            <a:r>
              <a:rPr lang="ko-KR" altLang="en-US" sz="1500" dirty="0"/>
              <a:t>검색어는 예시로 보여준 것임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0BFCD7-0AC0-4087-9546-2A506806CA6A}"/>
              </a:ext>
            </a:extLst>
          </p:cNvPr>
          <p:cNvSpPr/>
          <p:nvPr/>
        </p:nvSpPr>
        <p:spPr>
          <a:xfrm>
            <a:off x="1467532" y="2049338"/>
            <a:ext cx="904607" cy="336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98E8D-4189-4569-B475-7FBDB0832BAD}"/>
              </a:ext>
            </a:extLst>
          </p:cNvPr>
          <p:cNvSpPr txBox="1"/>
          <p:nvPr/>
        </p:nvSpPr>
        <p:spPr>
          <a:xfrm>
            <a:off x="1136227" y="1689283"/>
            <a:ext cx="26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D144538-FF8F-446E-94A2-6D83C1E1D207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7AC52-91B3-4CFE-B390-150287E5F63C}"/>
              </a:ext>
            </a:extLst>
          </p:cNvPr>
          <p:cNvSpPr txBox="1"/>
          <p:nvPr/>
        </p:nvSpPr>
        <p:spPr>
          <a:xfrm>
            <a:off x="906660" y="6267653"/>
            <a:ext cx="4969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* </a:t>
            </a:r>
            <a:r>
              <a:rPr lang="ko-KR" altLang="en-US" sz="1500" dirty="0"/>
              <a:t>단행본은 저작권보호를 위해 </a:t>
            </a:r>
            <a:r>
              <a:rPr lang="ko-KR" altLang="en-US" sz="1500" b="1" dirty="0">
                <a:solidFill>
                  <a:srgbClr val="FF0000"/>
                </a:solidFill>
              </a:rPr>
              <a:t>전권복사가 불가능</a:t>
            </a:r>
            <a:r>
              <a:rPr lang="ko-KR" altLang="en-US" sz="1500" dirty="0"/>
              <a:t>합니다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59518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77B56F5-2326-454A-A589-9CDCEBCF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693"/>
            <a:ext cx="9144000" cy="515861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885384-7D3E-49F8-91D9-B97D19A88332}"/>
              </a:ext>
            </a:extLst>
          </p:cNvPr>
          <p:cNvSpPr/>
          <p:nvPr/>
        </p:nvSpPr>
        <p:spPr>
          <a:xfrm>
            <a:off x="79512" y="3803992"/>
            <a:ext cx="8348871" cy="927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F44-2D53-4B09-A6BE-64F8385F3F05}"/>
              </a:ext>
            </a:extLst>
          </p:cNvPr>
          <p:cNvSpPr txBox="1"/>
          <p:nvPr/>
        </p:nvSpPr>
        <p:spPr>
          <a:xfrm>
            <a:off x="8299847" y="3429000"/>
            <a:ext cx="1329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48206-8DC6-4A6B-B955-2F0D47C14C1B}"/>
              </a:ext>
            </a:extLst>
          </p:cNvPr>
          <p:cNvSpPr txBox="1"/>
          <p:nvPr/>
        </p:nvSpPr>
        <p:spPr>
          <a:xfrm>
            <a:off x="1755915" y="5893765"/>
            <a:ext cx="708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⑤ 찾고자 하는 자료명 하단의 </a:t>
            </a:r>
            <a:r>
              <a:rPr lang="en-US" altLang="ko-KR" dirty="0"/>
              <a:t>‘</a:t>
            </a:r>
            <a:r>
              <a:rPr lang="ko-KR" altLang="en-US" dirty="0"/>
              <a:t>원문복사신청</a:t>
            </a:r>
            <a:r>
              <a:rPr lang="en-US" altLang="ko-KR" dirty="0"/>
              <a:t>’</a:t>
            </a:r>
            <a:r>
              <a:rPr lang="ko-KR" altLang="en-US" dirty="0"/>
              <a:t> 클릭하기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AE786BE-E9E4-4BD2-8878-D02249ACD0A9}"/>
              </a:ext>
            </a:extLst>
          </p:cNvPr>
          <p:cNvSpPr/>
          <p:nvPr/>
        </p:nvSpPr>
        <p:spPr>
          <a:xfrm>
            <a:off x="265041" y="4223382"/>
            <a:ext cx="1080054" cy="65448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588FE06-B031-496F-BE01-A6B5ED236F20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C769F-01C0-41E8-AA98-9C09E8792634}"/>
              </a:ext>
            </a:extLst>
          </p:cNvPr>
          <p:cNvSpPr txBox="1"/>
          <p:nvPr/>
        </p:nvSpPr>
        <p:spPr>
          <a:xfrm>
            <a:off x="2445456" y="6323782"/>
            <a:ext cx="42530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/>
              <a:t>* </a:t>
            </a:r>
            <a:r>
              <a:rPr lang="ko-KR" altLang="en-US" sz="1500" dirty="0" err="1"/>
              <a:t>상호대차는</a:t>
            </a:r>
            <a:r>
              <a:rPr lang="ko-KR" altLang="en-US" sz="1500" dirty="0"/>
              <a:t> </a:t>
            </a:r>
            <a:r>
              <a:rPr lang="en-US" altLang="ko-KR" sz="1500" dirty="0"/>
              <a:t>‘</a:t>
            </a:r>
            <a:r>
              <a:rPr lang="ko-KR" altLang="en-US" sz="1500" dirty="0"/>
              <a:t>타기관자료신청</a:t>
            </a:r>
            <a:r>
              <a:rPr lang="en-US" altLang="ko-KR" sz="1500" dirty="0"/>
              <a:t>’ </a:t>
            </a:r>
            <a:r>
              <a:rPr lang="ko-KR" altLang="en-US" sz="1500" dirty="0"/>
              <a:t>버튼이 활성화됨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94602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B26FD4-3479-4F7C-A83A-D93EDECE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 t="2887" r="1160" b="2144"/>
          <a:stretch/>
        </p:blipFill>
        <p:spPr>
          <a:xfrm>
            <a:off x="112643" y="1411924"/>
            <a:ext cx="8918713" cy="44763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885384-7D3E-49F8-91D9-B97D19A88332}"/>
              </a:ext>
            </a:extLst>
          </p:cNvPr>
          <p:cNvSpPr/>
          <p:nvPr/>
        </p:nvSpPr>
        <p:spPr>
          <a:xfrm>
            <a:off x="264527" y="1695634"/>
            <a:ext cx="3830395" cy="220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F44-2D53-4B09-A6BE-64F8385F3F05}"/>
              </a:ext>
            </a:extLst>
          </p:cNvPr>
          <p:cNvSpPr txBox="1"/>
          <p:nvPr/>
        </p:nvSpPr>
        <p:spPr>
          <a:xfrm>
            <a:off x="4094920" y="1605702"/>
            <a:ext cx="205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48206-8DC6-4A6B-B955-2F0D47C14C1B}"/>
              </a:ext>
            </a:extLst>
          </p:cNvPr>
          <p:cNvSpPr txBox="1"/>
          <p:nvPr/>
        </p:nvSpPr>
        <p:spPr>
          <a:xfrm>
            <a:off x="2060714" y="5938416"/>
            <a:ext cx="708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⑥ 발송방법을 선택하고 </a:t>
            </a:r>
            <a:r>
              <a:rPr lang="en-US" altLang="ko-KR" dirty="0"/>
              <a:t>‘</a:t>
            </a:r>
            <a:r>
              <a:rPr lang="ko-KR" altLang="en-US" dirty="0"/>
              <a:t>신청</a:t>
            </a:r>
            <a:r>
              <a:rPr lang="en-US" altLang="ko-KR" dirty="0"/>
              <a:t>’ </a:t>
            </a:r>
            <a:r>
              <a:rPr lang="ko-KR" altLang="en-US" dirty="0"/>
              <a:t>버튼 클릭하기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AB30A71-400F-46C7-8C00-D02B95AF10A5}"/>
              </a:ext>
            </a:extLst>
          </p:cNvPr>
          <p:cNvSpPr/>
          <p:nvPr/>
        </p:nvSpPr>
        <p:spPr>
          <a:xfrm>
            <a:off x="3886069" y="5660800"/>
            <a:ext cx="791948" cy="247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2090F6-D446-4559-A9CA-CFBA8A014850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CCDD1-FD05-4915-A32F-246E1E667ECD}"/>
              </a:ext>
            </a:extLst>
          </p:cNvPr>
          <p:cNvSpPr txBox="1"/>
          <p:nvPr/>
        </p:nvSpPr>
        <p:spPr>
          <a:xfrm>
            <a:off x="1954697" y="6380677"/>
            <a:ext cx="81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신청되었습니다</a:t>
            </a:r>
            <a:r>
              <a:rPr lang="en-US" altLang="ko-KR" dirty="0"/>
              <a:t>’ </a:t>
            </a:r>
            <a:r>
              <a:rPr lang="ko-KR" altLang="en-US" dirty="0"/>
              <a:t>문구의 화면이 뜨면 신청완료</a:t>
            </a:r>
          </a:p>
        </p:txBody>
      </p:sp>
    </p:spTree>
    <p:extLst>
      <p:ext uri="{BB962C8B-B14F-4D97-AF65-F5344CB8AC3E}">
        <p14:creationId xmlns:p14="http://schemas.microsoft.com/office/powerpoint/2010/main" val="292208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B7A48CB-A7CD-4D38-9466-487E82044DC3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01819-2F94-4B54-902A-505815F96869}"/>
              </a:ext>
            </a:extLst>
          </p:cNvPr>
          <p:cNvSpPr txBox="1"/>
          <p:nvPr/>
        </p:nvSpPr>
        <p:spPr>
          <a:xfrm>
            <a:off x="1628144" y="2295298"/>
            <a:ext cx="670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직접신청</a:t>
            </a:r>
            <a:r>
              <a:rPr lang="en-US" altLang="ko-KR" dirty="0"/>
              <a:t>’</a:t>
            </a:r>
            <a:r>
              <a:rPr lang="ko-KR" altLang="en-US" dirty="0"/>
              <a:t>의 경우 하단의 사항</a:t>
            </a:r>
            <a:r>
              <a:rPr lang="en-US" altLang="ko-KR" dirty="0"/>
              <a:t>(* </a:t>
            </a:r>
            <a:r>
              <a:rPr lang="ko-KR" altLang="en-US" dirty="0"/>
              <a:t>표시</a:t>
            </a:r>
            <a:r>
              <a:rPr lang="en-US" altLang="ko-KR" dirty="0"/>
              <a:t>)</a:t>
            </a:r>
            <a:r>
              <a:rPr lang="ko-KR" altLang="en-US" dirty="0"/>
              <a:t>은 </a:t>
            </a:r>
            <a:r>
              <a:rPr lang="ko-KR" altLang="en-US" b="1" dirty="0">
                <a:solidFill>
                  <a:srgbClr val="FF0000"/>
                </a:solidFill>
              </a:rPr>
              <a:t>필수로 기입</a:t>
            </a:r>
            <a:r>
              <a:rPr lang="ko-KR" altLang="en-US" dirty="0"/>
              <a:t>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C60A3D-8856-45B9-97C6-020F5ADD268B}"/>
              </a:ext>
            </a:extLst>
          </p:cNvPr>
          <p:cNvSpPr txBox="1"/>
          <p:nvPr/>
        </p:nvSpPr>
        <p:spPr>
          <a:xfrm>
            <a:off x="1991879" y="1546409"/>
            <a:ext cx="51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pc="10" dirty="0"/>
              <a:t>찾고자 하는 자료가 검색결과에 없는 경우</a:t>
            </a:r>
            <a:r>
              <a:rPr lang="en-US" altLang="ko-KR" spc="10" dirty="0"/>
              <a:t>,</a:t>
            </a:r>
          </a:p>
          <a:p>
            <a:r>
              <a:rPr lang="en-US" altLang="ko-KR" spc="10" dirty="0"/>
              <a:t>‘</a:t>
            </a:r>
            <a:r>
              <a:rPr lang="ko-KR" altLang="en-US" spc="10" dirty="0"/>
              <a:t>직접신청</a:t>
            </a:r>
            <a:r>
              <a:rPr lang="en-US" altLang="ko-KR" spc="10" dirty="0"/>
              <a:t>’ </a:t>
            </a:r>
            <a:r>
              <a:rPr lang="ko-KR" altLang="en-US" spc="10" dirty="0"/>
              <a:t>탭에서 양식 작성 후 신청 가능합니다</a:t>
            </a:r>
            <a:r>
              <a:rPr lang="en-US" altLang="ko-KR" spc="10" dirty="0"/>
              <a:t>.</a:t>
            </a:r>
            <a:r>
              <a:rPr lang="ko-KR" altLang="en-US" spc="10" dirty="0"/>
              <a:t>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0B8A49BA-DF07-4FDB-896B-D316EC7F2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" t="10092" r="55497" b="35613"/>
          <a:stretch/>
        </p:blipFill>
        <p:spPr>
          <a:xfrm>
            <a:off x="238388" y="2767188"/>
            <a:ext cx="3739792" cy="286546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28EE680-F79E-4D21-A106-F16907FBD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5" t="25266" r="43394" b="15113"/>
          <a:stretch/>
        </p:blipFill>
        <p:spPr>
          <a:xfrm>
            <a:off x="5165821" y="2767188"/>
            <a:ext cx="3458819" cy="2998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74B5C3-BD93-4CF3-943E-B55CB17F3B99}"/>
              </a:ext>
            </a:extLst>
          </p:cNvPr>
          <p:cNvSpPr txBox="1"/>
          <p:nvPr/>
        </p:nvSpPr>
        <p:spPr>
          <a:xfrm>
            <a:off x="635765" y="5870713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직접신청</a:t>
            </a:r>
            <a:r>
              <a:rPr lang="en-US" altLang="ko-KR" dirty="0"/>
              <a:t>’</a:t>
            </a:r>
            <a:r>
              <a:rPr lang="ko-KR" altLang="en-US" dirty="0"/>
              <a:t>의 원문복사 양식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54BB6-00BC-447B-9464-208ED7A54F6F}"/>
              </a:ext>
            </a:extLst>
          </p:cNvPr>
          <p:cNvSpPr txBox="1"/>
          <p:nvPr/>
        </p:nvSpPr>
        <p:spPr>
          <a:xfrm>
            <a:off x="5679603" y="5868050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직접신청</a:t>
            </a:r>
            <a:r>
              <a:rPr lang="en-US" altLang="ko-KR" dirty="0"/>
              <a:t>’</a:t>
            </a:r>
            <a:r>
              <a:rPr lang="ko-KR" altLang="en-US" dirty="0"/>
              <a:t>의 </a:t>
            </a:r>
            <a:r>
              <a:rPr lang="ko-KR" altLang="en-US" dirty="0" err="1"/>
              <a:t>상호대차</a:t>
            </a:r>
            <a:r>
              <a:rPr lang="ko-KR" altLang="en-US" dirty="0"/>
              <a:t> 양식</a:t>
            </a:r>
          </a:p>
        </p:txBody>
      </p:sp>
    </p:spTree>
    <p:extLst>
      <p:ext uri="{BB962C8B-B14F-4D97-AF65-F5344CB8AC3E}">
        <p14:creationId xmlns:p14="http://schemas.microsoft.com/office/powerpoint/2010/main" val="145423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72CBFC-B536-47B2-9AB6-28464982D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26" r="440"/>
          <a:stretch/>
        </p:blipFill>
        <p:spPr>
          <a:xfrm>
            <a:off x="0" y="1932134"/>
            <a:ext cx="9144000" cy="307806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885384-7D3E-49F8-91D9-B97D19A88332}"/>
              </a:ext>
            </a:extLst>
          </p:cNvPr>
          <p:cNvSpPr/>
          <p:nvPr/>
        </p:nvSpPr>
        <p:spPr>
          <a:xfrm>
            <a:off x="40273" y="1894220"/>
            <a:ext cx="3325780" cy="415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F44-2D53-4B09-A6BE-64F8385F3F05}"/>
              </a:ext>
            </a:extLst>
          </p:cNvPr>
          <p:cNvSpPr txBox="1"/>
          <p:nvPr/>
        </p:nvSpPr>
        <p:spPr>
          <a:xfrm>
            <a:off x="3406326" y="1732076"/>
            <a:ext cx="205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48206-8DC6-4A6B-B955-2F0D47C14C1B}"/>
              </a:ext>
            </a:extLst>
          </p:cNvPr>
          <p:cNvSpPr txBox="1"/>
          <p:nvPr/>
        </p:nvSpPr>
        <p:spPr>
          <a:xfrm>
            <a:off x="80544" y="5105080"/>
            <a:ext cx="914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⑦</a:t>
            </a:r>
            <a:r>
              <a:rPr lang="ko-KR" altLang="en-US" dirty="0"/>
              <a:t> 전체 신청조회 및 취소는 도서관서비스 → 원문복사</a:t>
            </a:r>
            <a:r>
              <a:rPr lang="en-US" altLang="ko-KR" dirty="0"/>
              <a:t>/</a:t>
            </a:r>
            <a:r>
              <a:rPr lang="ko-KR" altLang="en-US" dirty="0" err="1"/>
              <a:t>상호대차</a:t>
            </a:r>
            <a:r>
              <a:rPr lang="ko-KR" altLang="en-US" dirty="0"/>
              <a:t> → 신청조회</a:t>
            </a:r>
            <a:r>
              <a:rPr lang="en-US" altLang="ko-KR" dirty="0"/>
              <a:t>/</a:t>
            </a:r>
            <a:r>
              <a:rPr lang="ko-KR" altLang="en-US" dirty="0"/>
              <a:t>취소에서</a:t>
            </a:r>
            <a:endParaRPr lang="en-US" altLang="ko-KR" dirty="0"/>
          </a:p>
          <a:p>
            <a:pPr algn="ctr"/>
            <a:r>
              <a:rPr lang="ko-KR" altLang="en-US" dirty="0"/>
              <a:t>확인 가능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A60DF2-29C9-4111-B2D6-4098B9631D0C}"/>
              </a:ext>
            </a:extLst>
          </p:cNvPr>
          <p:cNvSpPr/>
          <p:nvPr/>
        </p:nvSpPr>
        <p:spPr>
          <a:xfrm>
            <a:off x="80544" y="2882260"/>
            <a:ext cx="8917682" cy="1139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41C9D7-0DDC-4698-921E-22CB75D8F36A}"/>
              </a:ext>
            </a:extLst>
          </p:cNvPr>
          <p:cNvSpPr txBox="1"/>
          <p:nvPr/>
        </p:nvSpPr>
        <p:spPr>
          <a:xfrm>
            <a:off x="199141" y="5846291"/>
            <a:ext cx="8680487" cy="66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신청취소 시 취소하고자 하는 자료에 해당되는 네모박스에 체크 후</a:t>
            </a:r>
            <a:endParaRPr lang="en-US" altLang="ko-KR" dirty="0"/>
          </a:p>
          <a:p>
            <a:pPr algn="ctr"/>
            <a:r>
              <a:rPr lang="en-US" altLang="ko-KR" dirty="0"/>
              <a:t>‘</a:t>
            </a:r>
            <a:r>
              <a:rPr lang="ko-KR" altLang="en-US" dirty="0"/>
              <a:t>신청취소</a:t>
            </a:r>
            <a:r>
              <a:rPr lang="en-US" altLang="ko-KR" dirty="0"/>
              <a:t>’ </a:t>
            </a:r>
            <a:r>
              <a:rPr lang="ko-KR" altLang="en-US" dirty="0"/>
              <a:t>버튼을 클릭하기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BE55BC-E04F-457B-9FA1-EE331D034C36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993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B496E7B-B2F4-41E8-A311-08ED3783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207120"/>
            <a:ext cx="7881284" cy="29539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2" b="19153"/>
          <a:stretch/>
        </p:blipFill>
        <p:spPr>
          <a:xfrm>
            <a:off x="1843" y="-1"/>
            <a:ext cx="9142157" cy="1364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3F2F44-2D53-4B09-A6BE-64F8385F3F05}"/>
              </a:ext>
            </a:extLst>
          </p:cNvPr>
          <p:cNvSpPr txBox="1"/>
          <p:nvPr/>
        </p:nvSpPr>
        <p:spPr>
          <a:xfrm>
            <a:off x="4347485" y="3844438"/>
            <a:ext cx="205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48206-8DC6-4A6B-B955-2F0D47C14C1B}"/>
              </a:ext>
            </a:extLst>
          </p:cNvPr>
          <p:cNvSpPr txBox="1"/>
          <p:nvPr/>
        </p:nvSpPr>
        <p:spPr>
          <a:xfrm>
            <a:off x="2610366" y="5330657"/>
            <a:ext cx="81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⑧ 팝업창이 뜨면</a:t>
            </a:r>
            <a:r>
              <a:rPr lang="en-US" altLang="ko-KR" dirty="0"/>
              <a:t> ‘</a:t>
            </a:r>
            <a:r>
              <a:rPr lang="ko-KR" altLang="en-US" dirty="0"/>
              <a:t>확인</a:t>
            </a:r>
            <a:r>
              <a:rPr lang="en-US" altLang="ko-KR" dirty="0"/>
              <a:t>’ </a:t>
            </a:r>
            <a:r>
              <a:rPr lang="ko-KR" altLang="en-US" dirty="0"/>
              <a:t>버튼 클릭하기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A60DF2-29C9-4111-B2D6-4098B9631D0C}"/>
              </a:ext>
            </a:extLst>
          </p:cNvPr>
          <p:cNvSpPr/>
          <p:nvPr/>
        </p:nvSpPr>
        <p:spPr>
          <a:xfrm>
            <a:off x="3648819" y="4187520"/>
            <a:ext cx="933506" cy="435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FC049-A3B3-4F93-BA47-B6C7389C6C53}"/>
              </a:ext>
            </a:extLst>
          </p:cNvPr>
          <p:cNvSpPr txBox="1"/>
          <p:nvPr/>
        </p:nvSpPr>
        <p:spPr>
          <a:xfrm>
            <a:off x="2176227" y="5866769"/>
            <a:ext cx="813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취소되었습니다</a:t>
            </a:r>
            <a:r>
              <a:rPr lang="en-US" altLang="ko-KR" dirty="0"/>
              <a:t>’ </a:t>
            </a:r>
            <a:r>
              <a:rPr lang="ko-KR" altLang="en-US" dirty="0"/>
              <a:t>문구의 화면이 뜨면 취소완료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1ACC41A-A6B3-4C6E-9351-937D197ECF1B}"/>
              </a:ext>
            </a:extLst>
          </p:cNvPr>
          <p:cNvSpPr/>
          <p:nvPr/>
        </p:nvSpPr>
        <p:spPr>
          <a:xfrm>
            <a:off x="1845" y="2"/>
            <a:ext cx="9142157" cy="1364343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창파도서관</a:t>
            </a:r>
            <a:r>
              <a:rPr lang="en-US" altLang="ko-K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41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3"/>
            <a:ext cx="9142157" cy="68593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" y="2"/>
            <a:ext cx="9142157" cy="407732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원문복사</a:t>
            </a:r>
            <a:r>
              <a:rPr lang="en-US" altLang="ko-K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상호대차</a:t>
            </a:r>
            <a:r>
              <a:rPr lang="ko-KR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</a:t>
            </a:r>
            <a:endParaRPr lang="en-US" altLang="ko-KR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방법</a:t>
            </a:r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2: RISS</a:t>
            </a:r>
            <a:r>
              <a:rPr lang="ko-K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</a:t>
            </a:r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45" y="5561353"/>
            <a:ext cx="9142157" cy="1296649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59762" y="494676"/>
            <a:ext cx="429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창파도서관</a:t>
            </a:r>
            <a:r>
              <a:rPr lang="ko-KR" altLang="en-US" sz="2000" b="1" dirty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온라인 </a:t>
            </a:r>
            <a:r>
              <a:rPr lang="ko-KR" altLang="en-US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정보지원</a:t>
            </a:r>
            <a:r>
              <a:rPr lang="en-US" altLang="ko-KR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(3</a:t>
            </a:r>
            <a:r>
              <a:rPr lang="ko-KR" altLang="en-US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일차</a:t>
            </a:r>
            <a:r>
              <a:rPr lang="en-US" altLang="ko-KR" sz="2000" b="1" dirty="0" smtClean="0">
                <a:solidFill>
                  <a:srgbClr val="C0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endParaRPr lang="ko-KR" altLang="en-US" sz="2000" b="1" dirty="0">
              <a:solidFill>
                <a:srgbClr val="C0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35" y="5297079"/>
            <a:ext cx="4013578" cy="15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2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397</Words>
  <Application>Microsoft Office PowerPoint</Application>
  <PresentationFormat>화면 슬라이드 쇼(4:3)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HY헤드라인M</vt:lpstr>
      <vt:lpstr>맑은 고딕</vt:lpstr>
      <vt:lpstr>한컴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161</cp:revision>
  <dcterms:created xsi:type="dcterms:W3CDTF">2020-03-09T05:09:49Z</dcterms:created>
  <dcterms:modified xsi:type="dcterms:W3CDTF">2020-03-16T05:12:33Z</dcterms:modified>
</cp:coreProperties>
</file>