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2" r:id="rId1"/>
  </p:sldMasterIdLst>
  <p:notesMasterIdLst>
    <p:notesMasterId r:id="rId56"/>
  </p:notesMasterIdLst>
  <p:handoutMasterIdLst>
    <p:handoutMasterId r:id="rId57"/>
  </p:handoutMasterIdLst>
  <p:sldIdLst>
    <p:sldId id="269" r:id="rId2"/>
    <p:sldId id="271" r:id="rId3"/>
    <p:sldId id="284" r:id="rId4"/>
    <p:sldId id="381" r:id="rId5"/>
    <p:sldId id="382" r:id="rId6"/>
    <p:sldId id="383" r:id="rId7"/>
    <p:sldId id="389" r:id="rId8"/>
    <p:sldId id="328" r:id="rId9"/>
    <p:sldId id="386" r:id="rId10"/>
    <p:sldId id="385" r:id="rId11"/>
    <p:sldId id="346" r:id="rId12"/>
    <p:sldId id="332" r:id="rId13"/>
    <p:sldId id="347" r:id="rId14"/>
    <p:sldId id="348" r:id="rId15"/>
    <p:sldId id="349" r:id="rId16"/>
    <p:sldId id="350" r:id="rId17"/>
    <p:sldId id="375" r:id="rId18"/>
    <p:sldId id="380" r:id="rId19"/>
    <p:sldId id="379" r:id="rId20"/>
    <p:sldId id="362" r:id="rId21"/>
    <p:sldId id="363" r:id="rId22"/>
    <p:sldId id="376" r:id="rId23"/>
    <p:sldId id="366" r:id="rId24"/>
    <p:sldId id="399" r:id="rId25"/>
    <p:sldId id="377" r:id="rId26"/>
    <p:sldId id="378" r:id="rId27"/>
    <p:sldId id="370" r:id="rId28"/>
    <p:sldId id="371" r:id="rId29"/>
    <p:sldId id="372" r:id="rId30"/>
    <p:sldId id="373" r:id="rId31"/>
    <p:sldId id="301" r:id="rId32"/>
    <p:sldId id="393" r:id="rId33"/>
    <p:sldId id="308" r:id="rId34"/>
    <p:sldId id="395" r:id="rId35"/>
    <p:sldId id="402" r:id="rId36"/>
    <p:sldId id="404" r:id="rId37"/>
    <p:sldId id="305" r:id="rId38"/>
    <p:sldId id="314" r:id="rId39"/>
    <p:sldId id="315" r:id="rId40"/>
    <p:sldId id="316" r:id="rId41"/>
    <p:sldId id="396" r:id="rId42"/>
    <p:sldId id="306" r:id="rId43"/>
    <p:sldId id="390" r:id="rId44"/>
    <p:sldId id="303" r:id="rId45"/>
    <p:sldId id="307" r:id="rId46"/>
    <p:sldId id="318" r:id="rId47"/>
    <p:sldId id="319" r:id="rId48"/>
    <p:sldId id="320" r:id="rId49"/>
    <p:sldId id="392" r:id="rId50"/>
    <p:sldId id="405" r:id="rId51"/>
    <p:sldId id="408" r:id="rId52"/>
    <p:sldId id="407" r:id="rId53"/>
    <p:sldId id="406" r:id="rId54"/>
    <p:sldId id="398" r:id="rId55"/>
  </p:sldIdLst>
  <p:sldSz cx="9144000" cy="6858000" type="screen4x3"/>
  <p:notesSz cx="6797675" cy="9926638"/>
  <p:embeddedFontLst>
    <p:embeddedFont>
      <p:font typeface="한컴 윤고딕 250" panose="02020603020101020101" pitchFamily="18" charset="-127"/>
      <p:regular r:id="rId58"/>
    </p:embeddedFont>
    <p:embeddedFont>
      <p:font typeface="한컴 윤고딕 230" panose="02020603020101020101" pitchFamily="18" charset="-127"/>
      <p:regular r:id="rId59"/>
    </p:embeddedFont>
    <p:embeddedFont>
      <p:font typeface="한컴 윤고딕 240" panose="02020603020101020101" pitchFamily="18" charset="-127"/>
      <p:regular r:id="rId60"/>
    </p:embeddedFont>
    <p:embeddedFont>
      <p:font typeface="맑은 고딕" panose="020B0503020000020004" pitchFamily="50" charset="-127"/>
      <p:regular r:id="rId61"/>
      <p:bold r:id="rId62"/>
    </p:embeddedFont>
    <p:embeddedFont>
      <p:font typeface="한컴 윤체 L" panose="02020603020101020101" pitchFamily="18" charset="-127"/>
      <p:regular r:id="rId6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3430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735"/>
    <a:srgbClr val="FF0000"/>
    <a:srgbClr val="33CCFF"/>
    <a:srgbClr val="0E6B90"/>
    <a:srgbClr val="37D4FF"/>
    <a:srgbClr val="9FEAFF"/>
    <a:srgbClr val="0A4C66"/>
    <a:srgbClr val="FFE593"/>
    <a:srgbClr val="C7E6A4"/>
    <a:srgbClr val="DD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 autoAdjust="0"/>
    <p:restoredTop sz="95283" autoAdjust="0"/>
  </p:normalViewPr>
  <p:slideViewPr>
    <p:cSldViewPr showGuides="1">
      <p:cViewPr>
        <p:scale>
          <a:sx n="117" d="100"/>
          <a:sy n="117" d="100"/>
        </p:scale>
        <p:origin x="-1464" y="-84"/>
      </p:cViewPr>
      <p:guideLst>
        <p:guide orient="horz" pos="2160"/>
        <p:guide orient="horz" pos="3430"/>
        <p:guide orient="horz" pos="890"/>
        <p:guide pos="68"/>
        <p:guide pos="2880"/>
        <p:guide pos="5511"/>
        <p:guide pos="555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D6848606-EDC9-42B3-8BE9-CD8146F17386}" type="datetimeFigureOut">
              <a:rPr lang="ko-KR" altLang="en-US" smtClean="0"/>
              <a:t>2020-02-25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F1D73F4A-AF28-46BB-BEFB-0B51111B6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0CA412CD-2A21-4426-8319-5D7393BB96BF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D77C4073-6FB3-4D2C-9AF2-2229580981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4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4073-6FB3-4D2C-9AF2-2229580981A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7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8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5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35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0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56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52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BB5EB"/>
            </a:gs>
            <a:gs pos="100000">
              <a:srgbClr val="37D4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2648-5C8D-4992-8ED4-FE323F3F9C61}" type="datetimeFigureOut">
              <a:rPr lang="ko-KR" altLang="en-US" smtClean="0"/>
              <a:pPr/>
              <a:t>2020-02-25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81FD-F48D-4723-8965-D920426B49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2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934209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그룹 4"/>
          <p:cNvGrpSpPr/>
          <p:nvPr/>
        </p:nvGrpSpPr>
        <p:grpSpPr>
          <a:xfrm>
            <a:off x="489082" y="332656"/>
            <a:ext cx="2016223" cy="1200329"/>
            <a:chOff x="576982" y="145930"/>
            <a:chExt cx="4365963" cy="3941001"/>
          </a:xfrm>
        </p:grpSpPr>
        <p:sp>
          <p:nvSpPr>
            <p:cNvPr id="54" name="TextBox 18"/>
            <p:cNvSpPr txBox="1"/>
            <p:nvPr/>
          </p:nvSpPr>
          <p:spPr>
            <a:xfrm>
              <a:off x="576982" y="145930"/>
              <a:ext cx="4365963" cy="394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2020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학년도 </a:t>
              </a:r>
              <a:endParaRPr lang="en-US" altLang="ko-KR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r>
                <a:rPr lang="en-US" altLang="ko-KR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1</a:t>
              </a:r>
              <a:r>
                <a:rPr lang="ko-KR" altLang="en-US" sz="2400" b="1" spc="-10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학기</a:t>
              </a:r>
              <a:endParaRPr lang="en-US" altLang="ko-KR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  <a:p>
              <a:endParaRPr lang="ko-KR" altLang="en-US" sz="2400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1065418" y="2982988"/>
              <a:ext cx="3389089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/>
          <p:cNvSpPr/>
          <p:nvPr/>
        </p:nvSpPr>
        <p:spPr>
          <a:xfrm>
            <a:off x="0" y="2378497"/>
            <a:ext cx="9144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729662" y="2852936"/>
            <a:ext cx="79568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국가근로 사전교육자료</a:t>
            </a:r>
            <a:endParaRPr lang="en-US" altLang="ko-KR" sz="48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endParaRPr lang="en-US" altLang="ko-KR" sz="4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-.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근로학생 대상 정보 보호</a:t>
            </a:r>
            <a:endParaRPr lang="en-US" altLang="ko-KR" sz="32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(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정보보안</a:t>
            </a:r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개인정보 보호</a:t>
            </a:r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교육</a:t>
            </a:r>
            <a:endParaRPr lang="en-US" altLang="ko-KR" sz="3200" b="1" spc="-100" dirty="0" smtClean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-. </a:t>
            </a:r>
            <a:r>
              <a:rPr lang="ko-KR" altLang="en-US" sz="32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근로절차 안내 및 안전교육  </a:t>
            </a:r>
            <a:endParaRPr lang="ko-KR" altLang="en-US" sz="32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54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9" name="순서도: 수동 입력 38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6370" y="473939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장애대학생 학습지원을 위해 봉사 유형 근로장학생이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동일과목 수강 시</a:t>
            </a:r>
            <a:r>
              <a:rPr lang="en-US" altLang="ko-KR" b="1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해당 수업시간 내 근로를 인정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35" name="왼쪽 대괄호 34"/>
          <p:cNvSpPr/>
          <p:nvPr/>
        </p:nvSpPr>
        <p:spPr>
          <a:xfrm>
            <a:off x="1614925" y="5482099"/>
            <a:ext cx="247358" cy="755213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2" name="오른쪽 대괄호 41"/>
          <p:cNvSpPr/>
          <p:nvPr/>
        </p:nvSpPr>
        <p:spPr>
          <a:xfrm>
            <a:off x="7701882" y="5482098"/>
            <a:ext cx="247358" cy="755214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62283" y="246848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장애대학생 봉사 유형 전문교육</a:t>
            </a:r>
            <a:r>
              <a:rPr lang="ko-KR" altLang="en-US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을 반드시 이수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5" name="왼쪽 대괄호 44"/>
          <p:cNvSpPr/>
          <p:nvPr/>
        </p:nvSpPr>
        <p:spPr>
          <a:xfrm>
            <a:off x="1614925" y="2437567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2" name="오른쪽 대괄호 51"/>
          <p:cNvSpPr/>
          <p:nvPr/>
        </p:nvSpPr>
        <p:spPr>
          <a:xfrm>
            <a:off x="7701882" y="2437567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69419" y="3025662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대학의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장애대학생 봉사 유형 자체운영기준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에 따라 운영됨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" name="왼쪽 대괄호 57"/>
          <p:cNvSpPr/>
          <p:nvPr/>
        </p:nvSpPr>
        <p:spPr>
          <a:xfrm>
            <a:off x="1622061" y="2994740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9" name="오른쪽 대괄호 58"/>
          <p:cNvSpPr/>
          <p:nvPr/>
        </p:nvSpPr>
        <p:spPr>
          <a:xfrm>
            <a:off x="7709018" y="2994740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9419" y="36207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수기출근부 작성 필수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62" name="왼쪽 대괄호 61"/>
          <p:cNvSpPr/>
          <p:nvPr/>
        </p:nvSpPr>
        <p:spPr>
          <a:xfrm>
            <a:off x="1622061" y="3589854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3" name="오른쪽 대괄호 62"/>
          <p:cNvSpPr/>
          <p:nvPr/>
        </p:nvSpPr>
        <p:spPr>
          <a:xfrm>
            <a:off x="7709018" y="3589854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09194" y="1838225"/>
            <a:ext cx="406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알아두어야 할 사항</a:t>
            </a:r>
            <a:endParaRPr lang="ko-KR" altLang="en-U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5" name="타원형 설명선 64"/>
          <p:cNvSpPr/>
          <p:nvPr/>
        </p:nvSpPr>
        <p:spPr>
          <a:xfrm>
            <a:off x="1005118" y="1772816"/>
            <a:ext cx="497125" cy="520735"/>
          </a:xfrm>
          <a:prstGeom prst="wedgeEllipseCallout">
            <a:avLst>
              <a:gd name="adj1" fmla="val 37383"/>
              <a:gd name="adj2" fmla="val 60784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15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66" name="타원 65"/>
          <p:cNvSpPr>
            <a:spLocks noChangeAspect="1"/>
          </p:cNvSpPr>
          <p:nvPr/>
        </p:nvSpPr>
        <p:spPr>
          <a:xfrm rot="16200000">
            <a:off x="1079210" y="1903415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타원 66"/>
          <p:cNvSpPr>
            <a:spLocks noChangeAspect="1"/>
          </p:cNvSpPr>
          <p:nvPr/>
        </p:nvSpPr>
        <p:spPr>
          <a:xfrm rot="16200000">
            <a:off x="1279627" y="1903415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타원 67"/>
          <p:cNvSpPr>
            <a:spLocks noChangeAspect="1"/>
          </p:cNvSpPr>
          <p:nvPr/>
        </p:nvSpPr>
        <p:spPr>
          <a:xfrm rot="16200000">
            <a:off x="1175330" y="2066514"/>
            <a:ext cx="144000" cy="144000"/>
          </a:xfrm>
          <a:prstGeom prst="ellipse">
            <a:avLst/>
          </a:prstGeom>
          <a:solidFill>
            <a:srgbClr val="00B050">
              <a:alpha val="50000"/>
            </a:srgbClr>
          </a:solidFill>
          <a:ln w="19050"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/>
        </p:nvSpPr>
        <p:spPr>
          <a:xfrm>
            <a:off x="1869419" y="41975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일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주당 근로가능시간은 일반근로와 동일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37" name="왼쪽 대괄호 36"/>
          <p:cNvSpPr/>
          <p:nvPr/>
        </p:nvSpPr>
        <p:spPr>
          <a:xfrm>
            <a:off x="1622061" y="4166630"/>
            <a:ext cx="247358" cy="431176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8" name="오른쪽 대괄호 37"/>
          <p:cNvSpPr/>
          <p:nvPr/>
        </p:nvSpPr>
        <p:spPr>
          <a:xfrm>
            <a:off x="7709018" y="4166630"/>
            <a:ext cx="247358" cy="431177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62283" y="553653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수업시간 내 근로 활동한 경우</a:t>
            </a:r>
            <a:endParaRPr lang="en-US" altLang="ko-KR" b="1" dirty="0" smtClean="0">
              <a:solidFill>
                <a:srgbClr val="00B050"/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rgbClr val="00B050"/>
                </a:solidFill>
                <a:latin typeface="+mn-ea"/>
              </a:rPr>
              <a:t>소속대학 담당자 및 근로기관에 출근부 등록 요청</a:t>
            </a:r>
            <a:endParaRPr lang="ko-KR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8" name="왼쪽 대괄호 47"/>
          <p:cNvSpPr/>
          <p:nvPr/>
        </p:nvSpPr>
        <p:spPr>
          <a:xfrm>
            <a:off x="1619672" y="4690011"/>
            <a:ext cx="247358" cy="755213"/>
          </a:xfrm>
          <a:prstGeom prst="leftBracke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9" name="오른쪽 대괄호 48"/>
          <p:cNvSpPr/>
          <p:nvPr/>
        </p:nvSpPr>
        <p:spPr>
          <a:xfrm>
            <a:off x="7709018" y="4684950"/>
            <a:ext cx="247358" cy="755214"/>
          </a:xfrm>
          <a:prstGeom prst="rightBracket">
            <a:avLst/>
          </a:prstGeom>
          <a:solidFill>
            <a:schemeClr val="bg1"/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ctr"/>
            <a:endParaRPr lang="ko-KR" altLang="en-US" sz="19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3894" y="836712"/>
            <a:ext cx="396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장애대학생 봉사 유형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39552" y="859138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53" name="순서도: 대체 처리 5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54" name="순서도: 병합 5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2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572" y="314096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근로 진행절차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63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539552" y="980728"/>
            <a:ext cx="6912768" cy="864096"/>
            <a:chOff x="539552" y="980728"/>
            <a:chExt cx="6312912" cy="864096"/>
          </a:xfrm>
        </p:grpSpPr>
        <p:grpSp>
          <p:nvGrpSpPr>
            <p:cNvPr id="29" name="그룹 2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</p:grpSpPr>
          <p:sp>
            <p:nvSpPr>
              <p:cNvPr id="30" name="순서도: 대체 처리 2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solidFill>
                <a:srgbClr val="37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1" name="순서도: 병합 3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solidFill>
                <a:srgbClr val="37D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313893" y="980728"/>
              <a:ext cx="5538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7D4FF"/>
                  </a:solidFill>
                  <a:latin typeface="+mn-ea"/>
                </a:rPr>
                <a:t>국가근로는 이렇게 진행됩니다</a:t>
              </a:r>
              <a:endParaRPr lang="ko-KR" altLang="en-US" sz="3200" b="1" spc="-300" dirty="0">
                <a:solidFill>
                  <a:srgbClr val="37D4FF"/>
                </a:solidFill>
                <a:latin typeface="+mn-ea"/>
              </a:endParaRPr>
            </a:p>
          </p:txBody>
        </p:sp>
      </p:grpSp>
      <p:sp>
        <p:nvSpPr>
          <p:cNvPr id="75" name="TextBox 18"/>
          <p:cNvSpPr txBox="1"/>
          <p:nvPr/>
        </p:nvSpPr>
        <p:spPr>
          <a:xfrm>
            <a:off x="7361959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진행절차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35446" y="2641395"/>
            <a:ext cx="7585461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8693" y="1935359"/>
            <a:ext cx="1519128" cy="1437278"/>
            <a:chOff x="395535" y="2279753"/>
            <a:chExt cx="1575196" cy="1437278"/>
          </a:xfrm>
          <a:effectLst/>
        </p:grpSpPr>
        <p:grpSp>
          <p:nvGrpSpPr>
            <p:cNvPr id="120" name="그룹 119"/>
            <p:cNvGrpSpPr/>
            <p:nvPr/>
          </p:nvGrpSpPr>
          <p:grpSpPr>
            <a:xfrm>
              <a:off x="427067" y="2279753"/>
              <a:ext cx="1543664" cy="1437277"/>
              <a:chOff x="755696" y="1782044"/>
              <a:chExt cx="1875517" cy="19723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타원 36"/>
              <p:cNvSpPr/>
              <p:nvPr/>
            </p:nvSpPr>
            <p:spPr>
              <a:xfrm flipH="1">
                <a:off x="1655829" y="1782044"/>
                <a:ext cx="975384" cy="1101411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en-US" altLang="ko-KR" sz="1650" b="1" dirty="0" smtClean="0">
                  <a:latin typeface="+mn-ea"/>
                </a:endParaRPr>
              </a:p>
              <a:p>
                <a:pPr algn="ctr"/>
                <a:endParaRPr lang="ko-KR" altLang="en-US" b="1" dirty="0">
                  <a:latin typeface="+mn-ea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55696" y="2294585"/>
                <a:ext cx="1872088" cy="1459850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13" name="직사각형 112"/>
            <p:cNvSpPr/>
            <p:nvPr/>
          </p:nvSpPr>
          <p:spPr>
            <a:xfrm>
              <a:off x="395535" y="2688376"/>
              <a:ext cx="1572374" cy="102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국가근로</a:t>
              </a:r>
              <a: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장학금</a:t>
              </a: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신청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106340" y="2094424"/>
            <a:ext cx="1219992" cy="1119149"/>
            <a:chOff x="2214940" y="2459711"/>
            <a:chExt cx="1309204" cy="1119149"/>
          </a:xfrm>
          <a:effectLst/>
        </p:grpSpPr>
        <p:sp>
          <p:nvSpPr>
            <p:cNvPr id="122" name="타원 121"/>
            <p:cNvSpPr>
              <a:spLocks noChangeAspect="1"/>
            </p:cNvSpPr>
            <p:nvPr/>
          </p:nvSpPr>
          <p:spPr>
            <a:xfrm flipH="1">
              <a:off x="2863948" y="2459711"/>
              <a:ext cx="658784" cy="658784"/>
            </a:xfrm>
            <a:prstGeom prst="ellipse">
              <a:avLst/>
            </a:prstGeom>
            <a:solidFill>
              <a:srgbClr val="4491C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대학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214940" y="2785960"/>
              <a:ext cx="1309204" cy="787903"/>
            </a:xfrm>
            <a:prstGeom prst="rect">
              <a:avLst/>
            </a:prstGeom>
            <a:solidFill>
              <a:srgbClr val="4491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2214940" y="2821899"/>
              <a:ext cx="1309204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학생선</a:t>
              </a:r>
              <a:r>
                <a:rPr lang="ko-KR" altLang="en-US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635896" y="1925387"/>
            <a:ext cx="1486844" cy="1457223"/>
            <a:chOff x="3763655" y="2266159"/>
            <a:chExt cx="1573200" cy="1457223"/>
          </a:xfrm>
          <a:effectLst/>
        </p:grpSpPr>
        <p:grpSp>
          <p:nvGrpSpPr>
            <p:cNvPr id="127" name="그룹 126"/>
            <p:cNvGrpSpPr/>
            <p:nvPr/>
          </p:nvGrpSpPr>
          <p:grpSpPr>
            <a:xfrm>
              <a:off x="3792739" y="2266159"/>
              <a:ext cx="1540800" cy="1453360"/>
              <a:chOff x="755696" y="1762117"/>
              <a:chExt cx="1872452" cy="1995734"/>
            </a:xfrm>
            <a:solidFill>
              <a:srgbClr val="43AF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타원 127"/>
              <p:cNvSpPr/>
              <p:nvPr/>
            </p:nvSpPr>
            <p:spPr>
              <a:xfrm flipH="1">
                <a:off x="1648199" y="1762117"/>
                <a:ext cx="975600" cy="11023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800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ko-KR" altLang="en-US" sz="1650" b="1" dirty="0">
                  <a:latin typeface="+mn-ea"/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755696" y="2294585"/>
                <a:ext cx="1872452" cy="1463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47" name="직사각형 146"/>
            <p:cNvSpPr/>
            <p:nvPr/>
          </p:nvSpPr>
          <p:spPr>
            <a:xfrm>
              <a:off x="3763655" y="2693782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서약서 및</a:t>
              </a:r>
              <a: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O.T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8" name="직각 삼각형 17"/>
          <p:cNvSpPr>
            <a:spLocks noChangeAspect="1"/>
          </p:cNvSpPr>
          <p:nvPr/>
        </p:nvSpPr>
        <p:spPr>
          <a:xfrm rot="13500000">
            <a:off x="1845070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직각 삼각형 19"/>
          <p:cNvSpPr>
            <a:spLocks noChangeAspect="1"/>
          </p:cNvSpPr>
          <p:nvPr/>
        </p:nvSpPr>
        <p:spPr>
          <a:xfrm rot="13500000">
            <a:off x="3377688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050478"/>
              <a:satOff val="-1461"/>
              <a:lumOff val="-560"/>
              <a:alphaOff val="0"/>
            </a:schemeClr>
          </a:fillRef>
          <a:effectRef idx="0">
            <a:schemeClr val="accent5">
              <a:hueOff val="-1050478"/>
              <a:satOff val="-1461"/>
              <a:lumOff val="-56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직각 삼각형 21"/>
          <p:cNvSpPr>
            <a:spLocks noChangeAspect="1"/>
          </p:cNvSpPr>
          <p:nvPr/>
        </p:nvSpPr>
        <p:spPr>
          <a:xfrm rot="13500000">
            <a:off x="5177888" y="2758615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100956"/>
              <a:satOff val="-2922"/>
              <a:lumOff val="-1121"/>
              <a:alphaOff val="0"/>
            </a:schemeClr>
          </a:fillRef>
          <a:effectRef idx="0">
            <a:schemeClr val="accent5">
              <a:hueOff val="-2100956"/>
              <a:satOff val="-2922"/>
              <a:lumOff val="-112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직각 삼각형 23"/>
          <p:cNvSpPr>
            <a:spLocks noChangeAspect="1"/>
          </p:cNvSpPr>
          <p:nvPr/>
        </p:nvSpPr>
        <p:spPr>
          <a:xfrm rot="13500000">
            <a:off x="6906080" y="2758615"/>
            <a:ext cx="144000" cy="144000"/>
          </a:xfrm>
          <a:prstGeom prst="rtTriangle">
            <a:avLst/>
          </a:prstGeom>
          <a:solidFill>
            <a:srgbClr val="42C2B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151434"/>
              <a:satOff val="-4383"/>
              <a:lumOff val="-1681"/>
              <a:alphaOff val="0"/>
            </a:schemeClr>
          </a:fillRef>
          <a:effectRef idx="0">
            <a:schemeClr val="accent5">
              <a:hueOff val="-3151434"/>
              <a:satOff val="-4383"/>
              <a:lumOff val="-1681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직사각형 96"/>
          <p:cNvSpPr/>
          <p:nvPr/>
        </p:nvSpPr>
        <p:spPr>
          <a:xfrm>
            <a:off x="981477" y="5791005"/>
            <a:ext cx="7585461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023222" y="5286575"/>
            <a:ext cx="1311110" cy="1117995"/>
            <a:chOff x="3404906" y="4474851"/>
            <a:chExt cx="1311110" cy="1117995"/>
          </a:xfrm>
          <a:effectLst/>
        </p:grpSpPr>
        <p:sp>
          <p:nvSpPr>
            <p:cNvPr id="137" name="타원 136"/>
            <p:cNvSpPr>
              <a:spLocks noChangeAspect="1"/>
            </p:cNvSpPr>
            <p:nvPr/>
          </p:nvSpPr>
          <p:spPr>
            <a:xfrm flipH="1">
              <a:off x="4054359" y="4474851"/>
              <a:ext cx="658800" cy="658800"/>
            </a:xfrm>
            <a:prstGeom prst="ellipse">
              <a:avLst/>
            </a:prstGeom>
            <a:solidFill>
              <a:srgbClr val="56B0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기관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3406648" y="4799830"/>
              <a:ext cx="1309368" cy="789410"/>
            </a:xfrm>
            <a:prstGeom prst="rect">
              <a:avLst/>
            </a:prstGeom>
            <a:solidFill>
              <a:srgbClr val="56B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404906" y="4836170"/>
              <a:ext cx="1311110" cy="756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출근부</a:t>
              </a:r>
              <a: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제출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95536" y="5258133"/>
            <a:ext cx="1309368" cy="1126751"/>
            <a:chOff x="1619673" y="4474074"/>
            <a:chExt cx="1309368" cy="1126751"/>
          </a:xfrm>
          <a:effectLst/>
        </p:grpSpPr>
        <p:sp>
          <p:nvSpPr>
            <p:cNvPr id="134" name="타원 133"/>
            <p:cNvSpPr>
              <a:spLocks noChangeAspect="1"/>
            </p:cNvSpPr>
            <p:nvPr/>
          </p:nvSpPr>
          <p:spPr>
            <a:xfrm flipH="1">
              <a:off x="2265091" y="4474074"/>
              <a:ext cx="658800" cy="65880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대학</a:t>
              </a:r>
              <a:endParaRPr lang="ko-KR" altLang="en-US" sz="1400" b="1" dirty="0">
                <a:latin typeface="+mn-ea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1619673" y="4799830"/>
              <a:ext cx="1309368" cy="78941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619673" y="4844149"/>
              <a:ext cx="1308212" cy="756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월별 장학금</a:t>
              </a:r>
              <a:r>
                <a:rPr lang="en-US" altLang="ko-KR" sz="1900" b="1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지급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652650" y="5094430"/>
            <a:ext cx="1573200" cy="1454156"/>
            <a:chOff x="5211912" y="4282384"/>
            <a:chExt cx="1573200" cy="1454156"/>
          </a:xfrm>
          <a:effectLst/>
        </p:grpSpPr>
        <p:sp>
          <p:nvSpPr>
            <p:cNvPr id="140" name="타원 139"/>
            <p:cNvSpPr>
              <a:spLocks noChangeAspect="1"/>
            </p:cNvSpPr>
            <p:nvPr/>
          </p:nvSpPr>
          <p:spPr>
            <a:xfrm flipH="1">
              <a:off x="5973748" y="4282384"/>
              <a:ext cx="802800" cy="802800"/>
            </a:xfrm>
            <a:prstGeom prst="ellipse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235710" y="4670144"/>
              <a:ext cx="1540800" cy="1065600"/>
            </a:xfrm>
            <a:prstGeom prst="rect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211912" y="4706940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3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출근부입력</a:t>
              </a:r>
              <a:endParaRPr lang="en-US" altLang="ko-KR" sz="1900" b="1" kern="1200" spc="-30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5" name="직각 삼각형 34"/>
          <p:cNvSpPr>
            <a:spLocks noChangeAspect="1"/>
          </p:cNvSpPr>
          <p:nvPr/>
        </p:nvSpPr>
        <p:spPr>
          <a:xfrm rot="2700000">
            <a:off x="3473000" y="5904937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302867"/>
              <a:satOff val="-8767"/>
              <a:lumOff val="-3362"/>
              <a:alphaOff val="0"/>
            </a:schemeClr>
          </a:fillRef>
          <a:effectRef idx="0">
            <a:schemeClr val="accent5">
              <a:hueOff val="-6302867"/>
              <a:satOff val="-8767"/>
              <a:lumOff val="-3362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직각 삼각형 32"/>
          <p:cNvSpPr>
            <a:spLocks noChangeAspect="1"/>
          </p:cNvSpPr>
          <p:nvPr/>
        </p:nvSpPr>
        <p:spPr>
          <a:xfrm rot="8100000" flipH="1">
            <a:off x="5350633" y="5903689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직각 삼각형 38"/>
          <p:cNvSpPr>
            <a:spLocks noChangeAspect="1"/>
          </p:cNvSpPr>
          <p:nvPr/>
        </p:nvSpPr>
        <p:spPr>
          <a:xfrm rot="2700000">
            <a:off x="1845391" y="5904937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5"/>
              <a:satOff val="-10228"/>
              <a:lumOff val="-3922"/>
              <a:alphaOff val="0"/>
            </a:schemeClr>
          </a:fillRef>
          <a:effectRef idx="0">
            <a:schemeClr val="accent5">
              <a:hueOff val="-7353345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직사각형 97"/>
          <p:cNvSpPr/>
          <p:nvPr/>
        </p:nvSpPr>
        <p:spPr>
          <a:xfrm rot="5400000">
            <a:off x="6746496" y="4262895"/>
            <a:ext cx="2613442" cy="382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6" name="직각 삼각형 25"/>
          <p:cNvSpPr>
            <a:spLocks noChangeAspect="1"/>
          </p:cNvSpPr>
          <p:nvPr/>
        </p:nvSpPr>
        <p:spPr>
          <a:xfrm rot="8100000" flipH="1">
            <a:off x="7232367" y="5903688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01912"/>
              <a:satOff val="-5845"/>
              <a:lumOff val="-2241"/>
              <a:alphaOff val="0"/>
            </a:schemeClr>
          </a:fillRef>
          <a:effectRef idx="0">
            <a:schemeClr val="accent5">
              <a:hueOff val="-4201912"/>
              <a:satOff val="-5845"/>
              <a:lumOff val="-224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그룹 6"/>
          <p:cNvGrpSpPr/>
          <p:nvPr/>
        </p:nvGrpSpPr>
        <p:grpSpPr>
          <a:xfrm>
            <a:off x="7164288" y="1933343"/>
            <a:ext cx="1573637" cy="1432657"/>
            <a:chOff x="7185538" y="2247110"/>
            <a:chExt cx="1573637" cy="1432657"/>
          </a:xfrm>
          <a:effectLst/>
        </p:grpSpPr>
        <p:sp>
          <p:nvSpPr>
            <p:cNvPr id="125" name="타원 124"/>
            <p:cNvSpPr>
              <a:spLocks/>
            </p:cNvSpPr>
            <p:nvPr/>
          </p:nvSpPr>
          <p:spPr>
            <a:xfrm flipH="1">
              <a:off x="7956376" y="2247110"/>
              <a:ext cx="802799" cy="802800"/>
            </a:xfrm>
            <a:prstGeom prst="ellipse">
              <a:avLst/>
            </a:prstGeom>
            <a:solidFill>
              <a:srgbClr val="43BB8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7215328" y="2614167"/>
              <a:ext cx="1540800" cy="1065600"/>
            </a:xfrm>
            <a:prstGeom prst="rect">
              <a:avLst/>
            </a:prstGeom>
            <a:solidFill>
              <a:srgbClr val="43BB8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7185538" y="2647186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업무계획서</a:t>
              </a:r>
              <a: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작성 및 제출</a:t>
              </a:r>
              <a:endParaRPr lang="en-US" altLang="ko-KR" sz="1900" b="1" kern="120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544168" y="5094828"/>
            <a:ext cx="1573200" cy="1453360"/>
            <a:chOff x="7183338" y="4242632"/>
            <a:chExt cx="1573200" cy="1453360"/>
          </a:xfrm>
          <a:effectLst/>
        </p:grpSpPr>
        <p:sp>
          <p:nvSpPr>
            <p:cNvPr id="143" name="타원 142"/>
            <p:cNvSpPr>
              <a:spLocks noChangeAspect="1"/>
            </p:cNvSpPr>
            <p:nvPr/>
          </p:nvSpPr>
          <p:spPr>
            <a:xfrm flipH="1">
              <a:off x="7952014" y="4242632"/>
              <a:ext cx="802800" cy="802800"/>
            </a:xfrm>
            <a:prstGeom prst="ellipse">
              <a:avLst/>
            </a:prstGeom>
            <a:solidFill>
              <a:srgbClr val="44B7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학생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144" name="직사각형 143"/>
            <p:cNvSpPr/>
            <p:nvPr/>
          </p:nvSpPr>
          <p:spPr>
            <a:xfrm>
              <a:off x="7213974" y="4630392"/>
              <a:ext cx="1540800" cy="1065600"/>
            </a:xfrm>
            <a:prstGeom prst="rect">
              <a:avLst/>
            </a:prstGeom>
            <a:solidFill>
              <a:srgbClr val="44B7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183338" y="4665836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안전</a:t>
              </a:r>
              <a:r>
                <a:rPr lang="en-US" altLang="ko-KR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부정근로 예방교육</a:t>
              </a:r>
              <a:r>
                <a:rPr lang="en-US" altLang="ko-KR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이수보고서</a:t>
              </a:r>
              <a:r>
                <a:rPr lang="en-US" altLang="ko-KR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작성 </a:t>
              </a:r>
              <a:r>
                <a:rPr lang="ko-KR" altLang="en-US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및 제출</a:t>
              </a:r>
              <a:endParaRPr lang="en-US" altLang="ko-KR" sz="1600" b="1" dirty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405616" y="5216798"/>
            <a:ext cx="1315676" cy="1115764"/>
            <a:chOff x="5599197" y="2462463"/>
            <a:chExt cx="1315676" cy="1115764"/>
          </a:xfrm>
          <a:effectLst/>
        </p:grpSpPr>
        <p:sp>
          <p:nvSpPr>
            <p:cNvPr id="131" name="타원 130"/>
            <p:cNvSpPr>
              <a:spLocks noChangeAspect="1"/>
            </p:cNvSpPr>
            <p:nvPr/>
          </p:nvSpPr>
          <p:spPr>
            <a:xfrm flipH="1">
              <a:off x="6249345" y="2462463"/>
              <a:ext cx="658800" cy="658800"/>
            </a:xfrm>
            <a:prstGeom prst="ellipse">
              <a:avLst/>
            </a:prstGeom>
            <a:solidFill>
              <a:srgbClr val="43BDA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400" b="1" dirty="0" smtClean="0">
                  <a:latin typeface="+mn-ea"/>
                </a:rPr>
                <a:t>학</a:t>
              </a:r>
              <a:r>
                <a:rPr lang="ko-KR" altLang="en-US" sz="1400" b="1" dirty="0">
                  <a:latin typeface="+mn-ea"/>
                </a:rPr>
                <a:t>생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5599197" y="2785958"/>
              <a:ext cx="1315676" cy="787904"/>
            </a:xfrm>
            <a:prstGeom prst="rect">
              <a:avLst/>
            </a:prstGeom>
            <a:solidFill>
              <a:srgbClr val="43B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5599197" y="2821266"/>
              <a:ext cx="1315138" cy="75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근로진행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5436096" y="1912640"/>
            <a:ext cx="1422603" cy="1457223"/>
            <a:chOff x="3763655" y="2266159"/>
            <a:chExt cx="1573200" cy="1457223"/>
          </a:xfrm>
          <a:effectLst/>
        </p:grpSpPr>
        <p:grpSp>
          <p:nvGrpSpPr>
            <p:cNvPr id="100" name="그룹 99"/>
            <p:cNvGrpSpPr/>
            <p:nvPr/>
          </p:nvGrpSpPr>
          <p:grpSpPr>
            <a:xfrm>
              <a:off x="3792739" y="2266159"/>
              <a:ext cx="1540800" cy="1453360"/>
              <a:chOff x="755696" y="1762117"/>
              <a:chExt cx="1872452" cy="1995734"/>
            </a:xfrm>
            <a:solidFill>
              <a:srgbClr val="43AF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타원 101"/>
              <p:cNvSpPr/>
              <p:nvPr/>
            </p:nvSpPr>
            <p:spPr>
              <a:xfrm flipH="1">
                <a:off x="1648199" y="1762117"/>
                <a:ext cx="975600" cy="1102394"/>
              </a:xfrm>
              <a:prstGeom prst="ellipse">
                <a:avLst/>
              </a:prstGeom>
              <a:solidFill>
                <a:srgbClr val="42C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108000" rtlCol="0" anchor="t" anchorCtr="0"/>
              <a:lstStyle/>
              <a:p>
                <a:pPr algn="ctr"/>
                <a:r>
                  <a:rPr lang="ko-KR" altLang="en-US" sz="1650" b="1" dirty="0" smtClean="0">
                    <a:latin typeface="+mn-ea"/>
                  </a:rPr>
                  <a:t>학생</a:t>
                </a:r>
                <a:endParaRPr lang="ko-KR" altLang="en-US" sz="1650" b="1" dirty="0">
                  <a:latin typeface="+mn-ea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755696" y="2294585"/>
                <a:ext cx="1872452" cy="1463266"/>
              </a:xfrm>
              <a:prstGeom prst="rect">
                <a:avLst/>
              </a:prstGeom>
              <a:solidFill>
                <a:srgbClr val="42C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01" name="직사각형 100"/>
            <p:cNvSpPr/>
            <p:nvPr/>
          </p:nvSpPr>
          <p:spPr>
            <a:xfrm>
              <a:off x="3763655" y="2693782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학업시간표</a:t>
              </a:r>
              <a: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등록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7251301" y="3564321"/>
            <a:ext cx="1573200" cy="1454156"/>
            <a:chOff x="5211912" y="4282384"/>
            <a:chExt cx="1573200" cy="1454156"/>
          </a:xfrm>
          <a:effectLst/>
        </p:grpSpPr>
        <p:sp>
          <p:nvSpPr>
            <p:cNvPr id="71" name="타원 70"/>
            <p:cNvSpPr>
              <a:spLocks noChangeAspect="1"/>
            </p:cNvSpPr>
            <p:nvPr/>
          </p:nvSpPr>
          <p:spPr>
            <a:xfrm flipH="1">
              <a:off x="5973748" y="4282384"/>
              <a:ext cx="802800" cy="802800"/>
            </a:xfrm>
            <a:prstGeom prst="ellipse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108000" rtlCol="0" anchor="t" anchorCtr="0"/>
            <a:lstStyle/>
            <a:p>
              <a:pPr algn="ctr"/>
              <a:r>
                <a:rPr lang="ko-KR" altLang="en-US" sz="1650" b="1" dirty="0" smtClean="0">
                  <a:latin typeface="+mn-ea"/>
                </a:rPr>
                <a:t>기관</a:t>
              </a:r>
              <a:endParaRPr lang="ko-KR" altLang="en-US" sz="1650" b="1" dirty="0">
                <a:latin typeface="+mn-e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5235710" y="4670144"/>
              <a:ext cx="1540800" cy="1065600"/>
            </a:xfrm>
            <a:prstGeom prst="rect">
              <a:avLst/>
            </a:prstGeom>
            <a:solidFill>
              <a:srgbClr val="45B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211912" y="4706940"/>
              <a:ext cx="1573200" cy="10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" tIns="136800" rIns="54000" bIns="137143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kern="1200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업무계획서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900" b="1" spc="-150" dirty="0" smtClean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승</a:t>
              </a:r>
              <a:r>
                <a:rPr lang="ko-KR" altLang="en-US" sz="1900" b="1" spc="-15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인</a:t>
              </a:r>
              <a:endParaRPr lang="en-US" altLang="ko-KR" sz="1900" b="1" kern="1200" spc="-150" dirty="0" smtClean="0">
                <a:solidFill>
                  <a:schemeClr val="accent3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04" name="직각 삼각형 103"/>
          <p:cNvSpPr>
            <a:spLocks noChangeAspect="1"/>
          </p:cNvSpPr>
          <p:nvPr/>
        </p:nvSpPr>
        <p:spPr>
          <a:xfrm rot="18900000">
            <a:off x="7981217" y="3450310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151434"/>
              <a:satOff val="-4383"/>
              <a:lumOff val="-1681"/>
              <a:alphaOff val="0"/>
            </a:schemeClr>
          </a:fillRef>
          <a:effectRef idx="0">
            <a:schemeClr val="accent5">
              <a:hueOff val="-3151434"/>
              <a:satOff val="-4383"/>
              <a:lumOff val="-1681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직각 삼각형 73"/>
          <p:cNvSpPr>
            <a:spLocks noChangeAspect="1"/>
          </p:cNvSpPr>
          <p:nvPr/>
        </p:nvSpPr>
        <p:spPr>
          <a:xfrm rot="2700000" flipH="1">
            <a:off x="7981217" y="5093476"/>
            <a:ext cx="144000" cy="144000"/>
          </a:xfrm>
          <a:prstGeom prst="rt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01912"/>
              <a:satOff val="-5845"/>
              <a:lumOff val="-2241"/>
              <a:alphaOff val="0"/>
            </a:schemeClr>
          </a:fillRef>
          <a:effectRef idx="0">
            <a:schemeClr val="accent5">
              <a:hueOff val="-4201912"/>
              <a:satOff val="-5845"/>
              <a:lumOff val="-224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8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E4F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1013" y="1988840"/>
              <a:ext cx="7175443" cy="389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근로장학생으로 선발 된 후에</a:t>
              </a:r>
              <a:r>
                <a:rPr lang="en-US" altLang="ko-KR" sz="1900" b="1" dirty="0" smtClean="0">
                  <a:solidFill>
                    <a:srgbClr val="0F749D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 확인과 사이버오리엔테이션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이수가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 확인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장학생 본인명의의 공인인증서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가 필요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장애대학생봉사유형으로 선발된 경우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①국가근로장학사업 사이버오리엔테이션과 ②장애대학생봉사유형 전문교육을 모두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이수해야 함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0F749D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0F749D"/>
                  </a:solidFill>
                  <a:latin typeface="+mn-ea"/>
                </a:rPr>
                <a:t>서약서 확인 및 사이버오리엔테이션 이수필수</a:t>
              </a:r>
              <a:endParaRPr lang="en-US" altLang="ko-KR" sz="1900" b="1" dirty="0" smtClean="0">
                <a:solidFill>
                  <a:srgbClr val="0F749D"/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ko-KR" altLang="en-US" b="1" dirty="0" smtClean="0">
                  <a:solidFill>
                    <a:srgbClr val="0F749D"/>
                  </a:solidFill>
                  <a:latin typeface="+mn-ea"/>
                </a:rPr>
                <a:t> </a:t>
              </a:r>
              <a:r>
                <a:rPr lang="ko-KR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서약서</a:t>
              </a: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확인</a:t>
              </a: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사이버오리엔테이션</a:t>
              </a: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이수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 제출 및 </a:t>
              </a:r>
              <a:endPara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기관 승인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 및 부정근로 교육이수 보고서를 제출 완료해야       </a:t>
              </a:r>
              <a:endPara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0F749D"/>
                </a:buClr>
              </a:pP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입력가능</a:t>
              </a:r>
              <a:endParaRPr lang="en-US" altLang="ko-KR" b="1" dirty="0">
                <a:solidFill>
                  <a:srgbClr val="0F749D"/>
                </a:solidFill>
                <a:latin typeface="+mn-ea"/>
              </a:endParaRPr>
            </a:p>
          </p:txBody>
        </p:sp>
      </p:grpSp>
      <p:sp>
        <p:nvSpPr>
          <p:cNvPr id="58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34794" y="679119"/>
            <a:ext cx="780821" cy="5918233"/>
            <a:chOff x="334794" y="679119"/>
            <a:chExt cx="780821" cy="5918233"/>
          </a:xfrm>
        </p:grpSpPr>
        <p:sp>
          <p:nvSpPr>
            <p:cNvPr id="7" name="갈매기형 수장 6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8" name="갈매기형 수장 47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9" name="갈매기형 수장 48"/>
            <p:cNvSpPr/>
            <p:nvPr/>
          </p:nvSpPr>
          <p:spPr>
            <a:xfrm rot="5400000">
              <a:off x="337342" y="1820427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0E6B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서약서 및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사이버</a:t>
              </a:r>
              <a:r>
                <a:rPr lang="en-US" altLang="ko-KR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O.T</a:t>
              </a:r>
              <a:endParaRPr lang="ko-KR" altLang="en-US" sz="1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50" name="갈매기형 수장 49"/>
            <p:cNvSpPr/>
            <p:nvPr/>
          </p:nvSpPr>
          <p:spPr>
            <a:xfrm rot="5400000">
              <a:off x="420983" y="304308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361501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52" name="갈매기형 수장 51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3" name="갈매기형 수장 52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4" name="갈매기형 수장 53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6" name="갈매기형 수장 55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갈매기형 수장 24"/>
            <p:cNvSpPr/>
            <p:nvPr/>
          </p:nvSpPr>
          <p:spPr>
            <a:xfrm rot="5400000">
              <a:off x="420983" y="2471152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4" name="그룹 33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35" name="순서도: 대체 처리 3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6" name="순서도: 병합 3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0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3277" y="980728"/>
            <a:ext cx="8629204" cy="1224136"/>
            <a:chOff x="263277" y="980728"/>
            <a:chExt cx="8629204" cy="1224136"/>
          </a:xfrm>
        </p:grpSpPr>
        <p:sp>
          <p:nvSpPr>
            <p:cNvPr id="34" name="TextBox 33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263277" y="1738908"/>
              <a:ext cx="8629204" cy="465956"/>
            </a:xfrm>
            <a:prstGeom prst="roundRect">
              <a:avLst>
                <a:gd name="adj" fmla="val 50000"/>
              </a:avLst>
            </a:prstGeom>
            <a:solidFill>
              <a:srgbClr val="E0F4F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solidFill>
                    <a:srgbClr val="0E6B90"/>
                  </a:solidFill>
                  <a:latin typeface="+mn-ea"/>
                </a:rPr>
                <a:t>장학금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국가근로 </a:t>
              </a:r>
              <a:r>
                <a:rPr lang="ko-KR" altLang="en-US" sz="1600" b="1" dirty="0">
                  <a:solidFill>
                    <a:srgbClr val="0E6B90"/>
                  </a:solidFill>
                  <a:latin typeface="+mn-ea"/>
                </a:rPr>
                <a:t>및 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취업연계장학금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국가근로장학금 </a:t>
              </a:r>
              <a:r>
                <a:rPr lang="en-US" altLang="ko-KR" sz="1600" b="1" dirty="0" smtClean="0">
                  <a:solidFill>
                    <a:srgbClr val="0E6B90"/>
                  </a:solidFill>
                  <a:latin typeface="+mn-ea"/>
                </a:rPr>
                <a:t>&gt; </a:t>
              </a:r>
              <a:r>
                <a:rPr lang="ko-KR" altLang="en-US" sz="1600" b="1" dirty="0">
                  <a:solidFill>
                    <a:srgbClr val="0E6B90"/>
                  </a:solidFill>
                  <a:latin typeface="+mn-ea"/>
                </a:rPr>
                <a:t>서약서</a:t>
              </a:r>
              <a:r>
                <a:rPr lang="en-US" altLang="ko-KR" sz="1600" b="1" dirty="0">
                  <a:solidFill>
                    <a:srgbClr val="0E6B90"/>
                  </a:solidFill>
                  <a:latin typeface="+mn-ea"/>
                </a:rPr>
                <a:t>/</a:t>
              </a:r>
              <a:r>
                <a:rPr lang="ko-KR" altLang="en-US" sz="1600" b="1" dirty="0" smtClean="0">
                  <a:solidFill>
                    <a:srgbClr val="0E6B90"/>
                  </a:solidFill>
                  <a:latin typeface="+mn-ea"/>
                </a:rPr>
                <a:t>사이버오리엔테이션</a:t>
              </a:r>
              <a:endParaRPr lang="ko-KR" altLang="en-US" sz="1600" b="1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8" name="순서도: 대체 처리 27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33" name="순서도: 병합 32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683568" y="2739014"/>
            <a:ext cx="5547091" cy="34982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835123" cy="32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직선 화살표 연결선 30"/>
          <p:cNvCxnSpPr/>
          <p:nvPr/>
        </p:nvCxnSpPr>
        <p:spPr>
          <a:xfrm flipV="1">
            <a:off x="5436096" y="4655517"/>
            <a:ext cx="481060" cy="46085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116254" y="4987957"/>
            <a:ext cx="319842" cy="256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7" name="타원 36"/>
          <p:cNvSpPr>
            <a:spLocks noChangeArrowheads="1"/>
          </p:cNvSpPr>
          <p:nvPr/>
        </p:nvSpPr>
        <p:spPr bwMode="auto">
          <a:xfrm>
            <a:off x="4839604" y="4996423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5178326" y="5094380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모서리가 둥근 사각형 설명선 39"/>
          <p:cNvSpPr/>
          <p:nvPr/>
        </p:nvSpPr>
        <p:spPr>
          <a:xfrm>
            <a:off x="3974730" y="4341803"/>
            <a:ext cx="1638610" cy="454897"/>
          </a:xfrm>
          <a:prstGeom prst="wedgeRoundRectCallout">
            <a:avLst>
              <a:gd name="adj1" fmla="val 26551"/>
              <a:gd name="adj2" fmla="val 846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서약서 확인 시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ko-KR" altLang="en-US" sz="900" b="1" dirty="0" smtClean="0">
                <a:latin typeface="+mn-ea"/>
              </a:rPr>
              <a:t>본인명의의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smtClean="0">
                <a:latin typeface="+mn-ea"/>
              </a:rPr>
              <a:t>공인인증서 필요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0" t="84955" r="7201" b="9298"/>
          <a:stretch/>
        </p:blipFill>
        <p:spPr bwMode="auto">
          <a:xfrm>
            <a:off x="3826520" y="5810779"/>
            <a:ext cx="2185640" cy="2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5993110" y="2666994"/>
            <a:ext cx="2899371" cy="2572262"/>
            <a:chOff x="857250" y="2342972"/>
            <a:chExt cx="4938886" cy="43816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2342972"/>
              <a:ext cx="4938886" cy="4381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/>
            <p:cNvSpPr/>
            <p:nvPr/>
          </p:nvSpPr>
          <p:spPr>
            <a:xfrm>
              <a:off x="4254015" y="5819979"/>
              <a:ext cx="1241909" cy="476045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25" name="직사각형 24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3020"/>
            <a:ext cx="4675608" cy="495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24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430568" y="2261242"/>
            <a:ext cx="1392134" cy="0"/>
          </a:xfrm>
          <a:prstGeom prst="line">
            <a:avLst/>
          </a:prstGeom>
          <a:ln w="114300">
            <a:solidFill>
              <a:schemeClr val="accent5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5476844" y="3270126"/>
            <a:ext cx="1008112" cy="0"/>
          </a:xfrm>
          <a:prstGeom prst="line">
            <a:avLst/>
          </a:prstGeom>
          <a:ln w="114300">
            <a:solidFill>
              <a:srgbClr val="92D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450428" y="3419475"/>
            <a:ext cx="3633740" cy="0"/>
          </a:xfrm>
          <a:prstGeom prst="line">
            <a:avLst/>
          </a:prstGeom>
          <a:ln w="114300">
            <a:solidFill>
              <a:srgbClr val="92D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2637867" y="4141265"/>
            <a:ext cx="3302285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2627784" y="4429297"/>
            <a:ext cx="2647900" cy="0"/>
          </a:xfrm>
          <a:prstGeom prst="line">
            <a:avLst/>
          </a:prstGeom>
          <a:ln w="1143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2983482" y="5301208"/>
            <a:ext cx="3460726" cy="0"/>
          </a:xfrm>
          <a:prstGeom prst="line">
            <a:avLst/>
          </a:prstGeom>
          <a:ln w="114300">
            <a:solidFill>
              <a:srgbClr val="FFC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2488914" y="5436447"/>
            <a:ext cx="2193671" cy="0"/>
          </a:xfrm>
          <a:prstGeom prst="line">
            <a:avLst/>
          </a:prstGeom>
          <a:ln w="114300">
            <a:solidFill>
              <a:srgbClr val="FFC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8" name="TextBox 27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0E6B90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0E6B90"/>
                </a:solidFill>
                <a:latin typeface="+mn-ea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0F749D"/>
            </a:solidFill>
          </p:grpSpPr>
          <p:sp>
            <p:nvSpPr>
              <p:cNvPr id="25" name="순서도: 대체 처리 2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6" name="순서도: 병합 2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31" name="TextBox 18"/>
          <p:cNvSpPr txBox="1"/>
          <p:nvPr/>
        </p:nvSpPr>
        <p:spPr>
          <a:xfrm>
            <a:off x="6923756" y="97770"/>
            <a:ext cx="221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서약서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</a:t>
            </a:r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사이버</a:t>
            </a:r>
            <a:r>
              <a:rPr lang="en-US" altLang="ko-KR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O.T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67544" y="2185424"/>
            <a:ext cx="7864451" cy="4051888"/>
            <a:chOff x="467544" y="2185424"/>
            <a:chExt cx="7864451" cy="405188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85424"/>
              <a:ext cx="5904656" cy="3456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타원 33"/>
            <p:cNvSpPr>
              <a:spLocks noChangeArrowheads="1"/>
            </p:cNvSpPr>
            <p:nvPr/>
          </p:nvSpPr>
          <p:spPr bwMode="auto">
            <a:xfrm>
              <a:off x="4543017" y="5343496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2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835329" y="5383379"/>
              <a:ext cx="384743" cy="1934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pic>
          <p:nvPicPr>
            <p:cNvPr id="41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07330">
              <a:off x="5111587" y="5320988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5670203" y="2719979"/>
              <a:ext cx="2661792" cy="194614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1" name="모서리가 둥근 사각형 설명선 20"/>
            <p:cNvSpPr/>
            <p:nvPr/>
          </p:nvSpPr>
          <p:spPr>
            <a:xfrm>
              <a:off x="3581462" y="5782415"/>
              <a:ext cx="1710618" cy="454897"/>
            </a:xfrm>
            <a:prstGeom prst="wedgeRoundRectCallout">
              <a:avLst>
                <a:gd name="adj1" fmla="val 29171"/>
                <a:gd name="adj2" fmla="val -9119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강의를 본 후</a:t>
              </a:r>
              <a:r>
                <a:rPr lang="en-US" altLang="ko-KR" sz="900" b="1" dirty="0" smtClean="0">
                  <a:latin typeface="+mn-ea"/>
                </a:rPr>
                <a:t>, </a:t>
              </a:r>
              <a:r>
                <a:rPr lang="ko-KR" altLang="en-US" sz="900" b="1" dirty="0" smtClean="0">
                  <a:latin typeface="+mn-ea"/>
                </a:rPr>
                <a:t>이수여부가</a:t>
              </a:r>
              <a:endParaRPr lang="en-US" altLang="ko-KR" sz="900" b="1" dirty="0" smtClean="0">
                <a:latin typeface="+mn-ea"/>
              </a:endParaRPr>
            </a:p>
            <a:p>
              <a:pPr algn="ctr"/>
              <a:r>
                <a:rPr lang="en-US" altLang="ko-KR" sz="900" b="1" dirty="0" smtClean="0">
                  <a:latin typeface="+mn-ea"/>
                </a:rPr>
                <a:t>[</a:t>
              </a:r>
              <a:r>
                <a:rPr lang="ko-KR" altLang="en-US" sz="900" b="1" dirty="0" smtClean="0">
                  <a:latin typeface="+mn-ea"/>
                </a:rPr>
                <a:t>이수</a:t>
              </a:r>
              <a:r>
                <a:rPr lang="en-US" altLang="ko-KR" sz="900" b="1" dirty="0" smtClean="0">
                  <a:latin typeface="+mn-ea"/>
                </a:rPr>
                <a:t>]</a:t>
              </a:r>
              <a:r>
                <a:rPr lang="ko-KR" altLang="en-US" sz="900" b="1" dirty="0" smtClean="0">
                  <a:latin typeface="+mn-ea"/>
                </a:rPr>
                <a:t>로 변경되었는지 확인</a:t>
              </a:r>
              <a:endParaRPr lang="en-US" altLang="ko-KR" sz="900" b="1" dirty="0" smtClean="0">
                <a:latin typeface="+mn-ea"/>
              </a:endParaRPr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V="1">
              <a:off x="5195983" y="4703810"/>
              <a:ext cx="450322" cy="55270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16" y="2714142"/>
            <a:ext cx="2661792" cy="195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학업시간표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D7E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1013" y="1988840"/>
              <a:ext cx="7175443" cy="30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대학에서 설정한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시간표 입력기간만 시간표 등록가능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선발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학업시간표가 등록되어있어야 출근부 입력 가능</a:t>
              </a:r>
              <a:endParaRPr lang="en-US" altLang="ko-KR" sz="1900" b="1" dirty="0" smtClean="0">
                <a:solidFill>
                  <a:srgbClr val="355DA5"/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※ </a:t>
              </a:r>
              <a:r>
                <a:rPr lang="ko-KR" altLang="en-US" sz="1900" b="1" dirty="0" smtClean="0">
                  <a:latin typeface="+mn-ea"/>
                </a:rPr>
                <a:t>학기 중은 학기 중 수업시간표</a:t>
              </a:r>
              <a:r>
                <a:rPr lang="en-US" altLang="ko-KR" sz="1900" b="1" dirty="0" smtClean="0">
                  <a:latin typeface="+mn-ea"/>
                </a:rPr>
                <a:t>, </a:t>
              </a:r>
              <a:r>
                <a:rPr lang="ko-KR" altLang="en-US" sz="1900" b="1" dirty="0" smtClean="0">
                  <a:latin typeface="+mn-ea"/>
                </a:rPr>
                <a:t>방학 중은 계절학기 시간표</a:t>
              </a:r>
              <a:r>
                <a:rPr lang="en-US" altLang="ko-KR" sz="1900" b="1" dirty="0" smtClean="0">
                  <a:latin typeface="+mn-ea"/>
                </a:rPr>
                <a:t/>
              </a:r>
              <a:br>
                <a:rPr lang="en-US" altLang="ko-KR" sz="1900" b="1" dirty="0" smtClean="0">
                  <a:latin typeface="+mn-ea"/>
                </a:rPr>
              </a:br>
              <a:endParaRPr lang="en-US" altLang="ko-KR" sz="1900" b="1" dirty="0" smtClean="0"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학업시간표에 등록한 시간에 근로한 내용은 인정되지 </a:t>
              </a:r>
              <a:endParaRPr lang="en-US" altLang="ko-KR" sz="1900" b="1" dirty="0" smtClean="0">
                <a:solidFill>
                  <a:srgbClr val="355DA5"/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sz="1900" b="1" dirty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않으며</a:t>
              </a: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355DA5"/>
                  </a:solidFill>
                  <a:latin typeface="+mn-ea"/>
                </a:rPr>
                <a:t>출근부 입력 또한 불가</a:t>
              </a:r>
              <a:r>
                <a:rPr lang="en-US" altLang="ko-KR" sz="1900" b="1" dirty="0">
                  <a:solidFill>
                    <a:srgbClr val="355DA5"/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rgbClr val="355DA5"/>
                  </a:solidFill>
                  <a:latin typeface="+mn-ea"/>
                </a:rPr>
              </a:br>
              <a:r>
                <a:rPr lang="en-US" altLang="ko-KR" sz="1900" b="1" dirty="0" smtClean="0">
                  <a:solidFill>
                    <a:srgbClr val="355DA5"/>
                  </a:solidFill>
                  <a:latin typeface="+mn-ea"/>
                </a:rPr>
                <a:t>  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봉사유형의 경우 대필 등 수업시간 </a:t>
              </a:r>
              <a:r>
                <a:rPr lang="ko-KR" altLang="en-US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내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근로 인정되나</a:t>
              </a:r>
              <a:endParaRPr lang="en-US" altLang="ko-KR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355DA5"/>
                </a:buClr>
              </a:pPr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소속대학 담당자 및 근로기관 담당자가 등록할 수 있음</a:t>
              </a:r>
              <a:endPara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355DA5"/>
                </a:buClr>
                <a:buFont typeface="Wingdings" panose="05000000000000000000" pitchFamily="2" charset="2"/>
                <a:buChar char="§"/>
              </a:pPr>
              <a:endParaRPr lang="en-US" altLang="ko-KR" sz="20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4" y="679119"/>
            <a:ext cx="780822" cy="5918233"/>
            <a:chOff x="334794" y="679119"/>
            <a:chExt cx="780822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42187" y="2392356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355DA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학업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시간</a:t>
              </a:r>
              <a:r>
                <a:rPr lang="ko-KR" altLang="en-US" sz="14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표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20983" y="304308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계획서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20983" y="361501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25" name="그룹 24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355DA5"/>
            </a:solidFill>
          </p:grpSpPr>
          <p:sp>
            <p:nvSpPr>
              <p:cNvPr id="26" name="순서도: 대체 처리 2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28" name="순서도: 병합 27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55DA5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355DA5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37" name="직사각형 36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학업시간표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9181" y="980728"/>
            <a:ext cx="8301291" cy="1224136"/>
            <a:chOff x="519181" y="980728"/>
            <a:chExt cx="8301291" cy="1224136"/>
          </a:xfrm>
        </p:grpSpPr>
        <p:sp>
          <p:nvSpPr>
            <p:cNvPr id="32" name="TextBox 3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355DA5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355DA5"/>
                </a:solidFill>
                <a:latin typeface="+mn-ea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519181" y="1738908"/>
              <a:ext cx="8301291" cy="465956"/>
            </a:xfrm>
            <a:prstGeom prst="roundRect">
              <a:avLst>
                <a:gd name="adj" fmla="val 50000"/>
              </a:avLst>
            </a:prstGeom>
            <a:solidFill>
              <a:srgbClr val="D7E7F1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장학금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국가 </a:t>
              </a:r>
              <a:r>
                <a:rPr lang="ko-KR" altLang="en-US" sz="1600" b="1" dirty="0">
                  <a:solidFill>
                    <a:srgbClr val="355DA5"/>
                  </a:solidFill>
                  <a:latin typeface="+mn-ea"/>
                </a:rPr>
                <a:t>근로 및 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취업연계장학금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국가근로장학금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근로장학관리</a:t>
              </a:r>
              <a:r>
                <a:rPr lang="en-US" altLang="ko-KR" sz="1600" b="1" dirty="0" smtClean="0">
                  <a:solidFill>
                    <a:srgbClr val="355DA5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355DA5"/>
                  </a:solidFill>
                  <a:latin typeface="+mn-ea"/>
                </a:rPr>
                <a:t>학업시간표관리</a:t>
              </a:r>
              <a:endParaRPr lang="ko-KR" altLang="en-US" sz="1600" b="1" dirty="0">
                <a:solidFill>
                  <a:srgbClr val="355DA5"/>
                </a:solidFill>
                <a:latin typeface="+mn-ea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355DA5"/>
            </a:solidFill>
          </p:grpSpPr>
          <p:sp>
            <p:nvSpPr>
              <p:cNvPr id="35" name="순서도: 대체 처리 3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36" name="순서도: 병합 3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2896788" y="5142166"/>
            <a:ext cx="2630343" cy="303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b="1" dirty="0" smtClean="0">
              <a:latin typeface="+mn-ea"/>
            </a:endParaRPr>
          </a:p>
        </p:txBody>
      </p:sp>
      <p:sp>
        <p:nvSpPr>
          <p:cNvPr id="48" name="타원 47"/>
          <p:cNvSpPr>
            <a:spLocks noChangeArrowheads="1"/>
          </p:cNvSpPr>
          <p:nvPr/>
        </p:nvSpPr>
        <p:spPr bwMode="auto">
          <a:xfrm>
            <a:off x="2627784" y="4986367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7330">
            <a:off x="5088625" y="5335624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모서리가 둥근 사각형 설명선 49"/>
          <p:cNvSpPr/>
          <p:nvPr/>
        </p:nvSpPr>
        <p:spPr>
          <a:xfrm>
            <a:off x="4940089" y="4446735"/>
            <a:ext cx="1638610" cy="419599"/>
          </a:xfrm>
          <a:prstGeom prst="wedgeRoundRectCallout">
            <a:avLst>
              <a:gd name="adj1" fmla="val -21204"/>
              <a:gd name="adj2" fmla="val 808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시간표를 등록할 학기 선택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519181" y="2310918"/>
            <a:ext cx="7820025" cy="3676325"/>
            <a:chOff x="661986" y="2597147"/>
            <a:chExt cx="7820025" cy="3676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0"/>
            <a:stretch/>
          </p:blipFill>
          <p:spPr bwMode="auto">
            <a:xfrm>
              <a:off x="661986" y="2597147"/>
              <a:ext cx="7820025" cy="36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5" t="40427" r="59197" b="56422"/>
            <a:stretch/>
          </p:blipFill>
          <p:spPr bwMode="auto">
            <a:xfrm>
              <a:off x="2915816" y="5172432"/>
              <a:ext cx="1940024" cy="246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6" y="2601339"/>
            <a:ext cx="7820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885173" y="5205880"/>
            <a:ext cx="288032" cy="19125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91880" y="5200815"/>
            <a:ext cx="249932" cy="217748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85828" y="4221088"/>
            <a:ext cx="1982316" cy="4807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  <a:latin typeface="+mn-ea"/>
              </a:rPr>
              <a:t>정기학기로 검색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ko-KR" b="1" dirty="0">
                <a:solidFill>
                  <a:srgbClr val="FF0000"/>
                </a:solidFill>
                <a:latin typeface="+mn-ea"/>
              </a:rPr>
            </a:b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E2E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1013" y="1988840"/>
              <a:ext cx="717544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홈페이지에 업무 내용을 작성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업무계획서는 실제로 하게 될 업무를 </a:t>
              </a:r>
              <a:r>
                <a:rPr lang="ko-KR" altLang="en-US" sz="20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상세히</a:t>
              </a:r>
              <a:r>
                <a:rPr lang="ko-KR" altLang="en-US" sz="2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작성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업무계획서 파일 업로드 할 필요 없이 재단 홈페이지에서 작성 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근로지 담당자의 승인을 받아야 </a:t>
              </a:r>
              <a:r>
                <a:rPr lang="ko-KR" altLang="en-US" sz="1900" b="1" dirty="0">
                  <a:solidFill>
                    <a:srgbClr val="203864"/>
                  </a:solidFill>
                  <a:latin typeface="+mn-ea"/>
                </a:rPr>
                <a:t>출근부 작성 </a:t>
              </a:r>
              <a:r>
                <a:rPr lang="ko-KR" altLang="en-US" sz="1900" b="1" dirty="0" smtClean="0">
                  <a:solidFill>
                    <a:srgbClr val="203864"/>
                  </a:solidFill>
                  <a:latin typeface="+mn-ea"/>
                </a:rPr>
                <a:t>가능함</a:t>
              </a:r>
              <a:endParaRPr lang="en-US" altLang="ko-KR" sz="1900" b="1" dirty="0" smtClean="0">
                <a:solidFill>
                  <a:srgbClr val="203864"/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endParaRPr lang="en-US" altLang="ko-KR" sz="1900" b="1" dirty="0">
                <a:solidFill>
                  <a:srgbClr val="203864"/>
                </a:solidFill>
                <a:latin typeface="+mn-ea"/>
              </a:endParaRPr>
            </a:p>
            <a:p>
              <a:pPr marL="285750" indent="-285750">
                <a:buClr>
                  <a:srgbClr val="20386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203864"/>
                  </a:solidFill>
                  <a:latin typeface="+mn-ea"/>
                </a:rPr>
                <a:t>따라서 작성 후에 반드시 담당자에게 승인해달라고 말씀해주세요</a:t>
              </a:r>
              <a:r>
                <a:rPr lang="en-US" altLang="ko-KR" sz="1900" b="1" dirty="0" smtClean="0">
                  <a:solidFill>
                    <a:srgbClr val="203864"/>
                  </a:solidFill>
                  <a:latin typeface="+mn-ea"/>
                </a:rPr>
                <a:t>!</a:t>
              </a:r>
              <a:endParaRPr lang="ko-KR" altLang="en-US" sz="1900" b="1" dirty="0">
                <a:solidFill>
                  <a:srgbClr val="203864"/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3" y="679119"/>
            <a:ext cx="780822" cy="5918233"/>
            <a:chOff x="334793" y="679119"/>
            <a:chExt cx="780822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42186" y="2964284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0E6B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업무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계획</a:t>
              </a:r>
              <a:r>
                <a:rPr lang="ko-KR" altLang="en-US" sz="14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</a:t>
              </a:r>
              <a:endParaRPr lang="en-US" altLang="ko-KR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16138" y="360453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51" name="갈매기형 수장 50"/>
            <p:cNvSpPr/>
            <p:nvPr/>
          </p:nvSpPr>
          <p:spPr>
            <a:xfrm rot="5400000">
              <a:off x="420983" y="418693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25" name="그룹 24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203864"/>
            </a:solidFill>
          </p:grpSpPr>
          <p:sp>
            <p:nvSpPr>
              <p:cNvPr id="26" name="순서도: 대체 처리 2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28" name="순서도: 병합 27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0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5496" y="1412776"/>
            <a:ext cx="8496944" cy="4361486"/>
            <a:chOff x="35496" y="1412776"/>
            <a:chExt cx="8496944" cy="4361486"/>
          </a:xfrm>
        </p:grpSpPr>
        <p:grpSp>
          <p:nvGrpSpPr>
            <p:cNvPr id="8" name="그룹 7"/>
            <p:cNvGrpSpPr/>
            <p:nvPr/>
          </p:nvGrpSpPr>
          <p:grpSpPr>
            <a:xfrm>
              <a:off x="1043607" y="1412776"/>
              <a:ext cx="7488833" cy="4361486"/>
              <a:chOff x="827584" y="1634697"/>
              <a:chExt cx="7488833" cy="4361486"/>
            </a:xfrm>
          </p:grpSpPr>
          <p:sp>
            <p:nvSpPr>
              <p:cNvPr id="11" name="순서도: 대체 처리 10"/>
              <p:cNvSpPr/>
              <p:nvPr/>
            </p:nvSpPr>
            <p:spPr>
              <a:xfrm>
                <a:off x="1441998" y="1634697"/>
                <a:ext cx="6874419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국가근로장학금이란</a:t>
                </a:r>
                <a:r>
                  <a:rPr lang="en-US" altLang="ko-KR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? 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2" name="순서도: 지연 11"/>
              <p:cNvSpPr/>
              <p:nvPr/>
            </p:nvSpPr>
            <p:spPr>
              <a:xfrm rot="10800000">
                <a:off x="831220" y="1635776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순서도: 대체 처리 12"/>
              <p:cNvSpPr/>
              <p:nvPr/>
            </p:nvSpPr>
            <p:spPr>
              <a:xfrm>
                <a:off x="2000200" y="2569259"/>
                <a:ext cx="6316217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근로진행 절차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4" name="순서도: 지연 13"/>
              <p:cNvSpPr/>
              <p:nvPr/>
            </p:nvSpPr>
            <p:spPr>
              <a:xfrm rot="10800000">
                <a:off x="1403648" y="2561459"/>
                <a:ext cx="681006" cy="631039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순서도: 대체 처리 14"/>
              <p:cNvSpPr/>
              <p:nvPr/>
            </p:nvSpPr>
            <p:spPr>
              <a:xfrm>
                <a:off x="2583558" y="3503820"/>
                <a:ext cx="5732858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장학생 유의사항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6" name="순서도: 지연 15"/>
              <p:cNvSpPr/>
              <p:nvPr/>
            </p:nvSpPr>
            <p:spPr>
              <a:xfrm rot="10800000">
                <a:off x="1979713" y="3504899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순서도: 대체 처리 16"/>
              <p:cNvSpPr/>
              <p:nvPr/>
            </p:nvSpPr>
            <p:spPr>
              <a:xfrm>
                <a:off x="2000200" y="4438382"/>
                <a:ext cx="6316217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방학 집중근로 프로그램 안내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18" name="순서도: 지연 17"/>
              <p:cNvSpPr/>
              <p:nvPr/>
            </p:nvSpPr>
            <p:spPr>
              <a:xfrm rot="10800000">
                <a:off x="1403648" y="4439461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순서도: 대체 처리 18"/>
              <p:cNvSpPr/>
              <p:nvPr/>
            </p:nvSpPr>
            <p:spPr>
              <a:xfrm>
                <a:off x="1441998" y="5372943"/>
                <a:ext cx="6874419" cy="623240"/>
              </a:xfrm>
              <a:prstGeom prst="flowChartAlternateProcess">
                <a:avLst/>
              </a:prstGeom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494697" tIns="60960" rIns="1080000" bIns="60960" numCol="1" spcCol="1270" anchor="ctr" anchorCtr="0">
                <a:noAutofit/>
              </a:bodyPr>
              <a:lstStyle/>
              <a:p>
                <a:pPr lvl="0" algn="r" defTabSz="10668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4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장학생 사고 예방 및 처리절차</a:t>
                </a:r>
                <a:endParaRPr lang="ko-KR" altLang="en-US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20" name="순서도: 지연 19"/>
              <p:cNvSpPr/>
              <p:nvPr/>
            </p:nvSpPr>
            <p:spPr>
              <a:xfrm rot="10800000">
                <a:off x="827584" y="5374022"/>
                <a:ext cx="681006" cy="612000"/>
              </a:xfrm>
              <a:prstGeom prst="flowChartDelay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23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895439" y="1724779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1475546" y="2663416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2042401" y="3606514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895439" y="5485509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1475545" y="4550948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5496" y="3133417"/>
              <a:ext cx="19771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목차</a:t>
              </a:r>
              <a:endParaRPr lang="ko-KR" altLang="en-US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8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67544" y="980728"/>
            <a:ext cx="8373299" cy="1224136"/>
            <a:chOff x="467544" y="980728"/>
            <a:chExt cx="8373299" cy="122413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467544" y="1738908"/>
              <a:ext cx="8373299" cy="465956"/>
            </a:xfrm>
            <a:prstGeom prst="roundRect">
              <a:avLst>
                <a:gd name="adj" fmla="val 50000"/>
              </a:avLst>
            </a:prstGeom>
            <a:solidFill>
              <a:srgbClr val="E2E9F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장학금</a:t>
              </a:r>
              <a:r>
                <a:rPr lang="en-US" altLang="ko-KR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국가 근로 및 취업연계장학금</a:t>
              </a:r>
              <a:r>
                <a:rPr lang="en-US" altLang="ko-KR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국가근로장학금</a:t>
              </a:r>
              <a:r>
                <a:rPr lang="en-US" altLang="ko-KR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근로장학관리</a:t>
              </a:r>
              <a:r>
                <a:rPr lang="en-US" altLang="ko-KR" sz="1600" b="1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학업시간표관리</a:t>
              </a:r>
              <a:endParaRPr lang="ko-KR" altLang="en-US" sz="1600" b="1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98104" y="2848817"/>
            <a:ext cx="7988289" cy="3164661"/>
            <a:chOff x="498104" y="2848817"/>
            <a:chExt cx="7988289" cy="3164661"/>
          </a:xfrm>
        </p:grpSpPr>
        <p:sp>
          <p:nvSpPr>
            <p:cNvPr id="23" name="모서리가 둥근 사각형 설명선 22"/>
            <p:cNvSpPr/>
            <p:nvPr/>
          </p:nvSpPr>
          <p:spPr>
            <a:xfrm>
              <a:off x="646769" y="4788506"/>
              <a:ext cx="1638610" cy="454897"/>
            </a:xfrm>
            <a:prstGeom prst="wedgeRoundRectCallout">
              <a:avLst>
                <a:gd name="adj1" fmla="val -34618"/>
                <a:gd name="adj2" fmla="val 8469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업무계획서를 제출할</a:t>
              </a:r>
              <a:endParaRPr lang="en-US" altLang="ko-KR" sz="900" b="1" dirty="0" smtClean="0">
                <a:latin typeface="+mn-ea"/>
              </a:endParaRPr>
            </a:p>
            <a:p>
              <a:pPr algn="ctr"/>
              <a:r>
                <a:rPr lang="ko-KR" altLang="en-US" sz="900" b="1" dirty="0" err="1" smtClean="0">
                  <a:latin typeface="+mn-ea"/>
                </a:rPr>
                <a:t>근로지를</a:t>
              </a:r>
              <a:r>
                <a:rPr lang="ko-KR" altLang="en-US" sz="900" b="1" dirty="0" smtClean="0">
                  <a:latin typeface="+mn-ea"/>
                </a:rPr>
                <a:t> 선택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52" y="2848817"/>
              <a:ext cx="7861641" cy="316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785858" y="5423992"/>
              <a:ext cx="238388" cy="2377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32" name="타원 31"/>
            <p:cNvSpPr>
              <a:spLocks noChangeArrowheads="1"/>
            </p:cNvSpPr>
            <p:nvPr/>
          </p:nvSpPr>
          <p:spPr bwMode="auto">
            <a:xfrm>
              <a:off x="498104" y="5411323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3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07330">
              <a:off x="896683" y="5470047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직사각형 36"/>
            <p:cNvSpPr/>
            <p:nvPr/>
          </p:nvSpPr>
          <p:spPr>
            <a:xfrm>
              <a:off x="1611167" y="5399805"/>
              <a:ext cx="288032" cy="191257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141363" y="5416448"/>
              <a:ext cx="288032" cy="191257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581795" y="5411323"/>
              <a:ext cx="288032" cy="191257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047254" y="5315694"/>
              <a:ext cx="1020690" cy="37610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427984" y="5315694"/>
              <a:ext cx="1020690" cy="37610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747501" y="5376572"/>
              <a:ext cx="896359" cy="254351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031625" y="4600452"/>
              <a:ext cx="228602" cy="188054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3500379" y="4601283"/>
              <a:ext cx="109842" cy="188054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5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89951" y="97770"/>
            <a:ext cx="174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업무계획서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2" name="TextBox 21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0" name="순서도: 대체 처리 19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1" name="순서도: 병합 20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50" y="2492896"/>
            <a:ext cx="2685857" cy="33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084168" y="2492896"/>
            <a:ext cx="2693655" cy="3365247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2555" y="2060848"/>
            <a:ext cx="5164884" cy="3888432"/>
            <a:chOff x="462555" y="2060848"/>
            <a:chExt cx="5164884" cy="4174870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6" t="29824" r="12652" b="14918"/>
            <a:stretch/>
          </p:blipFill>
          <p:spPr bwMode="auto">
            <a:xfrm>
              <a:off x="462555" y="2060848"/>
              <a:ext cx="5164884" cy="417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/>
            <p:cNvSpPr/>
            <p:nvPr/>
          </p:nvSpPr>
          <p:spPr>
            <a:xfrm>
              <a:off x="1301807" y="2246415"/>
              <a:ext cx="1073567" cy="424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367755" y="2591193"/>
              <a:ext cx="691779" cy="249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001712" y="2276510"/>
              <a:ext cx="1210247" cy="43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877585" y="2276510"/>
              <a:ext cx="645759" cy="566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</p:grpSp>
      <p:sp>
        <p:nvSpPr>
          <p:cNvPr id="29" name="타원 28"/>
          <p:cNvSpPr>
            <a:spLocks noChangeArrowheads="1"/>
          </p:cNvSpPr>
          <p:nvPr/>
        </p:nvSpPr>
        <p:spPr bwMode="auto">
          <a:xfrm>
            <a:off x="990790" y="269622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1300359" y="2036715"/>
            <a:ext cx="1411654" cy="425091"/>
          </a:xfrm>
          <a:prstGeom prst="wedgeRoundRectCallout">
            <a:avLst>
              <a:gd name="adj1" fmla="val -22813"/>
              <a:gd name="adj2" fmla="val 8469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근로기간 설정 후</a:t>
            </a:r>
            <a:r>
              <a:rPr lang="en-US" altLang="ko-KR" sz="900" b="1" dirty="0" smtClean="0">
                <a:latin typeface="+mn-ea"/>
              </a:rPr>
              <a:t>, 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ko-KR" altLang="en-US" sz="900" b="1" dirty="0" smtClean="0">
                <a:latin typeface="+mn-ea"/>
              </a:rPr>
              <a:t>근로시간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ko-KR" altLang="en-US" sz="900" b="1" dirty="0" smtClean="0">
                <a:latin typeface="+mn-ea"/>
              </a:rPr>
              <a:t>예상</a:t>
            </a:r>
            <a:r>
              <a:rPr lang="en-US" altLang="ko-KR" sz="900" b="1" dirty="0" smtClean="0">
                <a:latin typeface="+mn-ea"/>
              </a:rPr>
              <a:t>) </a:t>
            </a:r>
            <a:r>
              <a:rPr lang="ko-KR" altLang="en-US" sz="900" b="1" dirty="0" err="1" smtClean="0">
                <a:latin typeface="+mn-ea"/>
              </a:rPr>
              <a:t>반드시입력</a:t>
            </a:r>
            <a:endParaRPr lang="ko-KR" altLang="en-US" sz="900" b="1" dirty="0" smtClean="0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275794" y="2640464"/>
            <a:ext cx="1107201" cy="1732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333" y="4436060"/>
            <a:ext cx="300556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i="1" dirty="0" smtClean="0">
                <a:solidFill>
                  <a:srgbClr val="FF0000"/>
                </a:solidFill>
                <a:latin typeface="+mn-ea"/>
              </a:rPr>
              <a:t>실제로 하게 될 업무를 상세히 작성</a:t>
            </a:r>
            <a:endParaRPr lang="ko-KR" altLang="en-US" sz="1000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타원 33"/>
          <p:cNvSpPr>
            <a:spLocks noChangeArrowheads="1"/>
          </p:cNvSpPr>
          <p:nvPr/>
        </p:nvSpPr>
        <p:spPr bwMode="auto">
          <a:xfrm>
            <a:off x="1022497" y="5347722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313894" y="5384173"/>
            <a:ext cx="449610" cy="156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1770038" y="5238726"/>
            <a:ext cx="4323655" cy="23662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사각형 설명선 31"/>
          <p:cNvSpPr/>
          <p:nvPr/>
        </p:nvSpPr>
        <p:spPr>
          <a:xfrm>
            <a:off x="1301807" y="5710407"/>
            <a:ext cx="2406097" cy="454897"/>
          </a:xfrm>
          <a:prstGeom prst="wedgeRoundRectCallout">
            <a:avLst>
              <a:gd name="adj1" fmla="val -34552"/>
              <a:gd name="adj2" fmla="val -77873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해당 업로드는 필수사항이 아님</a:t>
            </a:r>
          </a:p>
        </p:txBody>
      </p:sp>
    </p:spTree>
    <p:extLst>
      <p:ext uri="{BB962C8B-B14F-4D97-AF65-F5344CB8AC3E}">
        <p14:creationId xmlns:p14="http://schemas.microsoft.com/office/powerpoint/2010/main" val="14465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259632" y="1534622"/>
            <a:ext cx="7579592" cy="5100830"/>
            <a:chOff x="1259632" y="1534622"/>
            <a:chExt cx="7579592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1E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1013" y="1988840"/>
              <a:ext cx="7338211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안전 및 부정근로 예방 교육 이수보고서를 작성하고 홈페이지에 제출할 경우 출근부</a:t>
              </a:r>
              <a:r>
                <a:rPr lang="en-US" altLang="ko-KR" sz="1900" b="1" dirty="0" smtClean="0">
                  <a:solidFill>
                    <a:srgbClr val="5D2884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작성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홈페이지에서 양식을 다운받아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교육내용을 작성하여 업로드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교육이수보고서 작성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교육사진 첨부 필수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근로지 담당자의 서명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 기입된 안전교육이수보고서만 인정</a:t>
              </a: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5D2884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교육 이수시간의 경우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최대 </a:t>
              </a:r>
              <a:r>
                <a:rPr lang="en-US" altLang="ko-KR" sz="1900" b="1" dirty="0" smtClean="0">
                  <a:solidFill>
                    <a:srgbClr val="5D2884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5D2884"/>
                  </a:solidFill>
                  <a:latin typeface="+mn-ea"/>
                </a:rPr>
                <a:t>시간 근로시간으로 인정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단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 시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안전교육이수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”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명시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4" y="679119"/>
            <a:ext cx="789744" cy="5918233"/>
            <a:chOff x="334794" y="679119"/>
            <a:chExt cx="789744" cy="5918233"/>
          </a:xfrm>
        </p:grpSpPr>
        <p:sp>
          <p:nvSpPr>
            <p:cNvPr id="26" name="갈매기형 수장 25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28" name="갈매기형 수장 27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29" name="갈매기형 수장 28"/>
            <p:cNvSpPr/>
            <p:nvPr/>
          </p:nvSpPr>
          <p:spPr>
            <a:xfrm rot="5400000">
              <a:off x="337342" y="4108143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5D288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안전교육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이수보고</a:t>
              </a:r>
              <a:r>
                <a:rPr lang="ko-KR" altLang="en-US" sz="14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서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0" name="갈매기형 수장 29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36" name="갈매기형 수장 3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39" name="갈매기형 수장 38"/>
            <p:cNvSpPr/>
            <p:nvPr/>
          </p:nvSpPr>
          <p:spPr>
            <a:xfrm rot="5400000">
              <a:off x="419549" y="475886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입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력</a:t>
              </a:r>
            </a:p>
          </p:txBody>
        </p:sp>
        <p:sp>
          <p:nvSpPr>
            <p:cNvPr id="40" name="갈매기형 수장 39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41" name="갈매기형 수장 40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2" name="갈매기형 수장 41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1" name="그룹 30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32" name="순서도: 대체 처리 31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3" name="순서도: 병합 32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21" name="TextBox 20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F1E8F8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>
                  <a:solidFill>
                    <a:srgbClr val="5D2884"/>
                  </a:solidFill>
                  <a:latin typeface="+mn-ea"/>
                </a:rPr>
                <a:t>장학금</a:t>
              </a:r>
              <a:r>
                <a:rPr lang="en-US" altLang="ko-KR" sz="1600" b="1" spc="-150" dirty="0">
                  <a:solidFill>
                    <a:srgbClr val="5D2884"/>
                  </a:solidFill>
                  <a:latin typeface="+mn-ea"/>
                </a:rPr>
                <a:t>&gt;</a:t>
              </a:r>
              <a:r>
                <a:rPr lang="ko-KR" altLang="en-US" sz="1600" b="1" spc="-150" dirty="0">
                  <a:solidFill>
                    <a:srgbClr val="5D2884"/>
                  </a:solidFill>
                  <a:latin typeface="+mn-ea"/>
                </a:rPr>
                <a:t>국가 근로 및 취업연계장학금</a:t>
              </a:r>
              <a:r>
                <a:rPr lang="en-US" altLang="ko-KR" sz="1600" b="1" spc="-150" dirty="0">
                  <a:solidFill>
                    <a:srgbClr val="5D2884"/>
                  </a:solidFill>
                  <a:latin typeface="+mn-ea"/>
                </a:rPr>
                <a:t>&gt;</a:t>
              </a:r>
              <a:r>
                <a:rPr lang="ko-KR" altLang="en-US" sz="1600" b="1" spc="-150" dirty="0">
                  <a:solidFill>
                    <a:srgbClr val="5D2884"/>
                  </a:solidFill>
                  <a:latin typeface="+mn-ea"/>
                </a:rPr>
                <a:t>국가근로장학금</a:t>
              </a:r>
              <a:r>
                <a:rPr lang="en-US" altLang="ko-KR" sz="1600" b="1" spc="-150" dirty="0">
                  <a:solidFill>
                    <a:srgbClr val="5D2884"/>
                  </a:solidFill>
                  <a:latin typeface="+mn-ea"/>
                </a:rPr>
                <a:t>&gt;</a:t>
              </a:r>
              <a:r>
                <a:rPr lang="ko-KR" altLang="en-US" sz="1600" b="1" spc="-150" dirty="0">
                  <a:solidFill>
                    <a:srgbClr val="5D2884"/>
                  </a:solidFill>
                  <a:latin typeface="+mn-ea"/>
                </a:rPr>
                <a:t>근로장학관리</a:t>
              </a:r>
              <a:r>
                <a:rPr lang="en-US" altLang="ko-KR" sz="1600" b="1" spc="-150" dirty="0" smtClean="0">
                  <a:solidFill>
                    <a:srgbClr val="5D2884"/>
                  </a:solidFill>
                  <a:latin typeface="+mn-ea"/>
                </a:rPr>
                <a:t>&gt; </a:t>
              </a:r>
              <a:r>
                <a:rPr lang="ko-KR" altLang="en-US" sz="1600" b="1" spc="-150" dirty="0" smtClean="0">
                  <a:solidFill>
                    <a:srgbClr val="5D2884"/>
                  </a:solidFill>
                  <a:latin typeface="+mn-ea"/>
                </a:rPr>
                <a:t>교육이수보고서관리</a:t>
              </a:r>
              <a:endParaRPr lang="ko-KR" altLang="en-US" sz="1600" b="1" spc="-150" dirty="0">
                <a:solidFill>
                  <a:srgbClr val="5D2884"/>
                </a:solidFill>
                <a:latin typeface="+mn-ea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19" name="순서도: 대체 처리 18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0" name="순서도: 병합 19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152878" y="2412010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35" y="2564908"/>
            <a:ext cx="2815228" cy="36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394521" y="3092936"/>
            <a:ext cx="5381199" cy="2363978"/>
            <a:chOff x="394521" y="3092936"/>
            <a:chExt cx="5381199" cy="236397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21" y="3092936"/>
              <a:ext cx="5365735" cy="223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직사각형 21"/>
            <p:cNvSpPr/>
            <p:nvPr/>
          </p:nvSpPr>
          <p:spPr>
            <a:xfrm>
              <a:off x="4704914" y="4989829"/>
              <a:ext cx="476567" cy="1467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4" name="타원 23"/>
            <p:cNvSpPr>
              <a:spLocks noChangeArrowheads="1"/>
            </p:cNvSpPr>
            <p:nvPr/>
          </p:nvSpPr>
          <p:spPr bwMode="auto">
            <a:xfrm>
              <a:off x="4420914" y="4941768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1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25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807330">
              <a:off x="4948044" y="4993176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직사각형 30"/>
            <p:cNvSpPr/>
            <p:nvPr/>
          </p:nvSpPr>
          <p:spPr>
            <a:xfrm>
              <a:off x="1862167" y="4869160"/>
              <a:ext cx="1341681" cy="226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" t="19936" r="4624" b="41452"/>
            <a:stretch/>
          </p:blipFill>
          <p:spPr bwMode="auto">
            <a:xfrm>
              <a:off x="394521" y="3092936"/>
              <a:ext cx="5381199" cy="1263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21352" y="4600178"/>
              <a:ext cx="28725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2018</a:t>
              </a:r>
              <a:endParaRPr lang="ko-KR" altLang="en-US" sz="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81203" y="4600178"/>
              <a:ext cx="21031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2</a:t>
              </a:r>
              <a:endParaRPr lang="ko-KR" altLang="en-US" sz="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053755" y="4629387"/>
              <a:ext cx="1030901" cy="163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696509" y="4621767"/>
              <a:ext cx="1030901" cy="163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29" name="모서리가 둥근 사각형 설명선 28"/>
            <p:cNvSpPr/>
            <p:nvPr/>
          </p:nvSpPr>
          <p:spPr>
            <a:xfrm>
              <a:off x="3109274" y="4256028"/>
              <a:ext cx="2016225" cy="454897"/>
            </a:xfrm>
            <a:prstGeom prst="wedgeRoundRectCallout">
              <a:avLst>
                <a:gd name="adj1" fmla="val 38369"/>
                <a:gd name="adj2" fmla="val 8663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양식을 </a:t>
              </a:r>
              <a:r>
                <a:rPr lang="ko-KR" altLang="en-US" sz="900" b="1" dirty="0" err="1" smtClean="0">
                  <a:latin typeface="+mn-ea"/>
                </a:rPr>
                <a:t>다운로드하여</a:t>
              </a:r>
              <a:r>
                <a:rPr lang="ko-KR" altLang="en-US" sz="900" b="1" dirty="0" smtClean="0">
                  <a:latin typeface="+mn-ea"/>
                </a:rPr>
                <a:t> </a:t>
              </a:r>
              <a:r>
                <a:rPr lang="ko-KR" altLang="en-US" sz="900" b="1" dirty="0" err="1" smtClean="0">
                  <a:latin typeface="+mn-ea"/>
                </a:rPr>
                <a:t>근로지에서</a:t>
              </a:r>
              <a:r>
                <a:rPr lang="en-US" altLang="ko-KR" sz="900" b="1" dirty="0" smtClean="0">
                  <a:latin typeface="+mn-ea"/>
                </a:rPr>
                <a:t/>
              </a:r>
              <a:br>
                <a:rPr lang="en-US" altLang="ko-KR" sz="900" b="1" dirty="0" smtClean="0">
                  <a:latin typeface="+mn-ea"/>
                </a:rPr>
              </a:br>
              <a:r>
                <a:rPr lang="ko-KR" altLang="en-US" sz="900" b="1" dirty="0" smtClean="0">
                  <a:latin typeface="+mn-ea"/>
                </a:rPr>
                <a:t>받은 교육내용을 작성하여 업로드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146364"/>
              <a:ext cx="964784" cy="199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5" t="40427" r="64257" b="56340"/>
            <a:stretch/>
          </p:blipFill>
          <p:spPr bwMode="auto">
            <a:xfrm>
              <a:off x="1259632" y="4151279"/>
              <a:ext cx="963170" cy="18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25" y="3336185"/>
              <a:ext cx="1751969" cy="30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직사각형 37"/>
            <p:cNvSpPr/>
            <p:nvPr/>
          </p:nvSpPr>
          <p:spPr>
            <a:xfrm>
              <a:off x="1070909" y="4631525"/>
              <a:ext cx="188723" cy="160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468403" y="4629387"/>
              <a:ext cx="188723" cy="160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242069" y="4166302"/>
              <a:ext cx="210703" cy="164611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699495" y="4184726"/>
              <a:ext cx="162672" cy="126973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smtClean="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cxnSp>
        <p:nvCxnSpPr>
          <p:cNvPr id="26" name="직선 화살표 연결선 25"/>
          <p:cNvCxnSpPr>
            <a:stCxn id="22" idx="0"/>
          </p:cNvCxnSpPr>
          <p:nvPr/>
        </p:nvCxnSpPr>
        <p:spPr>
          <a:xfrm flipV="1">
            <a:off x="4943198" y="4483476"/>
            <a:ext cx="1068962" cy="50635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888957" y="977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안전교육이수보고서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21" name="TextBox 20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5D2884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5D2884"/>
                </a:solidFill>
                <a:latin typeface="+mn-ea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5D2884"/>
            </a:solidFill>
          </p:grpSpPr>
          <p:sp>
            <p:nvSpPr>
              <p:cNvPr id="19" name="순서도: 대체 처리 18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20" name="순서도: 병합 19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sp>
        <p:nvSpPr>
          <p:cNvPr id="41" name="직사각형 40"/>
          <p:cNvSpPr/>
          <p:nvPr/>
        </p:nvSpPr>
        <p:spPr>
          <a:xfrm>
            <a:off x="152878" y="2412010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1" y="3092936"/>
            <a:ext cx="5365735" cy="223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5213062" y="5102235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1862167" y="4869160"/>
            <a:ext cx="1341681" cy="22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9936" r="4624" b="41452"/>
          <a:stretch/>
        </p:blipFill>
        <p:spPr bwMode="auto">
          <a:xfrm>
            <a:off x="394521" y="3092936"/>
            <a:ext cx="5381199" cy="1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21352" y="4600178"/>
            <a:ext cx="287259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2018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1203" y="4600178"/>
            <a:ext cx="210315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endParaRPr lang="ko-KR" altLang="en-US" sz="6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053755" y="462938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696509" y="4621767"/>
            <a:ext cx="1030901" cy="16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522304" y="3295416"/>
            <a:ext cx="369828" cy="8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8999" y="4574160"/>
            <a:ext cx="202561" cy="220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7" name="타원 36"/>
          <p:cNvSpPr>
            <a:spLocks noChangeArrowheads="1"/>
          </p:cNvSpPr>
          <p:nvPr/>
        </p:nvSpPr>
        <p:spPr bwMode="auto">
          <a:xfrm>
            <a:off x="179512" y="4562945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127637" y="4981891"/>
            <a:ext cx="356230" cy="147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V="1">
            <a:off x="5271486" y="4356340"/>
            <a:ext cx="510967" cy="6394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>
            <a:spLocks noChangeArrowheads="1"/>
          </p:cNvSpPr>
          <p:nvPr/>
        </p:nvSpPr>
        <p:spPr bwMode="auto">
          <a:xfrm>
            <a:off x="5086959" y="4701137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5" name="모서리가 둥근 사각형 설명선 44"/>
          <p:cNvSpPr/>
          <p:nvPr/>
        </p:nvSpPr>
        <p:spPr>
          <a:xfrm>
            <a:off x="315641" y="3941660"/>
            <a:ext cx="1638610" cy="454897"/>
          </a:xfrm>
          <a:prstGeom prst="wedgeRoundRectCallout">
            <a:avLst>
              <a:gd name="adj1" fmla="val -34618"/>
              <a:gd name="adj2" fmla="val 846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안전교육이수보고서를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ko-KR" altLang="en-US" sz="900" b="1" dirty="0" smtClean="0">
                <a:latin typeface="+mn-ea"/>
              </a:rPr>
              <a:t>제출할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 smtClean="0">
                <a:latin typeface="+mn-ea"/>
              </a:rPr>
              <a:t>신규 </a:t>
            </a:r>
            <a:r>
              <a:rPr lang="ko-KR" altLang="en-US" sz="900" b="1" dirty="0" err="1" smtClean="0">
                <a:latin typeface="+mn-ea"/>
              </a:rPr>
              <a:t>근로지를</a:t>
            </a:r>
            <a:r>
              <a:rPr lang="ko-KR" altLang="en-US" sz="900" b="1" dirty="0" smtClean="0">
                <a:latin typeface="+mn-ea"/>
              </a:rPr>
              <a:t> 선택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58" y="1231418"/>
            <a:ext cx="4022332" cy="3075930"/>
          </a:xfrm>
          <a:prstGeom prst="rect">
            <a:avLst/>
          </a:prstGeom>
          <a:noFill/>
          <a:ln w="19050">
            <a:solidFill>
              <a:srgbClr val="0E6B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" y="3336185"/>
            <a:ext cx="1751969" cy="3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1070909" y="4631525"/>
            <a:ext cx="188723" cy="160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454627" y="4620667"/>
            <a:ext cx="188723" cy="160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3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259632" y="1424129"/>
            <a:ext cx="7579592" cy="5355312"/>
            <a:chOff x="1259632" y="1424129"/>
            <a:chExt cx="7579592" cy="5355312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A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1011" y="1424129"/>
              <a:ext cx="7175443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근로 후 </a:t>
              </a:r>
              <a:r>
                <a:rPr lang="ko-KR" altLang="en-US" sz="1900" b="1" u="sng" dirty="0" smtClean="0">
                  <a:solidFill>
                    <a:srgbClr val="FF0000"/>
                  </a:solidFill>
                  <a:latin typeface="+mn-ea"/>
                </a:rPr>
                <a:t>반드시 </a:t>
              </a:r>
              <a:r>
                <a:rPr lang="en-US" altLang="ko-KR" sz="1900" b="1" u="sng" dirty="0">
                  <a:solidFill>
                    <a:srgbClr val="FF0000"/>
                  </a:solidFill>
                  <a:latin typeface="+mn-ea"/>
                </a:rPr>
                <a:t>3</a:t>
              </a:r>
              <a:r>
                <a:rPr lang="ko-KR" altLang="en-US" sz="1900" b="1" u="sng" dirty="0" smtClean="0">
                  <a:solidFill>
                    <a:srgbClr val="FF0000"/>
                  </a:solidFill>
                  <a:latin typeface="+mn-ea"/>
                </a:rPr>
                <a:t>일 </a:t>
              </a:r>
              <a:r>
                <a:rPr lang="ko-KR" altLang="en-US" sz="1900" b="1" u="sng" dirty="0" smtClean="0">
                  <a:solidFill>
                    <a:srgbClr val="FF0000"/>
                  </a:solidFill>
                  <a:latin typeface="+mn-ea"/>
                </a:rPr>
                <a:t>이내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에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근로한 내용을 홈페이지 또는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모바일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어</a:t>
              </a:r>
              <a:r>
                <a:rPr lang="ko-KR" altLang="en-US" sz="1900" b="1" dirty="0" err="1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플</a:t>
              </a:r>
              <a:r>
                <a:rPr lang="ko-KR" altLang="en-US" sz="19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에서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출근부 입력해야 함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입력후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 반드시 재확인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!!)</a:t>
              </a:r>
              <a:b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</a:br>
              <a:r>
                <a:rPr lang="en-US" altLang="ko-KR" sz="1900" b="1" dirty="0" smtClean="0">
                  <a:solidFill>
                    <a:srgbClr val="052735"/>
                  </a:solidFill>
                  <a:latin typeface="+mn-ea"/>
                </a:rPr>
                <a:t>-&gt; </a:t>
              </a:r>
              <a:r>
                <a:rPr lang="ko-KR" altLang="en-US" sz="1900" b="1" dirty="0" smtClean="0">
                  <a:solidFill>
                    <a:srgbClr val="052735"/>
                  </a:solidFill>
                  <a:latin typeface="+mn-ea"/>
                </a:rPr>
                <a:t>매일 입력이 원칙임</a:t>
              </a:r>
              <a:r>
                <a:rPr lang="en-US" altLang="ko-KR" sz="1900" b="1" dirty="0" smtClean="0">
                  <a:solidFill>
                    <a:srgbClr val="052735"/>
                  </a:solidFill>
                  <a:latin typeface="+mn-ea"/>
                </a:rPr>
                <a:t>(</a:t>
              </a:r>
              <a:r>
                <a:rPr lang="ko-KR" altLang="en-US" sz="1900" b="1" dirty="0" smtClean="0">
                  <a:solidFill>
                    <a:srgbClr val="052735"/>
                  </a:solidFill>
                  <a:latin typeface="+mn-ea"/>
                </a:rPr>
                <a:t>근로 완료 후</a:t>
              </a:r>
              <a:r>
                <a:rPr lang="en-US" altLang="ko-KR" sz="1900" b="1" dirty="0" smtClean="0">
                  <a:solidFill>
                    <a:srgbClr val="052735"/>
                  </a:solidFill>
                  <a:latin typeface="+mn-ea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en-US" altLang="ko-KR" sz="1900" b="1" dirty="0">
                  <a:solidFill>
                    <a:srgbClr val="D341A9"/>
                  </a:solidFill>
                  <a:latin typeface="+mn-ea"/>
                </a:rPr>
                <a:t>3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일이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지난 후에는 출근부 입력이 불가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입력하지 않은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시간에 대해서는 </a:t>
              </a:r>
              <a:r>
                <a:rPr lang="ko-KR" altLang="en-US" sz="1900" b="1" u="sng" dirty="0" smtClean="0">
                  <a:solidFill>
                    <a:srgbClr val="FF0000"/>
                  </a:solidFill>
                  <a:latin typeface="+mn-ea"/>
                </a:rPr>
                <a:t>장학금을 받을 수 없음</a:t>
              </a:r>
              <a:r>
                <a:rPr lang="en-US" altLang="ko-KR" sz="1900" b="1" u="sng" dirty="0" smtClean="0">
                  <a:solidFill>
                    <a:srgbClr val="FF0000"/>
                  </a:solidFill>
                  <a:latin typeface="+mn-ea"/>
                </a:rPr>
                <a:t/>
              </a:r>
              <a:br>
                <a:rPr lang="en-US" altLang="ko-KR" sz="1900" b="1" u="sng" dirty="0" smtClean="0">
                  <a:solidFill>
                    <a:srgbClr val="FF0000"/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→ 예시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: 20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일에 근로한 내용은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23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일까지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입력가능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주말 포함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)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임시수업시간표 및 수강변경기간 정식 시간표를 반드시 등재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시간표에 등록한 시간에 근로 불가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!! </a:t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계절학기 수강자는 근로 시</a:t>
              </a:r>
              <a:r>
                <a:rPr lang="en-US" altLang="ko-KR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,</a:t>
              </a:r>
              <a:r>
                <a:rPr lang="ko-KR" altLang="en-US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계절학기 시간표에 등록한 시간에 근로한</a:t>
              </a:r>
              <a:r>
                <a:rPr lang="en-US" altLang="ko-KR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내용은</a:t>
              </a:r>
              <a:r>
                <a:rPr lang="en-US" altLang="ko-KR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인정되지 않으며 출근부 입력 또한 불가</a:t>
              </a:r>
              <a:r>
                <a:rPr lang="en-US" altLang="ko-KR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</a:br>
              <a:r>
                <a:rPr lang="en-US" altLang="ko-KR" sz="2400" b="1" dirty="0">
                  <a:solidFill>
                    <a:srgbClr val="355DA5"/>
                  </a:solidFill>
                  <a:latin typeface="+mn-ea"/>
                </a:rPr>
                <a:t> </a:t>
              </a:r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en-US" altLang="ko-KR" sz="16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봉사 </a:t>
              </a:r>
              <a:r>
                <a:rPr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유형은 대필 등 수업시간 내 근로 </a:t>
              </a:r>
              <a:r>
                <a:rPr lang="ko-KR" altLang="en-US" sz="1400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인정되나소속대학</a:t>
              </a:r>
              <a:r>
                <a:rPr lang="ko-KR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담당자 및 근로기관 담당자가 등록할 수 있음</a:t>
              </a:r>
              <a:endPara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34792" y="679119"/>
            <a:ext cx="789746" cy="5918233"/>
            <a:chOff x="334792" y="679119"/>
            <a:chExt cx="789746" cy="5918233"/>
          </a:xfrm>
        </p:grpSpPr>
        <p:sp>
          <p:nvSpPr>
            <p:cNvPr id="42" name="갈매기형 수장 41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43" name="갈매기형 수장 42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44" name="갈매기형 수장 43"/>
            <p:cNvSpPr/>
            <p:nvPr/>
          </p:nvSpPr>
          <p:spPr>
            <a:xfrm rot="5400000">
              <a:off x="337342" y="4671795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D341A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출근부</a:t>
              </a:r>
              <a:endParaRPr lang="en-US" altLang="ko-KR" sz="14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입력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5" name="갈매기형 수장 44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  <p:sp>
          <p:nvSpPr>
            <p:cNvPr id="46" name="갈매기형 수장 45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55" name="갈매기형 수장 54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58" name="갈매기형 수장 57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9" name="갈매기형 수장 58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60" name="갈매기형 수장 59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61" name="갈매기형 수장 60"/>
            <p:cNvSpPr/>
            <p:nvPr/>
          </p:nvSpPr>
          <p:spPr>
            <a:xfrm rot="5400000">
              <a:off x="416137" y="403446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0" name="그룹 29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36" name="순서도: 대체 처리 3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7" name="순서도: 병합 36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34792" y="679119"/>
            <a:ext cx="789746" cy="5918233"/>
            <a:chOff x="334792" y="679119"/>
            <a:chExt cx="789746" cy="5918233"/>
          </a:xfrm>
        </p:grpSpPr>
        <p:sp>
          <p:nvSpPr>
            <p:cNvPr id="25" name="갈매기형 수장 24"/>
            <p:cNvSpPr/>
            <p:nvPr/>
          </p:nvSpPr>
          <p:spPr>
            <a:xfrm rot="5400000">
              <a:off x="416140" y="597773"/>
              <a:ext cx="613286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장학금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청</a:t>
              </a:r>
            </a:p>
          </p:txBody>
        </p:sp>
        <p:sp>
          <p:nvSpPr>
            <p:cNvPr id="26" name="갈매기형 수장 25"/>
            <p:cNvSpPr/>
            <p:nvPr/>
          </p:nvSpPr>
          <p:spPr>
            <a:xfrm rot="5400000">
              <a:off x="416139" y="1169701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학생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발</a:t>
              </a:r>
            </a:p>
          </p:txBody>
        </p:sp>
        <p:sp>
          <p:nvSpPr>
            <p:cNvPr id="28" name="갈매기형 수장 27"/>
            <p:cNvSpPr/>
            <p:nvPr/>
          </p:nvSpPr>
          <p:spPr>
            <a:xfrm rot="5400000">
              <a:off x="337342" y="4671795"/>
              <a:ext cx="770881" cy="775977"/>
            </a:xfrm>
            <a:prstGeom prst="chevron">
              <a:avLst>
                <a:gd name="adj" fmla="val 21368"/>
              </a:avLst>
            </a:prstGeom>
            <a:solidFill>
              <a:srgbClr val="D341A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출근부</a:t>
              </a:r>
              <a:endParaRPr lang="en-US" altLang="ko-KR" sz="14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algn="ctr"/>
              <a:r>
                <a:rPr lang="ko-KR" altLang="en-US" sz="1400" b="1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입력</a:t>
              </a:r>
              <a:endParaRPr lang="en-US" altLang="ko-KR" sz="14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 rot="5400000">
              <a:off x="420983" y="2885488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업무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계획서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1" name="갈매기형 수장 30"/>
            <p:cNvSpPr/>
            <p:nvPr/>
          </p:nvSpPr>
          <p:spPr>
            <a:xfrm rot="5400000">
              <a:off x="416139" y="2313559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학업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표</a:t>
              </a:r>
            </a:p>
          </p:txBody>
        </p:sp>
        <p:sp>
          <p:nvSpPr>
            <p:cNvPr id="32" name="갈매기형 수장 31"/>
            <p:cNvSpPr/>
            <p:nvPr/>
          </p:nvSpPr>
          <p:spPr>
            <a:xfrm rot="5400000">
              <a:off x="419549" y="533079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출근부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제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</a:t>
              </a:r>
            </a:p>
          </p:txBody>
        </p:sp>
        <p:sp>
          <p:nvSpPr>
            <p:cNvPr id="33" name="갈매기형 수장 32"/>
            <p:cNvSpPr/>
            <p:nvPr/>
          </p:nvSpPr>
          <p:spPr>
            <a:xfrm rot="5400000">
              <a:off x="419549" y="5902721"/>
              <a:ext cx="613285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장학금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spc="-300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지</a:t>
              </a:r>
              <a:r>
                <a:rPr lang="ko-KR" altLang="en-US" sz="1200" b="1" spc="-30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급</a:t>
              </a:r>
              <a:endParaRPr lang="en-US" altLang="ko-KR" sz="1200" b="1" spc="-300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4" name="갈매기형 수장 33"/>
            <p:cNvSpPr/>
            <p:nvPr/>
          </p:nvSpPr>
          <p:spPr>
            <a:xfrm rot="5400000">
              <a:off x="420983" y="1741630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서약서 및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사이버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O.T</a:t>
              </a:r>
            </a:p>
          </p:txBody>
        </p:sp>
        <p:sp>
          <p:nvSpPr>
            <p:cNvPr id="39" name="갈매기형 수장 38"/>
            <p:cNvSpPr/>
            <p:nvPr/>
          </p:nvSpPr>
          <p:spPr>
            <a:xfrm rot="5400000">
              <a:off x="429906" y="345741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진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행</a:t>
              </a:r>
            </a:p>
          </p:txBody>
        </p:sp>
        <p:sp>
          <p:nvSpPr>
            <p:cNvPr id="40" name="갈매기형 수장 39"/>
            <p:cNvSpPr/>
            <p:nvPr/>
          </p:nvSpPr>
          <p:spPr>
            <a:xfrm rot="5400000">
              <a:off x="416137" y="4034467"/>
              <a:ext cx="613288" cy="775977"/>
            </a:xfrm>
            <a:prstGeom prst="chevron">
              <a:avLst>
                <a:gd name="adj" fmla="val 2631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" tIns="3600" rIns="3600" bIns="3600" rtlCol="0" anchor="t" anchorCtr="0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안전교육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이수보고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서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259632" y="1534622"/>
            <a:ext cx="7728284" cy="5100830"/>
            <a:chOff x="1259632" y="1534622"/>
            <a:chExt cx="7728284" cy="5100830"/>
          </a:xfrm>
        </p:grpSpPr>
        <p:sp>
          <p:nvSpPr>
            <p:cNvPr id="57" name="직사각형 56"/>
            <p:cNvSpPr/>
            <p:nvPr/>
          </p:nvSpPr>
          <p:spPr>
            <a:xfrm>
              <a:off x="1259632" y="1534622"/>
              <a:ext cx="7579592" cy="5100830"/>
            </a:xfrm>
            <a:prstGeom prst="rect">
              <a:avLst/>
            </a:prstGeom>
            <a:solidFill>
              <a:srgbClr val="FA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88437" y="1794800"/>
              <a:ext cx="7499479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일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/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주당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/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학기당 최대근로시간을 초과하여 출근부 입력이 </a:t>
              </a:r>
              <a:endParaRPr lang="en-US" altLang="ko-KR" sz="1900" b="1" dirty="0" smtClean="0">
                <a:solidFill>
                  <a:srgbClr val="D341A9"/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D341A9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불가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하며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초과한 시간에 대하여 장학금 수령 불가</a:t>
              </a: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입력은 </a:t>
              </a:r>
              <a:r>
                <a:rPr lang="en-US" altLang="ko-KR" sz="1900" b="1" u="sng" dirty="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lang="ko-KR" altLang="en-US" sz="1900" b="1" u="sng" dirty="0" smtClean="0">
                  <a:solidFill>
                    <a:srgbClr val="FF0000"/>
                  </a:solidFill>
                  <a:latin typeface="+mn-ea"/>
                </a:rPr>
                <a:t>시간 단위로만 입력가능</a:t>
              </a:r>
              <a:endParaRPr lang="en-US" altLang="ko-KR" sz="1900" b="1" u="sng" dirty="0" smtClean="0">
                <a:solidFill>
                  <a:srgbClr val="FF0000"/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출근부 입력 시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장학생 본인명의의 공인인증서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필요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 marL="285750" indent="-285750">
                <a:buClr>
                  <a:srgbClr val="D341A9"/>
                </a:buClr>
                <a:buFont typeface="Wingdings" panose="05000000000000000000" pitchFamily="2" charset="2"/>
                <a:buChar char="§"/>
              </a:pP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근로지 담당자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가 장학생이 작성한 출근부를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매일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확인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”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하고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</a:t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월말에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“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대학제출 처리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”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를 하여야 </a:t>
              </a:r>
              <a:r>
                <a:rPr lang="ko-KR" altLang="en-US" sz="1900" b="1" dirty="0" smtClean="0">
                  <a:solidFill>
                    <a:srgbClr val="D341A9"/>
                  </a:solidFill>
                  <a:latin typeface="+mn-ea"/>
                </a:rPr>
                <a:t>해당월의 출근부가 인정</a:t>
              </a:r>
              <a:endParaRPr lang="en-US" altLang="ko-KR" sz="1900" b="1" dirty="0" smtClean="0">
                <a:solidFill>
                  <a:srgbClr val="D341A9"/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D341A9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D341A9"/>
                  </a:solidFill>
                  <a:latin typeface="+mn-ea"/>
                </a:rPr>
                <a:t>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되어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장학금 지급이 가능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</a:b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※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장학생은 근로지 배정 후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이와 같은 내용을 근로지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담당자에게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  </a:t>
              </a:r>
              <a:r>
                <a:rPr lang="ko-KR" altLang="en-US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안내 부탁 드립니다</a:t>
              </a:r>
              <a:r>
                <a:rPr lang="en-US" altLang="ko-KR" sz="19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</a:p>
            <a:p>
              <a:pPr>
                <a:buClr>
                  <a:srgbClr val="D341A9"/>
                </a:buClr>
              </a:pPr>
              <a:endPara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※ 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출근부 입력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: 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반드시 월말 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마지막날에는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 전체 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입력완료해야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 함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!</a:t>
              </a: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0070C0"/>
                  </a:solidFill>
                  <a:latin typeface="+mn-ea"/>
                </a:rPr>
                <a:t>근로지 담당자가 익월</a:t>
              </a:r>
              <a:r>
                <a:rPr lang="en-US" altLang="ko-KR" sz="1900" b="1" dirty="0" smtClean="0">
                  <a:solidFill>
                    <a:srgbClr val="0070C0"/>
                  </a:solidFill>
                  <a:latin typeface="+mn-ea"/>
                </a:rPr>
                <a:t>3</a:t>
              </a:r>
              <a:r>
                <a:rPr lang="ko-KR" altLang="en-US" sz="1900" b="1" dirty="0" err="1" smtClean="0">
                  <a:solidFill>
                    <a:srgbClr val="0070C0"/>
                  </a:solidFill>
                  <a:latin typeface="+mn-ea"/>
                </a:rPr>
                <a:t>일이내</a:t>
              </a:r>
              <a:r>
                <a:rPr lang="ko-KR" altLang="en-US" sz="1900" b="1" dirty="0" smtClean="0">
                  <a:solidFill>
                    <a:srgbClr val="0070C0"/>
                  </a:solidFill>
                  <a:latin typeface="+mn-ea"/>
                </a:rPr>
                <a:t> 처리</a:t>
              </a:r>
              <a:r>
                <a:rPr lang="en-US" altLang="ko-KR" sz="1900" b="1" dirty="0" smtClean="0">
                  <a:solidFill>
                    <a:srgbClr val="0070C0"/>
                  </a:solidFill>
                  <a:latin typeface="+mn-ea"/>
                </a:rPr>
                <a:t>,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학생이 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미준수하였을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 </a:t>
              </a:r>
              <a:endParaRPr lang="en-US" altLang="ko-KR" sz="1900" b="1" dirty="0" smtClean="0">
                <a:solidFill>
                  <a:srgbClr val="FF0000"/>
                </a:solidFill>
                <a:latin typeface="+mn-ea"/>
              </a:endParaRPr>
            </a:p>
            <a:p>
              <a:pPr>
                <a:buClr>
                  <a:srgbClr val="D341A9"/>
                </a:buClr>
              </a:pPr>
              <a:r>
                <a:rPr lang="en-US" altLang="ko-KR" sz="1900" b="1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경우 벌점 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점 부과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,  2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점 경고</a:t>
              </a:r>
              <a:r>
                <a:rPr lang="en-US" altLang="ko-KR" sz="1900" b="1" dirty="0" smtClean="0">
                  <a:solidFill>
                    <a:srgbClr val="FF0000"/>
                  </a:solidFill>
                  <a:latin typeface="+mn-ea"/>
                </a:rPr>
                <a:t>,  3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점 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이상자는</a:t>
              </a:r>
              <a:r>
                <a:rPr lang="ko-KR" altLang="en-US" sz="1900" b="1" dirty="0" smtClean="0">
                  <a:solidFill>
                    <a:srgbClr val="FF0000"/>
                  </a:solidFill>
                  <a:latin typeface="+mn-ea"/>
                </a:rPr>
                <a:t> 다음학기 </a:t>
              </a:r>
              <a:r>
                <a:rPr lang="ko-KR" altLang="en-US" sz="1900" b="1" dirty="0" err="1" smtClean="0">
                  <a:solidFill>
                    <a:srgbClr val="FF0000"/>
                  </a:solidFill>
                  <a:latin typeface="+mn-ea"/>
                </a:rPr>
                <a:t>미선발</a:t>
              </a:r>
              <a:endParaRPr lang="en-US" altLang="ko-KR" sz="19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31640" y="764704"/>
            <a:ext cx="3672408" cy="864096"/>
            <a:chOff x="1331640" y="764704"/>
            <a:chExt cx="3672408" cy="864096"/>
          </a:xfrm>
        </p:grpSpPr>
        <p:grpSp>
          <p:nvGrpSpPr>
            <p:cNvPr id="30" name="그룹 29"/>
            <p:cNvGrpSpPr/>
            <p:nvPr/>
          </p:nvGrpSpPr>
          <p:grpSpPr>
            <a:xfrm>
              <a:off x="1331640" y="787130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36" name="순서도: 대체 처리 35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200" b="1" spc="-300" dirty="0" smtClean="0">
                    <a:latin typeface="+mn-ea"/>
                  </a:rPr>
                  <a:t>01</a:t>
                </a:r>
                <a:endParaRPr lang="ko-KR" altLang="en-US" sz="3200" b="1" spc="-300" dirty="0">
                  <a:latin typeface="+mn-ea"/>
                </a:endParaRPr>
              </a:p>
            </p:txBody>
          </p:sp>
          <p:sp>
            <p:nvSpPr>
              <p:cNvPr id="37" name="순서도: 병합 36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05982" y="764704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유의사항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3508" y="2417285"/>
            <a:ext cx="8856984" cy="4036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19181" y="980728"/>
            <a:ext cx="8117395" cy="1224136"/>
            <a:chOff x="519181" y="980728"/>
            <a:chExt cx="8117395" cy="1224136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519181" y="1738908"/>
              <a:ext cx="8117395" cy="465956"/>
            </a:xfrm>
            <a:prstGeom prst="roundRect">
              <a:avLst>
                <a:gd name="adj" fmla="val 50000"/>
              </a:avLst>
            </a:prstGeom>
            <a:solidFill>
              <a:srgbClr val="FAEAF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>
                  <a:solidFill>
                    <a:srgbClr val="D341A9"/>
                  </a:solidFill>
                  <a:latin typeface="+mn-ea"/>
                </a:rPr>
                <a:t>장학금</a:t>
              </a:r>
              <a:r>
                <a:rPr lang="en-US" altLang="ko-KR" sz="1600" b="1" dirty="0">
                  <a:solidFill>
                    <a:srgbClr val="D341A9"/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rgbClr val="D341A9"/>
                  </a:solidFill>
                  <a:latin typeface="+mn-ea"/>
                </a:rPr>
                <a:t>국가 근로 및 취업연계장학금</a:t>
              </a:r>
              <a:r>
                <a:rPr lang="en-US" altLang="ko-KR" sz="1600" b="1" dirty="0">
                  <a:solidFill>
                    <a:srgbClr val="D341A9"/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rgbClr val="D341A9"/>
                  </a:solidFill>
                  <a:latin typeface="+mn-ea"/>
                </a:rPr>
                <a:t>국가근로장학금</a:t>
              </a:r>
              <a:r>
                <a:rPr lang="en-US" altLang="ko-KR" sz="1600" b="1" dirty="0">
                  <a:solidFill>
                    <a:srgbClr val="D341A9"/>
                  </a:solidFill>
                  <a:latin typeface="+mn-ea"/>
                </a:rPr>
                <a:t>&gt;</a:t>
              </a:r>
              <a:r>
                <a:rPr lang="ko-KR" altLang="en-US" sz="1600" b="1" dirty="0">
                  <a:solidFill>
                    <a:srgbClr val="D341A9"/>
                  </a:solidFill>
                  <a:latin typeface="+mn-ea"/>
                </a:rPr>
                <a:t>근로장학관리</a:t>
              </a:r>
              <a:r>
                <a:rPr lang="en-US" altLang="ko-KR" sz="1600" b="1" dirty="0" smtClean="0">
                  <a:solidFill>
                    <a:srgbClr val="D341A9"/>
                  </a:solidFill>
                  <a:latin typeface="+mn-ea"/>
                </a:rPr>
                <a:t>&gt;</a:t>
              </a:r>
              <a:r>
                <a:rPr lang="ko-KR" altLang="en-US" sz="1600" b="1" dirty="0" smtClean="0">
                  <a:solidFill>
                    <a:srgbClr val="D341A9"/>
                  </a:solidFill>
                  <a:latin typeface="+mn-ea"/>
                </a:rPr>
                <a:t>출근부관리</a:t>
              </a:r>
              <a:endParaRPr lang="ko-KR" altLang="en-US" sz="1600" b="1" dirty="0">
                <a:solidFill>
                  <a:srgbClr val="D341A9"/>
                </a:solidFill>
                <a:latin typeface="+mn-ea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2413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1202223" y="4832597"/>
            <a:ext cx="168536" cy="14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31" name="타원 30"/>
          <p:cNvSpPr>
            <a:spLocks noChangeArrowheads="1"/>
          </p:cNvSpPr>
          <p:nvPr/>
        </p:nvSpPr>
        <p:spPr bwMode="auto">
          <a:xfrm>
            <a:off x="918223" y="4784536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321711" y="4210410"/>
            <a:ext cx="1638610" cy="454897"/>
          </a:xfrm>
          <a:prstGeom prst="wedgeRoundRectCallout">
            <a:avLst>
              <a:gd name="adj1" fmla="val 7234"/>
              <a:gd name="adj2" fmla="val 8083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출근부를 입력할</a:t>
            </a:r>
            <a:endParaRPr lang="en-US" altLang="ko-KR" sz="900" b="1" dirty="0" smtClean="0">
              <a:latin typeface="+mn-ea"/>
            </a:endParaRPr>
          </a:p>
          <a:p>
            <a:pPr algn="ctr"/>
            <a:r>
              <a:rPr lang="ko-KR" altLang="en-US" sz="900" b="1" dirty="0" smtClean="0">
                <a:latin typeface="+mn-ea"/>
              </a:rPr>
              <a:t>신규 </a:t>
            </a:r>
            <a:r>
              <a:rPr lang="ko-KR" altLang="en-US" sz="900" b="1" dirty="0" err="1" smtClean="0">
                <a:latin typeface="+mn-ea"/>
              </a:rPr>
              <a:t>근로지를</a:t>
            </a:r>
            <a:r>
              <a:rPr lang="ko-KR" altLang="en-US" sz="900" b="1" dirty="0" smtClean="0">
                <a:latin typeface="+mn-ea"/>
              </a:rPr>
              <a:t> 선택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222304" y="4840132"/>
            <a:ext cx="2493711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380928" y="4842083"/>
            <a:ext cx="545794" cy="14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>
              <a:latin typeface="+mn-ea"/>
            </a:endParaRPr>
          </a:p>
        </p:txBody>
      </p:sp>
      <p:sp>
        <p:nvSpPr>
          <p:cNvPr id="25" name="타원 24"/>
          <p:cNvSpPr>
            <a:spLocks noChangeArrowheads="1"/>
          </p:cNvSpPr>
          <p:nvPr/>
        </p:nvSpPr>
        <p:spPr bwMode="auto">
          <a:xfrm>
            <a:off x="7092780" y="4778782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3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7330">
            <a:off x="7800929" y="4801278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1547664" y="4821018"/>
            <a:ext cx="325088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5616" y="2564904"/>
            <a:ext cx="6924137" cy="1510260"/>
            <a:chOff x="1115616" y="2564904"/>
            <a:chExt cx="6924137" cy="15102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" t="19936" r="4804" b="44265"/>
            <a:stretch/>
          </p:blipFill>
          <p:spPr bwMode="auto">
            <a:xfrm>
              <a:off x="1115616" y="2564904"/>
              <a:ext cx="6924137" cy="151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304" y="3794618"/>
              <a:ext cx="2520280" cy="26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직사각형 27"/>
          <p:cNvSpPr/>
          <p:nvPr/>
        </p:nvSpPr>
        <p:spPr>
          <a:xfrm>
            <a:off x="2242397" y="3813850"/>
            <a:ext cx="272719" cy="18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867718" y="3820068"/>
            <a:ext cx="95919" cy="178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379367" y="3816321"/>
            <a:ext cx="635302" cy="23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r="3047" b="94244"/>
          <a:stretch/>
        </p:blipFill>
        <p:spPr bwMode="auto">
          <a:xfrm>
            <a:off x="1115616" y="2564904"/>
            <a:ext cx="6924137" cy="2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2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직사각형 20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95536" y="2204864"/>
            <a:ext cx="8208912" cy="4045724"/>
            <a:chOff x="395536" y="2204864"/>
            <a:chExt cx="8208912" cy="404572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04864"/>
              <a:ext cx="6624736" cy="4045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2273364" y="4464703"/>
              <a:ext cx="897852" cy="588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latin typeface="+mn-ea"/>
              </a:endParaRPr>
            </a:p>
          </p:txBody>
        </p:sp>
        <p:sp>
          <p:nvSpPr>
            <p:cNvPr id="22" name="타원 21"/>
            <p:cNvSpPr>
              <a:spLocks noChangeArrowheads="1"/>
            </p:cNvSpPr>
            <p:nvPr/>
          </p:nvSpPr>
          <p:spPr bwMode="auto">
            <a:xfrm>
              <a:off x="1985216" y="4474716"/>
              <a:ext cx="253297" cy="242833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endParaRPr lang="ko-KR" altLang="en-US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2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07330">
              <a:off x="2929233" y="4831568"/>
              <a:ext cx="483966" cy="44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직선 화살표 연결선 24"/>
            <p:cNvCxnSpPr/>
            <p:nvPr/>
          </p:nvCxnSpPr>
          <p:spPr>
            <a:xfrm flipV="1">
              <a:off x="3171216" y="4344457"/>
              <a:ext cx="956036" cy="452696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모서리가 둥근 사각형 설명선 25"/>
            <p:cNvSpPr/>
            <p:nvPr/>
          </p:nvSpPr>
          <p:spPr>
            <a:xfrm>
              <a:off x="1360867" y="3815554"/>
              <a:ext cx="1731802" cy="454897"/>
            </a:xfrm>
            <a:prstGeom prst="wedgeRoundRectCallout">
              <a:avLst>
                <a:gd name="adj1" fmla="val 17429"/>
                <a:gd name="adj2" fmla="val 86629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latin typeface="+mn-ea"/>
                </a:rPr>
                <a:t>달력에서 근로날짜 클릭하여</a:t>
              </a:r>
              <a:endParaRPr lang="en-US" altLang="ko-KR" sz="900" b="1" dirty="0" smtClean="0">
                <a:latin typeface="+mn-ea"/>
              </a:endParaRPr>
            </a:p>
            <a:p>
              <a:pPr algn="ctr"/>
              <a:r>
                <a:rPr lang="ko-KR" altLang="en-US" sz="900" b="1" dirty="0" smtClean="0">
                  <a:latin typeface="+mn-ea"/>
                </a:rPr>
                <a:t>근로시간 및 내용 입력</a:t>
              </a: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4139952" y="2548994"/>
              <a:ext cx="4464496" cy="2848459"/>
              <a:chOff x="771525" y="1181100"/>
              <a:chExt cx="10618046" cy="6280348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5" y="1181100"/>
                <a:ext cx="10618046" cy="6280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1064096" y="2564904"/>
                <a:ext cx="7540352" cy="262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bIns="108000" rtlCol="0" anchor="ctr"/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4127252" y="2542535"/>
              <a:ext cx="4477196" cy="2854918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3515876" y="2980256"/>
            <a:ext cx="393827" cy="16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bIns="108000" rtlCol="0" anchor="ctr"/>
          <a:lstStyle/>
          <a:p>
            <a:pPr algn="r"/>
            <a:endParaRPr lang="ko-KR" altLang="en-US" sz="19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</p:grpSp>
      <p:pic>
        <p:nvPicPr>
          <p:cNvPr id="39" name="Picture 4" descr="C:\Users\koo-kim-home\Desktop\독수리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07330">
            <a:off x="1863793" y="3055700"/>
            <a:ext cx="483966" cy="4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629683" y="3026035"/>
            <a:ext cx="701705" cy="2514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 eaLnBrk="0" hangingPunct="0"/>
            <a:endParaRPr lang="ko-KR" altLang="en-US" sz="1100" b="1">
              <a:solidFill>
                <a:srgbClr val="000000"/>
              </a:solidFill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4392391" y="4747421"/>
            <a:ext cx="840769" cy="913827"/>
            <a:chOff x="3187868" y="2352328"/>
            <a:chExt cx="705499" cy="761813"/>
          </a:xfrm>
        </p:grpSpPr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3187868" y="2352328"/>
              <a:ext cx="406066" cy="48682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100" kern="1200">
                  <a:solidFill>
                    <a:schemeClr val="tx1"/>
                  </a:solidFill>
                  <a:latin typeface="가는각진제목체" pitchFamily="18" charset="-127"/>
                  <a:ea typeface="가는각진제목체" pitchFamily="18" charset="-127"/>
                  <a:cs typeface="+mn-cs"/>
                </a:defRPr>
              </a:lvl9pPr>
            </a:lstStyle>
            <a:p>
              <a:pPr algn="ctr" eaLnBrk="0" hangingPunct="0"/>
              <a:endParaRPr lang="ko-KR" altLang="en-US" sz="1100" b="1">
                <a:solidFill>
                  <a:srgbClr val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pic>
          <p:nvPicPr>
            <p:cNvPr id="33" name="Picture 4" descr="C:\Users\koo-kim-home\Desktop\독수리\han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807330">
              <a:off x="3458066" y="2678839"/>
              <a:ext cx="403460" cy="46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타원 37"/>
          <p:cNvSpPr>
            <a:spLocks noChangeArrowheads="1"/>
          </p:cNvSpPr>
          <p:nvPr/>
        </p:nvSpPr>
        <p:spPr bwMode="auto">
          <a:xfrm>
            <a:off x="1496719" y="286246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" name="타원 40"/>
          <p:cNvSpPr>
            <a:spLocks noChangeArrowheads="1"/>
          </p:cNvSpPr>
          <p:nvPr/>
        </p:nvSpPr>
        <p:spPr bwMode="auto">
          <a:xfrm>
            <a:off x="4283110" y="4600581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8" name="타원 47"/>
          <p:cNvSpPr>
            <a:spLocks noChangeArrowheads="1"/>
          </p:cNvSpPr>
          <p:nvPr/>
        </p:nvSpPr>
        <p:spPr bwMode="auto">
          <a:xfrm>
            <a:off x="6682741" y="3978032"/>
            <a:ext cx="253297" cy="24283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2" y="2333654"/>
            <a:ext cx="2254806" cy="358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827584" y="2302117"/>
            <a:ext cx="2290583" cy="3618329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746614" y="3074182"/>
            <a:ext cx="491795" cy="155126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746614" y="2865736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11" y="2348880"/>
            <a:ext cx="2155368" cy="355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5860329" y="2348881"/>
            <a:ext cx="2176150" cy="3557160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6626585" y="5785979"/>
            <a:ext cx="1698000" cy="436927"/>
            <a:chOff x="5698160" y="1119954"/>
            <a:chExt cx="2551651" cy="655390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5698160" y="1229466"/>
              <a:ext cx="2437835" cy="545878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96813" y="1344606"/>
              <a:ext cx="245299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메인 </a:t>
              </a:r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&gt;&gt; </a:t>
              </a:r>
              <a:r>
                <a:rPr lang="ko-KR" altLang="en-US" sz="10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장학금 </a:t>
              </a:r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&gt;&gt; </a:t>
              </a:r>
              <a:r>
                <a:rPr lang="ko-KR" altLang="en-US" sz="10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출근부등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록</a:t>
              </a:r>
            </a:p>
          </p:txBody>
        </p:sp>
        <p:sp>
          <p:nvSpPr>
            <p:cNvPr id="55" name="이등변 삼각형 54"/>
            <p:cNvSpPr/>
            <p:nvPr/>
          </p:nvSpPr>
          <p:spPr>
            <a:xfrm>
              <a:off x="6079046" y="1119954"/>
              <a:ext cx="118244" cy="101934"/>
            </a:xfrm>
            <a:prstGeom prst="triangle">
              <a:avLst/>
            </a:prstGeom>
            <a:solidFill>
              <a:srgbClr val="107DA8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6775939" y="5251041"/>
            <a:ext cx="348599" cy="520926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6724803" y="5037889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72" y="2348881"/>
            <a:ext cx="2232000" cy="36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직사각형 58"/>
          <p:cNvSpPr/>
          <p:nvPr/>
        </p:nvSpPr>
        <p:spPr>
          <a:xfrm flipV="1">
            <a:off x="3590309" y="2720028"/>
            <a:ext cx="323622" cy="14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 flipV="1">
            <a:off x="3385111" y="2654776"/>
            <a:ext cx="782503" cy="20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3381679" y="2613968"/>
            <a:ext cx="1357781" cy="25115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357636" y="2363287"/>
            <a:ext cx="2238178" cy="3557160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3409598" y="2410369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1245961" y="2060848"/>
            <a:ext cx="2165978" cy="467039"/>
            <a:chOff x="5688385" y="1219959"/>
            <a:chExt cx="3254900" cy="700559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5698160" y="1229466"/>
              <a:ext cx="3128293" cy="566886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8385" y="1219959"/>
              <a:ext cx="3254900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플레이스토어</a:t>
              </a:r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(</a:t>
              </a:r>
              <a:r>
                <a:rPr lang="ko-KR" altLang="en-US" sz="1000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아이폰의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경우 </a:t>
              </a:r>
              <a:r>
                <a:rPr lang="ko-KR" altLang="en-US" sz="1000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앱스토어</a:t>
              </a:r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)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에서</a:t>
              </a:r>
              <a:endParaRPr lang="en-US" altLang="ko-KR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  <a:p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‘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한국장학재단</a:t>
              </a:r>
              <a:r>
                <a:rPr lang="en-US" altLang="ko-KR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’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검색 후 </a:t>
              </a:r>
              <a:r>
                <a:rPr lang="ko-KR" altLang="en-US" sz="1000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앱</a:t>
              </a:r>
              <a:r>
                <a:rPr lang="ko-KR" altLang="en-US" sz="1000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 설치</a:t>
              </a:r>
            </a:p>
          </p:txBody>
        </p:sp>
        <p:sp>
          <p:nvSpPr>
            <p:cNvPr id="67" name="이등변 삼각형 66"/>
            <p:cNvSpPr/>
            <p:nvPr/>
          </p:nvSpPr>
          <p:spPr>
            <a:xfrm rot="10800000">
              <a:off x="6079046" y="1818584"/>
              <a:ext cx="118245" cy="101934"/>
            </a:xfrm>
            <a:prstGeom prst="triangle">
              <a:avLst/>
            </a:prstGeom>
            <a:solidFill>
              <a:srgbClr val="107DA8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j-ea"/>
                    <a:ea typeface="+mj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j-ea"/>
                <a:ea typeface="+mj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0689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국가근로장학금이란</a:t>
            </a:r>
            <a:r>
              <a:rPr lang="en-US" altLang="ko-KR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64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근로 진행절차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7248997" y="97770"/>
            <a:ext cx="135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3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출근부 입력</a:t>
            </a:r>
            <a:endParaRPr lang="ko-KR" altLang="en-US" sz="2000" b="1" spc="-3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43508" y="1712546"/>
            <a:ext cx="8856984" cy="474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39552" y="980728"/>
            <a:ext cx="3672408" cy="864096"/>
            <a:chOff x="539552" y="980728"/>
            <a:chExt cx="3672408" cy="864096"/>
          </a:xfrm>
        </p:grpSpPr>
        <p:grpSp>
          <p:nvGrpSpPr>
            <p:cNvPr id="14" name="그룹 13"/>
            <p:cNvGrpSpPr/>
            <p:nvPr/>
          </p:nvGrpSpPr>
          <p:grpSpPr>
            <a:xfrm>
              <a:off x="539552" y="1003154"/>
              <a:ext cx="675203" cy="841670"/>
              <a:chOff x="1115616" y="1504528"/>
              <a:chExt cx="720080" cy="916360"/>
            </a:xfrm>
            <a:solidFill>
              <a:srgbClr val="D341A9"/>
            </a:solidFill>
          </p:grpSpPr>
          <p:sp>
            <p:nvSpPr>
              <p:cNvPr id="15" name="순서도: 대체 처리 14"/>
              <p:cNvSpPr/>
              <p:nvPr/>
            </p:nvSpPr>
            <p:spPr>
              <a:xfrm>
                <a:off x="1115616" y="1504528"/>
                <a:ext cx="720080" cy="70033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3100" b="1" spc="-300" dirty="0" smtClean="0">
                    <a:latin typeface="+mn-ea"/>
                  </a:rPr>
                  <a:t>02</a:t>
                </a:r>
                <a:endParaRPr lang="ko-KR" altLang="en-US" sz="3100" b="1" spc="-300" dirty="0">
                  <a:latin typeface="+mn-ea"/>
                </a:endParaRPr>
              </a:p>
            </p:txBody>
          </p:sp>
          <p:sp>
            <p:nvSpPr>
              <p:cNvPr id="16" name="순서도: 병합 15"/>
              <p:cNvSpPr/>
              <p:nvPr/>
            </p:nvSpPr>
            <p:spPr>
              <a:xfrm>
                <a:off x="1331640" y="2132856"/>
                <a:ext cx="288032" cy="288032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3894" y="980728"/>
              <a:ext cx="289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-300" dirty="0" smtClean="0">
                  <a:solidFill>
                    <a:srgbClr val="D341A9"/>
                  </a:solidFill>
                  <a:latin typeface="+mn-ea"/>
                </a:rPr>
                <a:t>진행절차</a:t>
              </a:r>
              <a:endParaRPr lang="ko-KR" altLang="en-US" sz="3200" b="1" spc="-300" dirty="0">
                <a:solidFill>
                  <a:srgbClr val="D341A9"/>
                </a:solidFill>
                <a:latin typeface="+mn-ea"/>
              </a:endParaRPr>
            </a:p>
          </p:txBody>
        </p:sp>
      </p:grpSp>
      <p:pic>
        <p:nvPicPr>
          <p:cNvPr id="32" name="Picture 3" descr="C:\Users\p_neo06\Desktop\구세영\화면캡쳐\출근부등록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366762"/>
            <a:ext cx="2346982" cy="35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/>
          <p:cNvGrpSpPr/>
          <p:nvPr/>
        </p:nvGrpSpPr>
        <p:grpSpPr>
          <a:xfrm>
            <a:off x="990723" y="2388780"/>
            <a:ext cx="2357141" cy="3488492"/>
            <a:chOff x="359697" y="1312893"/>
            <a:chExt cx="1850448" cy="2338694"/>
          </a:xfrm>
        </p:grpSpPr>
        <p:sp>
          <p:nvSpPr>
            <p:cNvPr id="36" name="직사각형 35"/>
            <p:cNvSpPr/>
            <p:nvPr/>
          </p:nvSpPr>
          <p:spPr>
            <a:xfrm>
              <a:off x="1065117" y="1835384"/>
              <a:ext cx="491795" cy="15512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956461" y="1766137"/>
              <a:ext cx="169172" cy="167080"/>
            </a:xfrm>
            <a:prstGeom prst="ellipse">
              <a:avLst/>
            </a:prstGeom>
            <a:solidFill>
              <a:srgbClr val="C0000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587" tIns="27793" rIns="55587" bIns="27793" rtlCol="0" anchor="ctr"/>
            <a:lstStyle/>
            <a:p>
              <a:pPr algn="ctr"/>
              <a:r>
                <a:rPr lang="en-US" altLang="ko-KR" sz="900" dirty="0">
                  <a:ln>
                    <a:solidFill>
                      <a:srgbClr val="FF0000">
                        <a:alpha val="0"/>
                      </a:srgbClr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900" dirty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C:\Users\p_neo06\Desktop\구세영\최종메뉴얼\출근부등록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97" y="1312893"/>
              <a:ext cx="1850448" cy="233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951616" y="1399388"/>
              <a:ext cx="712799" cy="12087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출근부 등</a:t>
              </a:r>
              <a:r>
                <a:rPr lang="ko-KR" altLang="en-US" sz="8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록</a:t>
              </a:r>
              <a:endPara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121340" y="1995658"/>
              <a:ext cx="612665" cy="12087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80268" y="1966170"/>
              <a:ext cx="648072" cy="18315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7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국가근로장학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80267" y="2440429"/>
              <a:ext cx="1080121" cy="18315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다문화</a:t>
              </a:r>
              <a:r>
                <a:rPr lang="en-US" altLang="ko-KR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ko-KR" altLang="en-US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탈북학생</a:t>
              </a:r>
              <a:r>
                <a:rPr lang="ko-KR" altLang="en-US" sz="70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700" dirty="0" err="1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멘토링</a:t>
              </a:r>
              <a:endParaRPr lang="ko-KR" altLang="en-US" sz="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55550" y="2872379"/>
              <a:ext cx="1264881" cy="18315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68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대학생 청소년 교육지원사업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85886" y="1684488"/>
              <a:ext cx="612665" cy="120878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600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나의 출근부</a:t>
              </a: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996832" y="2381849"/>
            <a:ext cx="2346982" cy="3495423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 flipV="1">
            <a:off x="4078535" y="2659076"/>
            <a:ext cx="323622" cy="14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616234" y="3673404"/>
            <a:ext cx="2211162" cy="1987844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898892" y="4500578"/>
            <a:ext cx="277679" cy="307388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791473" y="4333498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4911766" y="4852244"/>
            <a:ext cx="787395" cy="344790"/>
            <a:chOff x="5674901" y="1191524"/>
            <a:chExt cx="1732500" cy="517185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5698160" y="1300164"/>
              <a:ext cx="1709241" cy="408545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74901" y="1354395"/>
              <a:ext cx="1732500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근로 일자 선택</a:t>
              </a:r>
              <a:endParaRPr lang="ko-KR" altLang="en-US" sz="9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  <p:sp>
          <p:nvSpPr>
            <p:cNvPr id="56" name="이등변 삼각형 55"/>
            <p:cNvSpPr/>
            <p:nvPr/>
          </p:nvSpPr>
          <p:spPr>
            <a:xfrm>
              <a:off x="5782449" y="1191524"/>
              <a:ext cx="118244" cy="101934"/>
            </a:xfrm>
            <a:prstGeom prst="triangle">
              <a:avLst/>
            </a:prstGeom>
            <a:solidFill>
              <a:srgbClr val="107DA8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4073845" y="2698151"/>
            <a:ext cx="1434259" cy="229782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750" dirty="0" smtClea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국가근로장학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4379420" y="3341806"/>
            <a:ext cx="208209" cy="13110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20xx</a:t>
            </a:r>
            <a:endParaRPr lang="ko-KR" altLang="en-US" sz="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808419" y="3333991"/>
            <a:ext cx="205966" cy="13110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endParaRPr lang="ko-KR" altLang="en-US" sz="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350311" y="3311777"/>
            <a:ext cx="797753" cy="188059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3866987" y="2602190"/>
            <a:ext cx="16051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3873337" y="2366763"/>
            <a:ext cx="1598830" cy="20697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851920" y="2386938"/>
            <a:ext cx="1783504" cy="222516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425992" y="2436997"/>
            <a:ext cx="631626" cy="120878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출근부 등</a:t>
            </a:r>
            <a:r>
              <a:rPr lang="ko-KR" altLang="en-US" sz="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록</a:t>
            </a:r>
            <a:endParaRPr lang="ko-KR" altLang="en-US" sz="8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4180002" y="3188253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4798159" y="2974390"/>
            <a:ext cx="793807" cy="277726"/>
            <a:chOff x="5495258" y="1232912"/>
            <a:chExt cx="1374115" cy="556630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5523652" y="1279062"/>
              <a:ext cx="1304501" cy="394312"/>
            </a:xfrm>
            <a:prstGeom prst="roundRect">
              <a:avLst>
                <a:gd name="adj" fmla="val 7467"/>
              </a:avLst>
            </a:prstGeom>
            <a:solidFill>
              <a:schemeClr val="bg1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 rot="10800000">
              <a:off x="6182316" y="1687608"/>
              <a:ext cx="118245" cy="101934"/>
            </a:xfrm>
            <a:prstGeom prst="triangle">
              <a:avLst/>
            </a:prstGeom>
            <a:solidFill>
              <a:srgbClr val="107DA8"/>
            </a:solidFill>
            <a:ln w="19050">
              <a:solidFill>
                <a:srgbClr val="107D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95258" y="1232912"/>
              <a:ext cx="1374115" cy="49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년도</a:t>
              </a:r>
              <a:r>
                <a:rPr lang="en-US" altLang="ko-KR" sz="10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, </a:t>
              </a:r>
              <a:r>
                <a:rPr lang="ko-KR" altLang="en-US" sz="1000" spc="-1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30" panose="02020603020101020101" pitchFamily="18" charset="-127"/>
                  <a:ea typeface="한컴 윤고딕 230" panose="02020603020101020101" pitchFamily="18" charset="-127"/>
                </a:rPr>
                <a:t>월 선택</a:t>
              </a:r>
              <a:endPara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endParaRPr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3450" y="2348880"/>
            <a:ext cx="234698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직사각형 71"/>
          <p:cNvSpPr/>
          <p:nvPr/>
        </p:nvSpPr>
        <p:spPr>
          <a:xfrm>
            <a:off x="6680546" y="2795223"/>
            <a:ext cx="1668215" cy="302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910245" y="3228868"/>
            <a:ext cx="1334163" cy="178488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 smtClean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6135542" y="2406647"/>
            <a:ext cx="2277976" cy="2973473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137780" y="5405716"/>
            <a:ext cx="1135547" cy="422524"/>
          </a:xfrm>
          <a:prstGeom prst="rect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6191177" y="5213950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563888" y="2372325"/>
            <a:ext cx="2346982" cy="3495423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6113450" y="2381849"/>
            <a:ext cx="2346982" cy="3495423"/>
          </a:xfrm>
          <a:prstGeom prst="rect">
            <a:avLst/>
          </a:prstGeom>
          <a:noFill/>
          <a:ln w="28575">
            <a:solidFill>
              <a:srgbClr val="5EC6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0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6705553" y="2517799"/>
            <a:ext cx="169172" cy="167080"/>
          </a:xfrm>
          <a:prstGeom prst="ellipse">
            <a:avLst/>
          </a:prstGeom>
          <a:solidFill>
            <a:srgbClr val="C0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7" tIns="27793" rIns="55587" bIns="27793" rtlCol="0" anchor="ctr"/>
          <a:lstStyle/>
          <a:p>
            <a:pPr algn="ctr"/>
            <a:r>
              <a:rPr lang="en-US" altLang="ko-KR" sz="900" dirty="0" smtClean="0">
                <a:ln>
                  <a:solidFill>
                    <a:srgbClr val="FF0000">
                      <a:alpha val="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900" dirty="0">
              <a:ln>
                <a:solidFill>
                  <a:srgbClr val="FF0000">
                    <a:alpha val="0"/>
                  </a:srgb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378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572" y="28529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장학생 유의사항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이럴 땐 근로를 할 수 없어요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327409" y="1844824"/>
            <a:ext cx="6556959" cy="4680520"/>
            <a:chOff x="1327409" y="1772816"/>
            <a:chExt cx="6556959" cy="4680520"/>
          </a:xfrm>
        </p:grpSpPr>
        <p:grpSp>
          <p:nvGrpSpPr>
            <p:cNvPr id="66" name="그룹 65"/>
            <p:cNvGrpSpPr/>
            <p:nvPr/>
          </p:nvGrpSpPr>
          <p:grpSpPr>
            <a:xfrm>
              <a:off x="1327409" y="1772816"/>
              <a:ext cx="3244591" cy="2324754"/>
              <a:chOff x="1327409" y="1772816"/>
              <a:chExt cx="3244591" cy="2324754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1432223" y="3449498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dirty="0" smtClean="0">
                    <a:latin typeface="+mn-ea"/>
                  </a:rPr>
                  <a:t>국가근로장학 세부사업</a:t>
                </a:r>
                <a:endParaRPr lang="en-US" altLang="ko-KR" sz="1700" b="1" dirty="0" smtClean="0">
                  <a:latin typeface="+mn-ea"/>
                </a:endParaRPr>
              </a:p>
              <a:p>
                <a:pPr algn="ctr"/>
                <a:r>
                  <a:rPr lang="ko-KR" altLang="en-US" sz="1700" b="1" dirty="0" smtClean="0">
                    <a:latin typeface="+mn-ea"/>
                  </a:rPr>
                  <a:t>동시참여불가</a:t>
                </a:r>
                <a:endParaRPr lang="ko-KR" altLang="en-US" sz="1700" b="1" dirty="0">
                  <a:latin typeface="+mn-ea"/>
                </a:endParaRPr>
              </a:p>
            </p:txBody>
          </p:sp>
          <p:sp>
            <p:nvSpPr>
              <p:cNvPr id="12" name="순서도: 지연 11"/>
              <p:cNvSpPr/>
              <p:nvPr/>
            </p:nvSpPr>
            <p:spPr>
              <a:xfrm rot="16200000">
                <a:off x="2540454" y="2820679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688816" y="2381550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grpSp>
            <p:nvGrpSpPr>
              <p:cNvPr id="50" name="그룹 49"/>
              <p:cNvGrpSpPr/>
              <p:nvPr/>
            </p:nvGrpSpPr>
            <p:grpSpPr>
              <a:xfrm>
                <a:off x="1904865" y="1772816"/>
                <a:ext cx="2093495" cy="1089931"/>
                <a:chOff x="1012194" y="2068780"/>
                <a:chExt cx="2093495" cy="1089931"/>
              </a:xfrm>
            </p:grpSpPr>
            <p:grpSp>
              <p:nvGrpSpPr>
                <p:cNvPr id="13" name="그룹 12"/>
                <p:cNvGrpSpPr/>
                <p:nvPr/>
              </p:nvGrpSpPr>
              <p:grpSpPr>
                <a:xfrm>
                  <a:off x="1012194" y="2677514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3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타원 38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  <p:grpSp>
              <p:nvGrpSpPr>
                <p:cNvPr id="40" name="그룹 39"/>
                <p:cNvGrpSpPr/>
                <p:nvPr/>
              </p:nvGrpSpPr>
              <p:grpSpPr>
                <a:xfrm>
                  <a:off x="1673556" y="2068780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4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2" name="타원 41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  <p:grpSp>
              <p:nvGrpSpPr>
                <p:cNvPr id="43" name="그룹 42"/>
                <p:cNvGrpSpPr/>
                <p:nvPr/>
              </p:nvGrpSpPr>
              <p:grpSpPr>
                <a:xfrm>
                  <a:off x="2366809" y="2677514"/>
                  <a:ext cx="738880" cy="481197"/>
                  <a:chOff x="6076580" y="2910797"/>
                  <a:chExt cx="941582" cy="602138"/>
                </a:xfrm>
              </p:grpSpPr>
              <p:pic>
                <p:nvPicPr>
                  <p:cNvPr id="4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rcRect l="2897" t="52919" r="7312" b="4745"/>
                  <a:stretch>
                    <a:fillRect/>
                  </a:stretch>
                </p:blipFill>
                <p:spPr bwMode="auto">
                  <a:xfrm>
                    <a:off x="6076580" y="3011696"/>
                    <a:ext cx="863117" cy="501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타원 44"/>
                  <p:cNvSpPr/>
                  <p:nvPr/>
                </p:nvSpPr>
                <p:spPr>
                  <a:xfrm>
                    <a:off x="6821999" y="2910797"/>
                    <a:ext cx="196163" cy="2522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000" b="1" dirty="0" smtClean="0">
                      <a:latin typeface="+mn-ea"/>
                    </a:endParaRPr>
                  </a:p>
                </p:txBody>
              </p:sp>
            </p:grpSp>
          </p:grpSp>
          <p:sp>
            <p:nvSpPr>
              <p:cNvPr id="48" name="TextBox 47"/>
              <p:cNvSpPr txBox="1"/>
              <p:nvPr/>
            </p:nvSpPr>
            <p:spPr>
              <a:xfrm>
                <a:off x="2014250" y="1844824"/>
                <a:ext cx="17939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국가근로장학사업</a:t>
                </a:r>
                <a:endParaRPr lang="ko-KR" altLang="en-US" sz="1400" b="1" dirty="0">
                  <a:latin typeface="+mn-e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27409" y="2256146"/>
                <a:ext cx="1793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다문화학생</a:t>
                </a:r>
                <a:endParaRPr lang="en-US" altLang="ko-KR" sz="1400" b="1" dirty="0" smtClean="0">
                  <a:latin typeface="+mn-ea"/>
                </a:endParaRPr>
              </a:p>
              <a:p>
                <a:pPr algn="ctr"/>
                <a:r>
                  <a:rPr lang="ko-KR" altLang="en-US" sz="1400" b="1" dirty="0" err="1" smtClean="0">
                    <a:latin typeface="+mn-ea"/>
                  </a:rPr>
                  <a:t>멘토링</a:t>
                </a:r>
                <a:endParaRPr lang="ko-KR" altLang="en-US" sz="1400" b="1" dirty="0">
                  <a:latin typeface="+mn-e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78079" y="2257708"/>
                <a:ext cx="1793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latin typeface="+mn-ea"/>
                  </a:rPr>
                  <a:t>대학생청소년</a:t>
                </a:r>
                <a:endParaRPr lang="en-US" altLang="ko-KR" sz="1400" b="1" dirty="0" smtClean="0"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atin typeface="+mn-ea"/>
                  </a:rPr>
                  <a:t>교육지원사업</a:t>
                </a:r>
                <a:endParaRPr lang="ko-KR" altLang="en-US" sz="1400" b="1" dirty="0">
                  <a:latin typeface="+mn-ea"/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1411903" y="4365104"/>
              <a:ext cx="2880320" cy="2024465"/>
              <a:chOff x="1432223" y="4428871"/>
              <a:chExt cx="2880320" cy="2024465"/>
            </a:xfrm>
          </p:grpSpPr>
          <p:sp>
            <p:nvSpPr>
              <p:cNvPr id="57" name="순서도: 지연 56"/>
              <p:cNvSpPr/>
              <p:nvPr/>
            </p:nvSpPr>
            <p:spPr>
              <a:xfrm rot="16200000">
                <a:off x="2546317" y="5175494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2694679" y="4729384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pic>
            <p:nvPicPr>
              <p:cNvPr id="59" name="_x172426160" descr="EMB00001c4c094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33"/>
              <a:stretch/>
            </p:blipFill>
            <p:spPr bwMode="auto">
              <a:xfrm>
                <a:off x="2634425" y="4428871"/>
                <a:ext cx="589743" cy="3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모서리가 둥근 직사각형 59"/>
              <p:cNvSpPr/>
              <p:nvPr/>
            </p:nvSpPr>
            <p:spPr>
              <a:xfrm>
                <a:off x="1432223" y="5805264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학적 상태가 </a:t>
                </a:r>
                <a:r>
                  <a:rPr lang="en-US" altLang="ko-KR" sz="1700" b="1" spc="-150" dirty="0" smtClean="0">
                    <a:latin typeface="+mn-ea"/>
                  </a:rPr>
                  <a:t>‘</a:t>
                </a:r>
                <a:r>
                  <a:rPr lang="ko-KR" altLang="en-US" sz="1700" b="1" spc="-150" dirty="0" smtClean="0">
                    <a:latin typeface="+mn-ea"/>
                  </a:rPr>
                  <a:t>재학</a:t>
                </a:r>
                <a:r>
                  <a:rPr lang="en-US" altLang="ko-KR" sz="1700" b="1" spc="-150" dirty="0" smtClean="0">
                    <a:latin typeface="+mn-ea"/>
                  </a:rPr>
                  <a:t>’</a:t>
                </a:r>
                <a:r>
                  <a:rPr lang="ko-KR" altLang="en-US" sz="1700" b="1" spc="-150" dirty="0" smtClean="0">
                    <a:latin typeface="+mn-ea"/>
                  </a:rPr>
                  <a:t>에서</a:t>
                </a:r>
                <a:endParaRPr lang="en-US" altLang="ko-KR" sz="1700" b="1" spc="-150" dirty="0" smtClean="0">
                  <a:latin typeface="+mn-ea"/>
                </a:endParaRPr>
              </a:p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휴학</a:t>
                </a:r>
                <a:r>
                  <a:rPr lang="en-US" altLang="ko-KR" sz="1700" b="1" spc="-150" dirty="0" smtClean="0">
                    <a:latin typeface="+mn-ea"/>
                  </a:rPr>
                  <a:t>, </a:t>
                </a:r>
                <a:r>
                  <a:rPr lang="ko-KR" altLang="en-US" sz="1700" b="1" spc="-150" dirty="0" smtClean="0">
                    <a:latin typeface="+mn-ea"/>
                  </a:rPr>
                  <a:t>자퇴</a:t>
                </a:r>
                <a:r>
                  <a:rPr lang="en-US" altLang="ko-KR" sz="1700" b="1" spc="-150" dirty="0" smtClean="0">
                    <a:latin typeface="+mn-ea"/>
                  </a:rPr>
                  <a:t>, </a:t>
                </a:r>
                <a:r>
                  <a:rPr lang="ko-KR" altLang="en-US" sz="1700" b="1" spc="-150" dirty="0" smtClean="0">
                    <a:latin typeface="+mn-ea"/>
                  </a:rPr>
                  <a:t>졸업 등으로 변동</a:t>
                </a:r>
                <a:endParaRPr lang="ko-KR" altLang="en-US" sz="1700" b="1" spc="-150" dirty="0">
                  <a:latin typeface="+mn-ea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5004048" y="4729774"/>
              <a:ext cx="2880320" cy="1723562"/>
              <a:chOff x="5004048" y="4729774"/>
              <a:chExt cx="2880320" cy="1723562"/>
            </a:xfrm>
          </p:grpSpPr>
          <p:sp>
            <p:nvSpPr>
              <p:cNvPr id="61" name="순서도: 지연 60"/>
              <p:cNvSpPr/>
              <p:nvPr/>
            </p:nvSpPr>
            <p:spPr>
              <a:xfrm rot="16200000">
                <a:off x="6095406" y="5175884"/>
                <a:ext cx="690540" cy="568999"/>
              </a:xfrm>
              <a:prstGeom prst="flowChartDelay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6243768" y="4729774"/>
                <a:ext cx="405869" cy="395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5004048" y="5805264"/>
                <a:ext cx="288032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dirty="0" smtClean="0">
                    <a:latin typeface="+mn-ea"/>
                  </a:rPr>
                  <a:t>부정근로자</a:t>
                </a:r>
                <a:endParaRPr lang="ko-KR" altLang="en-US" sz="1700" b="1" dirty="0">
                  <a:latin typeface="+mn-ea"/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5047278" y="1772816"/>
              <a:ext cx="2786796" cy="2328691"/>
              <a:chOff x="5047278" y="1772816"/>
              <a:chExt cx="2786796" cy="232869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5389984" y="1772816"/>
                <a:ext cx="2134344" cy="1482584"/>
              </a:xfrm>
              <a:prstGeom prst="rect">
                <a:avLst/>
              </a:prstGeom>
              <a:solidFill>
                <a:srgbClr val="6E57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5529015" y="1894933"/>
                <a:ext cx="1868488" cy="123054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69" name="순서도: 지연 68"/>
              <p:cNvSpPr/>
              <p:nvPr/>
            </p:nvSpPr>
            <p:spPr>
              <a:xfrm rot="16200000">
                <a:off x="5755686" y="2823665"/>
                <a:ext cx="690540" cy="568999"/>
              </a:xfrm>
              <a:prstGeom prst="flowChartDelay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5904048" y="2377555"/>
                <a:ext cx="405869" cy="39585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5047278" y="3453435"/>
                <a:ext cx="2786796" cy="648072"/>
              </a:xfrm>
              <a:prstGeom prst="roundRect">
                <a:avLst>
                  <a:gd name="adj" fmla="val 5000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700" b="1" spc="-150" dirty="0" smtClean="0">
                    <a:latin typeface="+mn-ea"/>
                  </a:rPr>
                  <a:t>수업</a:t>
                </a:r>
                <a:r>
                  <a:rPr lang="en-US" altLang="ko-KR" sz="1700" b="1" spc="-150" dirty="0" smtClean="0">
                    <a:latin typeface="+mn-ea"/>
                  </a:rPr>
                  <a:t>·</a:t>
                </a:r>
                <a:r>
                  <a:rPr lang="ko-KR" altLang="en-US" sz="1700" b="1" spc="-150" dirty="0" smtClean="0">
                    <a:latin typeface="+mn-ea"/>
                  </a:rPr>
                  <a:t>현장실습시간 및</a:t>
                </a:r>
                <a:r>
                  <a:rPr lang="en-US" altLang="ko-KR" sz="1700" b="1" spc="-150" dirty="0" smtClean="0">
                    <a:latin typeface="+mn-ea"/>
                  </a:rPr>
                  <a:t/>
                </a:r>
                <a:br>
                  <a:rPr lang="en-US" altLang="ko-KR" sz="1700" b="1" spc="-150" dirty="0" smtClean="0">
                    <a:latin typeface="+mn-ea"/>
                  </a:rPr>
                </a:br>
                <a:r>
                  <a:rPr lang="ko-KR" altLang="en-US" sz="1700" b="1" spc="-150" dirty="0" smtClean="0">
                    <a:latin typeface="+mn-ea"/>
                  </a:rPr>
                  <a:t>일시적 공강</a:t>
                </a:r>
                <a:r>
                  <a:rPr lang="en-US" altLang="ko-KR" sz="1700" b="1" spc="-150" dirty="0" smtClean="0">
                    <a:latin typeface="+mn-ea"/>
                  </a:rPr>
                  <a:t>·</a:t>
                </a:r>
                <a:r>
                  <a:rPr lang="ko-KR" altLang="en-US" sz="1700" b="1" spc="-150" dirty="0" smtClean="0">
                    <a:latin typeface="+mn-ea"/>
                  </a:rPr>
                  <a:t>휴강 근로 불가</a:t>
                </a:r>
                <a:endParaRPr lang="ko-KR" altLang="en-US" sz="1700" b="1" spc="-150" dirty="0">
                  <a:latin typeface="+mn-ea"/>
                </a:endParaRPr>
              </a:p>
            </p:txBody>
          </p:sp>
          <p:pic>
            <p:nvPicPr>
              <p:cNvPr id="53" name="Picture 2" descr="C:\Users\pc\AppData\Local\Microsoft\Windows\Temporary Internet Files\Content.IE5\LXEX2WDT\MC900429563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576" y="2780928"/>
                <a:ext cx="872787" cy="637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541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처음 기관을 방문했어요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7504" y="2060848"/>
            <a:ext cx="8432948" cy="3807924"/>
            <a:chOff x="107950" y="2060848"/>
            <a:chExt cx="8432948" cy="3807924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740798" y="2060848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107950" y="2124356"/>
              <a:ext cx="5112122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4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국가근로장학생 기본예절</a:t>
              </a:r>
              <a:endParaRPr lang="ko-KR" altLang="en-US" sz="24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5166735" y="2240506"/>
              <a:ext cx="2646071" cy="629022"/>
            </a:xfrm>
            <a:prstGeom prst="wedgeRoundRectCallout">
              <a:avLst>
                <a:gd name="adj1" fmla="val 55608"/>
                <a:gd name="adj2" fmla="val 26942"/>
                <a:gd name="adj3" fmla="val 16667"/>
              </a:avLst>
            </a:prstGeom>
            <a:solidFill>
              <a:srgbClr val="92D05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600" b="1" spc="-150" dirty="0" smtClean="0">
                  <a:solidFill>
                    <a:srgbClr val="0E6B90"/>
                  </a:solidFill>
                  <a:latin typeface="+mn-ea"/>
                </a:rPr>
                <a:t>근로장학생은 대학의 얼굴 </a:t>
              </a:r>
              <a:r>
                <a:rPr lang="en-US" altLang="ko-KR" sz="1600" b="1" spc="-150" dirty="0" smtClean="0">
                  <a:solidFill>
                    <a:srgbClr val="0E6B90"/>
                  </a:solidFill>
                  <a:latin typeface="+mn-ea"/>
                </a:rPr>
                <a:t>! </a:t>
              </a:r>
              <a:br>
                <a:rPr lang="en-US" altLang="ko-KR" sz="16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600" b="1" spc="-150" dirty="0" smtClean="0">
                  <a:solidFill>
                    <a:srgbClr val="0E6B90"/>
                  </a:solidFill>
                  <a:latin typeface="+mn-ea"/>
                </a:rPr>
                <a:t>지킬 건 지켜요</a:t>
              </a:r>
              <a:endParaRPr lang="ko-KR" altLang="en-US" sz="16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2970825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err="1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출근시간전에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일찍 도착하여 하루 일과 계획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834830" y="3453225"/>
              <a:ext cx="7337569" cy="48232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사무실에 들어가면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직원들에게 친절히 인사</a:t>
              </a:r>
              <a:endParaRPr lang="ko-KR" altLang="en-US" sz="17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34830" y="3935545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개인적인 전화나 잡담을 삼가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53744" y="4421572"/>
              <a:ext cx="7337569" cy="48240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회사의 규정을 준수하여 단정하고 예의 바른 업무태도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820835" y="4903972"/>
              <a:ext cx="7337569" cy="482400"/>
            </a:xfrm>
            <a:prstGeom prst="rect">
              <a:avLst/>
            </a:prstGeom>
            <a:solidFill>
              <a:srgbClr val="C7E6A4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근무시간 중에는 업무 외의 행동 지양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820834" y="5386372"/>
              <a:ext cx="7337569" cy="482400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주변을 깨끗이 정돈하고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간단한 인사 후 퇴근</a:t>
              </a:r>
              <a:endParaRPr lang="ko-KR" altLang="en-US" sz="1700" b="1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5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541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처음 기관을 방문했어요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04864"/>
            <a:ext cx="7488831" cy="3567697"/>
            <a:chOff x="683568" y="2204864"/>
            <a:chExt cx="7488831" cy="356769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358304" y="2204864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683568" y="2268372"/>
              <a:ext cx="4155755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월별 출근부 제출 안내</a:t>
              </a:r>
              <a:endParaRPr lang="ko-KR" altLang="en-US" sz="28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4860032" y="2384522"/>
              <a:ext cx="2268029" cy="629022"/>
            </a:xfrm>
            <a:prstGeom prst="wedgeRoundRectCallout">
              <a:avLst>
                <a:gd name="adj1" fmla="val 59928"/>
                <a:gd name="adj2" fmla="val -315"/>
                <a:gd name="adj3" fmla="val 16667"/>
              </a:avLst>
            </a:prstGeom>
            <a:solidFill>
              <a:srgbClr val="FFC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근로지 담당선생님께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/>
              </a:r>
              <a:b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알려주세요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>!</a:t>
              </a:r>
              <a:endParaRPr lang="ko-KR" altLang="en-US" sz="17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3114841"/>
              <a:ext cx="7337569" cy="881723"/>
            </a:xfrm>
            <a:prstGeom prst="rect">
              <a:avLst/>
            </a:prstGeom>
            <a:solidFill>
              <a:srgbClr val="FFE59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근로장학생이 한달 동안 작성한 출근부를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/>
              </a:r>
              <a:b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</a:b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월말에 기관 </a:t>
              </a:r>
              <a:r>
                <a:rPr lang="ko-KR" altLang="en-US" sz="1700" b="1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근로지 담당자가 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 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“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대학제출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”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해주어야 함</a:t>
              </a:r>
              <a:endPara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34830" y="4006089"/>
              <a:ext cx="7337569" cy="881723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월별 출근부 제출 이후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해당월의 출근부가 인정되어 장학금 지급이 가능</a:t>
              </a:r>
              <a:endPara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20835" y="4890838"/>
              <a:ext cx="7337569" cy="881723"/>
            </a:xfrm>
            <a:prstGeom prst="rect">
              <a:avLst/>
            </a:prstGeom>
            <a:solidFill>
              <a:srgbClr val="FFE59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기관의 월별 출근부 제출이 늦어지면</a:t>
              </a:r>
              <a:r>
                <a:rPr lang="en-US" altLang="ko-KR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전체 장학금 지급 일정이 늦어지므로 </a:t>
              </a:r>
              <a:endParaRPr lang="en-US" altLang="ko-KR" sz="1700" b="1" dirty="0" smtClean="0">
                <a:solidFill>
                  <a:srgbClr val="FF0000"/>
                </a:solidFill>
                <a:latin typeface="+mn-ea"/>
              </a:endParaRPr>
            </a:p>
            <a:p>
              <a:pPr algn="ctr"/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기관 방문 시 꼭 안내 부탁 드립니다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ko-KR" altLang="en-US" sz="1700" b="1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3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67921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03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714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해외여행 및 군복무 계획된 일정이 있을 때</a:t>
            </a:r>
            <a:r>
              <a:rPr lang="en-US" altLang="ko-KR" sz="3200" b="1" spc="-300" dirty="0" smtClean="0">
                <a:solidFill>
                  <a:srgbClr val="37D4FF"/>
                </a:solidFill>
                <a:latin typeface="+mn-ea"/>
              </a:rPr>
              <a:t>!</a:t>
            </a:r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 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04864"/>
            <a:ext cx="7488831" cy="2682948"/>
            <a:chOff x="683568" y="2204864"/>
            <a:chExt cx="7488831" cy="268294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0360"/>
            <a:stretch/>
          </p:blipFill>
          <p:spPr bwMode="auto">
            <a:xfrm flipH="1">
              <a:off x="7358304" y="2204864"/>
              <a:ext cx="800100" cy="98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모서리가 둥근 직사각형 54"/>
            <p:cNvSpPr/>
            <p:nvPr/>
          </p:nvSpPr>
          <p:spPr>
            <a:xfrm>
              <a:off x="683568" y="2268372"/>
              <a:ext cx="4155755" cy="751892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해외여행 등으로 근로를 잠시 중단하게 </a:t>
              </a:r>
              <a:r>
                <a:rPr lang="ko-KR" altLang="en-US" sz="2500" b="1" dirty="0" err="1" smtClean="0">
                  <a:solidFill>
                    <a:srgbClr val="0E6B9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될때</a:t>
              </a:r>
              <a:endParaRPr lang="ko-KR" altLang="en-US" sz="25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6" name="모서리가 둥근 사각형 설명선 5"/>
            <p:cNvSpPr/>
            <p:nvPr/>
          </p:nvSpPr>
          <p:spPr>
            <a:xfrm>
              <a:off x="4860032" y="2384522"/>
              <a:ext cx="2268029" cy="629022"/>
            </a:xfrm>
            <a:prstGeom prst="wedgeRoundRectCallout">
              <a:avLst>
                <a:gd name="adj1" fmla="val 59928"/>
                <a:gd name="adj2" fmla="val -315"/>
                <a:gd name="adj3" fmla="val 16667"/>
              </a:avLst>
            </a:prstGeom>
            <a:solidFill>
              <a:srgbClr val="FFC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대학 담당선생님께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/>
              </a:r>
              <a:b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</a:br>
              <a:r>
                <a:rPr lang="ko-KR" altLang="en-US" sz="1700" b="1" spc="-150" dirty="0" smtClean="0">
                  <a:solidFill>
                    <a:srgbClr val="0E6B90"/>
                  </a:solidFill>
                  <a:latin typeface="+mn-ea"/>
                </a:rPr>
                <a:t>말씀해주세요</a:t>
              </a:r>
              <a:r>
                <a:rPr lang="en-US" altLang="ko-KR" sz="1700" b="1" spc="-150" dirty="0" smtClean="0">
                  <a:solidFill>
                    <a:srgbClr val="0E6B90"/>
                  </a:solidFill>
                  <a:latin typeface="+mn-ea"/>
                </a:rPr>
                <a:t>!</a:t>
              </a:r>
              <a:endParaRPr lang="ko-KR" altLang="en-US" sz="1700" b="1" spc="-150" dirty="0">
                <a:solidFill>
                  <a:srgbClr val="0E6B90"/>
                </a:solidFill>
                <a:latin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834830" y="3119206"/>
              <a:ext cx="7337569" cy="8729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한국장학재단 홈페이지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국가근로장학금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  <a:r>
                <a:rPr lang="ko-KR" altLang="en-US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근로장학관리 </a:t>
              </a:r>
              <a:r>
                <a:rPr lang="en-US" altLang="ko-KR" sz="1700" b="1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&gt; </a:t>
              </a:r>
            </a:p>
            <a:p>
              <a:pPr algn="ctr"/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“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근로중지 사전신고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해외여행 등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)”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등재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!!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34830" y="4006089"/>
              <a:ext cx="7337569" cy="881723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근로 중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해외여행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군복무 </a:t>
              </a:r>
              <a:r>
                <a:rPr lang="ko-KR" altLang="en-US" sz="1700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등 계획이 있을 경우에 사전에 근로지 담당자에게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미리 보고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! 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또한 출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,</a:t>
              </a:r>
              <a:r>
                <a:rPr lang="ko-KR" altLang="en-US" sz="1700" b="1" dirty="0" smtClean="0">
                  <a:solidFill>
                    <a:srgbClr val="FF0000"/>
                  </a:solidFill>
                  <a:latin typeface="+mn-ea"/>
                </a:rPr>
                <a:t>입국일 포함 해당기간 근로 중지</a:t>
              </a:r>
              <a:r>
                <a:rPr lang="en-US" altLang="ko-KR" sz="1700" b="1" dirty="0" smtClean="0">
                  <a:solidFill>
                    <a:srgbClr val="FF0000"/>
                  </a:solidFill>
                  <a:latin typeface="+mn-ea"/>
                </a:rPr>
                <a:t>!</a:t>
              </a:r>
              <a:endParaRPr lang="ko-KR" altLang="en-US" sz="17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834831" y="4860263"/>
            <a:ext cx="7337569" cy="872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대학 담당선생님의 안내에 따라 증빙서류 제출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전자항공권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탑승권</a:t>
            </a:r>
            <a:r>
              <a:rPr lang="en-US" altLang="ko-KR" sz="17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등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)</a:t>
            </a:r>
          </a:p>
          <a:p>
            <a:pPr algn="ctr"/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*</a:t>
            </a:r>
            <a:r>
              <a:rPr lang="ko-KR" altLang="en-US" sz="17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이름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날짜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7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출도착시간</a:t>
            </a:r>
            <a:r>
              <a:rPr lang="en-US" altLang="ko-KR" sz="17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등 명확하게 보이는 자료를 등재</a:t>
            </a:r>
            <a:r>
              <a:rPr lang="en-US" altLang="ko-KR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!</a:t>
            </a:r>
            <a:r>
              <a:rPr lang="ko-KR" altLang="en-US" sz="17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endParaRPr lang="en-US" altLang="ko-KR" sz="17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0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67921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03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714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근로기관</a:t>
            </a:r>
            <a:r>
              <a:rPr lang="en-US" altLang="ko-KR" sz="3200" b="1" spc="-300" dirty="0" smtClean="0">
                <a:solidFill>
                  <a:srgbClr val="37D4FF"/>
                </a:solidFill>
                <a:latin typeface="+mn-ea"/>
              </a:rPr>
              <a:t>(</a:t>
            </a:r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근로지</a:t>
            </a:r>
            <a:r>
              <a:rPr lang="en-US" altLang="ko-KR" sz="3200" b="1" spc="-300" dirty="0" smtClean="0">
                <a:solidFill>
                  <a:srgbClr val="37D4FF"/>
                </a:solidFill>
                <a:latin typeface="+mn-ea"/>
              </a:rPr>
              <a:t>)</a:t>
            </a:r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와 가족관계일 경우</a:t>
            </a:r>
            <a:r>
              <a:rPr lang="en-US" altLang="ko-KR" sz="3200" b="1" spc="-300" dirty="0" smtClean="0">
                <a:solidFill>
                  <a:srgbClr val="37D4FF"/>
                </a:solidFill>
                <a:latin typeface="+mn-ea"/>
              </a:rPr>
              <a:t>!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유의사항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0360"/>
          <a:stretch/>
        </p:blipFill>
        <p:spPr bwMode="auto">
          <a:xfrm flipH="1">
            <a:off x="7358304" y="2204864"/>
            <a:ext cx="800100" cy="98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모서리가 둥근 직사각형 54"/>
          <p:cNvSpPr/>
          <p:nvPr/>
        </p:nvSpPr>
        <p:spPr>
          <a:xfrm>
            <a:off x="179512" y="2268372"/>
            <a:ext cx="4904561" cy="7518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근로기관</a:t>
            </a:r>
            <a:r>
              <a:rPr lang="en-US" altLang="ko-KR" sz="20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근로지</a:t>
            </a:r>
            <a:r>
              <a:rPr lang="en-US" altLang="ko-KR" sz="20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) </a:t>
            </a:r>
            <a:r>
              <a:rPr lang="ko-KR" altLang="en-US" sz="23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관리자</a:t>
            </a:r>
            <a:r>
              <a:rPr lang="en-US" altLang="ko-KR" sz="20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(</a:t>
            </a:r>
            <a:r>
              <a:rPr lang="ko-KR" altLang="en-US" sz="20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담당자</a:t>
            </a:r>
            <a:r>
              <a:rPr lang="en-US" altLang="ko-KR" sz="2000" b="1" dirty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)</a:t>
            </a:r>
            <a:r>
              <a:rPr lang="ko-KR" altLang="en-US" sz="2300" b="1" dirty="0" smtClean="0">
                <a:solidFill>
                  <a:srgbClr val="0E6B9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와 가족관계일 때</a:t>
            </a:r>
            <a:endParaRPr lang="ko-KR" altLang="en-US" sz="2300" b="1" dirty="0">
              <a:solidFill>
                <a:srgbClr val="0E6B90"/>
              </a:solidFill>
              <a:effectLst>
                <a:reflection blurRad="6350" stA="55000" endA="300" endPos="45500" dir="5400000" sy="-100000" algn="bl" rotWithShape="0"/>
              </a:effectLst>
              <a:latin typeface="+mn-ea"/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860032" y="2384522"/>
            <a:ext cx="2268029" cy="629022"/>
          </a:xfrm>
          <a:prstGeom prst="wedgeRoundRectCallout">
            <a:avLst>
              <a:gd name="adj1" fmla="val 59928"/>
              <a:gd name="adj2" fmla="val -315"/>
              <a:gd name="adj3" fmla="val 16667"/>
            </a:avLst>
          </a:prstGeom>
          <a:solidFill>
            <a:srgbClr val="FFC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700" b="1" spc="-150" dirty="0" smtClean="0">
                <a:solidFill>
                  <a:srgbClr val="0E6B90"/>
                </a:solidFill>
                <a:latin typeface="+mn-ea"/>
              </a:rPr>
              <a:t>대학 담당선생님께</a:t>
            </a:r>
            <a:r>
              <a:rPr lang="en-US" altLang="ko-KR" sz="1700" b="1" spc="-150" dirty="0" smtClean="0">
                <a:solidFill>
                  <a:srgbClr val="0E6B90"/>
                </a:solidFill>
                <a:latin typeface="+mn-ea"/>
              </a:rPr>
              <a:t/>
            </a:r>
            <a:br>
              <a:rPr lang="en-US" altLang="ko-KR" sz="1700" b="1" spc="-150" dirty="0" smtClean="0">
                <a:solidFill>
                  <a:srgbClr val="0E6B90"/>
                </a:solidFill>
                <a:latin typeface="+mn-ea"/>
              </a:rPr>
            </a:br>
            <a:r>
              <a:rPr lang="ko-KR" altLang="en-US" sz="1700" b="1" spc="-150" dirty="0" smtClean="0">
                <a:solidFill>
                  <a:srgbClr val="0E6B90"/>
                </a:solidFill>
                <a:latin typeface="+mn-ea"/>
              </a:rPr>
              <a:t>말씀해주세요</a:t>
            </a:r>
            <a:r>
              <a:rPr lang="en-US" altLang="ko-KR" sz="1700" b="1" spc="-150" dirty="0" smtClean="0">
                <a:solidFill>
                  <a:srgbClr val="0E6B90"/>
                </a:solidFill>
                <a:latin typeface="+mn-ea"/>
              </a:rPr>
              <a:t>!</a:t>
            </a:r>
            <a:endParaRPr lang="ko-KR" altLang="en-US" sz="1700" b="1" spc="-150" dirty="0">
              <a:solidFill>
                <a:srgbClr val="0E6B90"/>
              </a:solidFill>
              <a:latin typeface="+mn-ea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834830" y="3460594"/>
            <a:ext cx="7337569" cy="872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7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장학생은 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매칭되거나 </a:t>
            </a:r>
            <a:r>
              <a:rPr lang="ko-KR" altLang="en-US" sz="17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매칭될 가능성이 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있는 </a:t>
            </a:r>
            <a:endParaRPr lang="en-US" altLang="ko-KR" sz="1700" b="1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7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근로기관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또는 근로지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관리자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또는 담당자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와 </a:t>
            </a:r>
            <a:endParaRPr lang="en-US" altLang="ko-KR" sz="1700" b="1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7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가족관계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배우자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직계혈족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, 4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촌 이내의 방계혈족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인 경우</a:t>
            </a:r>
            <a:r>
              <a:rPr lang="en-US" altLang="ko-KR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endParaRPr lang="en-US" altLang="ko-KR" sz="1700" b="1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34830" y="4347477"/>
            <a:ext cx="7337569" cy="881723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7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소속대학 </a:t>
            </a:r>
            <a:r>
              <a:rPr lang="ko-KR" altLang="en-US" sz="17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장학담당자에게 안내</a:t>
            </a:r>
            <a:endParaRPr lang="en-US" altLang="ko-KR" sz="17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095121" y="5163494"/>
            <a:ext cx="1404379" cy="1321608"/>
            <a:chOff x="1271540" y="5370791"/>
            <a:chExt cx="1360618" cy="1369925"/>
          </a:xfrm>
        </p:grpSpPr>
        <p:sp>
          <p:nvSpPr>
            <p:cNvPr id="41" name="타원 40"/>
            <p:cNvSpPr/>
            <p:nvPr/>
          </p:nvSpPr>
          <p:spPr>
            <a:xfrm>
              <a:off x="1271540" y="5370791"/>
              <a:ext cx="1360618" cy="1369925"/>
            </a:xfrm>
            <a:prstGeom prst="ellipse">
              <a:avLst/>
            </a:prstGeom>
            <a:solidFill>
              <a:srgbClr val="EDF7C1"/>
            </a:solidFill>
            <a:ln w="28575">
              <a:noFill/>
              <a:prstDash val="solid"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45570" y="5825439"/>
              <a:ext cx="812557" cy="414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spc="-100" dirty="0" smtClean="0">
                  <a:ln w="6350">
                    <a:solidFill>
                      <a:srgbClr val="0E6B90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장학생</a:t>
              </a:r>
              <a:endParaRPr lang="ko-KR" altLang="en-US" sz="2000" spc="-100" dirty="0">
                <a:ln w="6350">
                  <a:solidFill>
                    <a:srgbClr val="0E6B90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154457" y="5678104"/>
            <a:ext cx="1847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1300" spc="-100" dirty="0">
              <a:ln w="6350">
                <a:solidFill>
                  <a:srgbClr val="0E6B90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3742829" y="5201864"/>
            <a:ext cx="1521570" cy="1323480"/>
            <a:chOff x="4438218" y="5496874"/>
            <a:chExt cx="1461308" cy="1370075"/>
          </a:xfrm>
        </p:grpSpPr>
        <p:sp>
          <p:nvSpPr>
            <p:cNvPr id="45" name="타원 44"/>
            <p:cNvSpPr/>
            <p:nvPr/>
          </p:nvSpPr>
          <p:spPr>
            <a:xfrm>
              <a:off x="4496336" y="5496874"/>
              <a:ext cx="1360618" cy="1370075"/>
            </a:xfrm>
            <a:prstGeom prst="ellipse">
              <a:avLst/>
            </a:prstGeom>
            <a:solidFill>
              <a:srgbClr val="FFF1C5"/>
            </a:solidFill>
            <a:ln w="28575">
              <a:noFill/>
              <a:prstDash val="solid"/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38218" y="5815507"/>
              <a:ext cx="1461308" cy="732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spc="-100" dirty="0" smtClean="0">
                  <a:ln w="6350">
                    <a:solidFill>
                      <a:srgbClr val="0E6B90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근로기관</a:t>
              </a:r>
              <a:endParaRPr lang="en-US" altLang="ko-KR" sz="2000" spc="-100" dirty="0" smtClean="0">
                <a:ln w="6350">
                  <a:solidFill>
                    <a:srgbClr val="0E6B90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  <a:p>
              <a:pPr algn="ctr"/>
              <a:r>
                <a:rPr lang="en-US" altLang="ko-KR" sz="2000" spc="-100" dirty="0" smtClean="0">
                  <a:ln w="6350">
                    <a:solidFill>
                      <a:srgbClr val="0E6B90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(</a:t>
              </a:r>
              <a:r>
                <a:rPr lang="ko-KR" altLang="en-US" sz="2000" spc="-100" dirty="0" smtClean="0">
                  <a:ln w="6350">
                    <a:solidFill>
                      <a:srgbClr val="0E6B90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또는 근로지</a:t>
              </a:r>
              <a:r>
                <a:rPr lang="en-US" altLang="ko-KR" sz="2000" spc="-100" dirty="0" smtClean="0">
                  <a:ln w="6350">
                    <a:solidFill>
                      <a:srgbClr val="0E6B90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한컴 윤고딕 240" panose="02020603020101020101" pitchFamily="18" charset="-127"/>
                  <a:ea typeface="한컴 윤고딕 240" panose="02020603020101020101" pitchFamily="18" charset="-127"/>
                </a:rPr>
                <a:t>)</a:t>
              </a:r>
              <a:endParaRPr lang="ko-KR" altLang="en-US" sz="2000" spc="-100" dirty="0">
                <a:ln w="6350">
                  <a:solidFill>
                    <a:srgbClr val="0E6B90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endParaRPr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5632952" y="5373216"/>
            <a:ext cx="2106598" cy="963849"/>
          </a:xfrm>
          <a:prstGeom prst="roundRect">
            <a:avLst>
              <a:gd name="adj" fmla="val 1099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500" spc="-100" dirty="0">
                <a:ln w="6350">
                  <a:solidFill>
                    <a:srgbClr val="0E6B90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이해관계일 경우</a:t>
            </a:r>
            <a:endParaRPr lang="en-US" altLang="ko-KR" sz="2500" spc="-100" dirty="0">
              <a:ln w="6350">
                <a:solidFill>
                  <a:srgbClr val="0E6B90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algn="ctr"/>
            <a:r>
              <a:rPr lang="ko-KR" altLang="en-US" sz="2500" b="1" spc="-100" dirty="0">
                <a:ln w="6350">
                  <a:solidFill>
                    <a:srgbClr val="0E6B90">
                      <a:alpha val="0"/>
                    </a:srgbClr>
                  </a:solidFill>
                </a:ln>
                <a:solidFill>
                  <a:srgbClr val="FF0000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근로 불가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2622485" y="5792644"/>
            <a:ext cx="1020752" cy="245463"/>
            <a:chOff x="1638033" y="3139883"/>
            <a:chExt cx="614321" cy="245463"/>
          </a:xfrm>
        </p:grpSpPr>
        <p:sp>
          <p:nvSpPr>
            <p:cNvPr id="50" name="오른쪽 화살표 49"/>
            <p:cNvSpPr/>
            <p:nvPr/>
          </p:nvSpPr>
          <p:spPr>
            <a:xfrm>
              <a:off x="1746300" y="3142483"/>
              <a:ext cx="506054" cy="238469"/>
            </a:xfrm>
            <a:prstGeom prst="rightArrow">
              <a:avLst>
                <a:gd name="adj1" fmla="val 50000"/>
                <a:gd name="adj2" fmla="val 51891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  <p:sp>
          <p:nvSpPr>
            <p:cNvPr id="51" name="오른쪽 화살표 50"/>
            <p:cNvSpPr/>
            <p:nvPr/>
          </p:nvSpPr>
          <p:spPr>
            <a:xfrm flipH="1">
              <a:off x="1638033" y="3139883"/>
              <a:ext cx="540311" cy="245463"/>
            </a:xfrm>
            <a:prstGeom prst="rightArrow">
              <a:avLst>
                <a:gd name="adj1" fmla="val 50000"/>
                <a:gd name="adj2" fmla="val 51891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>
                <a:solidFill>
                  <a:schemeClr val="bg1"/>
                </a:solidFill>
                <a:latin typeface="한컴 윤체 L" panose="02020603020101020101" pitchFamily="18" charset="-127"/>
                <a:ea typeface="한컴 윤체 L" panose="02020603020101020101" pitchFamily="18" charset="-127"/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 rot="2652671">
            <a:off x="2771471" y="5858926"/>
            <a:ext cx="740183" cy="169385"/>
          </a:xfrm>
          <a:prstGeom prst="rect">
            <a:avLst/>
          </a:prstGeom>
          <a:solidFill>
            <a:srgbClr val="CC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 rot="18686547">
            <a:off x="2766252" y="5848288"/>
            <a:ext cx="733219" cy="169385"/>
          </a:xfrm>
          <a:prstGeom prst="rect">
            <a:avLst/>
          </a:prstGeom>
          <a:solidFill>
            <a:srgbClr val="CC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한컴 윤체 L" panose="02020603020101020101" pitchFamily="18" charset="-127"/>
              <a:ea typeface="한컴 윤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5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26" name="순서도: 대체 처리 2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28" name="순서도: 병합 27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부정근로란 </a:t>
            </a:r>
            <a:r>
              <a:rPr lang="en-US" altLang="ko-KR" sz="3200" b="1" spc="-300" dirty="0" smtClean="0">
                <a:solidFill>
                  <a:srgbClr val="0E6B90"/>
                </a:solidFill>
                <a:latin typeface="+mn-ea"/>
              </a:rPr>
              <a:t>?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439652" y="2204864"/>
            <a:ext cx="6804756" cy="3510439"/>
            <a:chOff x="1439652" y="2204864"/>
            <a:chExt cx="6804756" cy="3510439"/>
          </a:xfrm>
        </p:grpSpPr>
        <p:sp>
          <p:nvSpPr>
            <p:cNvPr id="20" name="순서도: 대체 처리 19"/>
            <p:cNvSpPr/>
            <p:nvPr/>
          </p:nvSpPr>
          <p:spPr>
            <a:xfrm>
              <a:off x="1439652" y="2204864"/>
              <a:ext cx="6804756" cy="1296144"/>
            </a:xfrm>
            <a:prstGeom prst="flowChartAlternateProcess">
              <a:avLst/>
            </a:prstGeom>
            <a:noFill/>
            <a:ln w="28575">
              <a:solidFill>
                <a:srgbClr val="0E6B9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출근부 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입력 시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장학생 본인이 실제로 근로한</a:t>
              </a:r>
              <a:endParaRPr lang="en-US" altLang="ko-KR" sz="24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날짜 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및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시간과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다르게 </a:t>
              </a:r>
              <a:r>
                <a:rPr lang="ko-KR" altLang="en-US" sz="2400" b="1" spc="-300" dirty="0">
                  <a:solidFill>
                    <a:srgbClr val="0F749D"/>
                  </a:solidFill>
                  <a:latin typeface="+mn-ea"/>
                </a:rPr>
                <a:t>허위로 입력</a:t>
              </a:r>
              <a:r>
                <a:rPr lang="ko-KR" altLang="en-US" sz="2400" b="1" spc="-300" dirty="0">
                  <a:solidFill>
                    <a:schemeClr val="tx1"/>
                  </a:solidFill>
                  <a:latin typeface="+mn-ea"/>
                </a:rPr>
                <a:t>한 </a:t>
              </a:r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경우</a:t>
              </a:r>
              <a:endParaRPr lang="ko-KR" altLang="en-US" sz="2400" b="1" spc="-300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6967065" y="4221088"/>
              <a:ext cx="1224943" cy="1494215"/>
              <a:chOff x="6661838" y="4365104"/>
              <a:chExt cx="1640410" cy="165618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61838" y="4365104"/>
                <a:ext cx="1640410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6948264" y="4509120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latin typeface="+mn-ea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1979712" y="4342648"/>
              <a:ext cx="4439186" cy="1372655"/>
              <a:chOff x="1979712" y="4342648"/>
              <a:chExt cx="4439186" cy="1372655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1979712" y="4342648"/>
                <a:ext cx="1351302" cy="137265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허위근로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3555428" y="4342648"/>
                <a:ext cx="1351302" cy="137265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대체근로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5067596" y="4342648"/>
                <a:ext cx="1351302" cy="1372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800" b="1" spc="-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대리근로</a:t>
                </a:r>
                <a:endParaRPr lang="ko-KR" altLang="en-US" sz="2800" b="1" spc="-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p:grpSp>
      </p:grpSp>
      <p:sp>
        <p:nvSpPr>
          <p:cNvPr id="3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3" name="직사각형 32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      00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대학교 </a:t>
              </a:r>
              <a:r>
                <a:rPr lang="ko-KR" altLang="en-US" sz="1600" b="1" dirty="0" err="1">
                  <a:solidFill>
                    <a:schemeClr val="tx1"/>
                  </a:solidFill>
                  <a:latin typeface="+mn-ea"/>
                </a:rPr>
                <a:t>산학협력단에서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 근로하던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교내근로장학생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A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군은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근로시간에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친구들과 놀러 나가거나 가족들과 해외여행을 가는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등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실제로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근로는 하지 않고 출근부만 기록해 장학금을 받고 있었다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sz="16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A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군은 근로는 하지 않았음에도 출근부에 </a:t>
              </a:r>
              <a:r>
                <a:rPr lang="ko-KR" alt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근로시간을 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입력하여 장학금을 받은 </a:t>
              </a:r>
              <a:r>
                <a:rPr lang="ko-KR" altLang="en-US" sz="1600" b="1" u="sng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허위근로</a:t>
              </a:r>
              <a:r>
                <a:rPr lang="ko-KR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에 해당한다</a:t>
              </a:r>
              <a:r>
                <a:rPr lang="en-US" altLang="ko-KR" sz="1600" b="1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.</a:t>
              </a:r>
              <a:endParaRPr lang="en-US" altLang="ko-KR" sz="1600" b="1" dirty="0">
                <a:solidFill>
                  <a:schemeClr val="accent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근로를 하지 않고 출근부에 근로시간을 입력하는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235361" y="2237293"/>
              <a:ext cx="982802" cy="9983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허위근로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726761" y="5229200"/>
              <a:ext cx="6391631" cy="8640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장학금 환수 및 확정시점부터 근로 중단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>,</a:t>
              </a:r>
            </a:p>
            <a:p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4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개 학기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(2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년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) 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동안 근로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참여 제한</a:t>
              </a:r>
            </a:p>
          </p:txBody>
        </p:sp>
      </p:grpSp>
      <p:sp>
        <p:nvSpPr>
          <p:cNvPr id="38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0" name="순서도: 대체 처리 3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1" name="순서도: 병합 4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4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2" name="직사각형 31"/>
            <p:cNvSpPr/>
            <p:nvPr/>
          </p:nvSpPr>
          <p:spPr>
            <a:xfrm>
              <a:off x="1726760" y="5229200"/>
              <a:ext cx="6391632" cy="8640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>
                  <a:solidFill>
                    <a:schemeClr val="bg1"/>
                  </a:solidFill>
                  <a:latin typeface="+mn-ea"/>
                </a:rPr>
                <a:t>확정시점부터 근로 중단</a:t>
              </a:r>
              <a:r>
                <a:rPr lang="en-US" altLang="ko-KR" b="1" spc="-300" dirty="0">
                  <a:solidFill>
                    <a:schemeClr val="bg1"/>
                  </a:solidFill>
                  <a:latin typeface="+mn-ea"/>
                </a:rPr>
                <a:t>,</a:t>
              </a:r>
            </a:p>
            <a:p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개 학기</a:t>
              </a:r>
              <a:r>
                <a:rPr lang="en-US" altLang="ko-KR" sz="2000" b="1" u="sng" spc="-300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년 </a:t>
              </a:r>
              <a:r>
                <a:rPr lang="en-US" altLang="ko-KR" sz="2000" b="1" u="sng" spc="-300" dirty="0" smtClean="0">
                  <a:solidFill>
                    <a:schemeClr val="bg1"/>
                  </a:solidFill>
                  <a:latin typeface="+mn-ea"/>
                </a:rPr>
                <a:t>)</a:t>
              </a:r>
              <a:r>
                <a:rPr lang="ko-KR" altLang="en-US" sz="2000" b="1" u="sng" spc="-300" dirty="0" smtClean="0">
                  <a:solidFill>
                    <a:schemeClr val="bg1"/>
                  </a:solidFill>
                  <a:latin typeface="+mn-ea"/>
                </a:rPr>
                <a:t>동안  근로 참여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제한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tx1"/>
                  </a:solidFill>
                  <a:latin typeface="+mn-ea"/>
                </a:rPr>
                <a:t>         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☆☆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대학교 </a:t>
              </a:r>
              <a:r>
                <a:rPr lang="ko-KR" altLang="en-US" sz="1600" b="1" dirty="0" err="1">
                  <a:solidFill>
                    <a:schemeClr val="tx1"/>
                  </a:solidFill>
                  <a:latin typeface="+mn-ea"/>
                </a:rPr>
                <a:t>학생지원과에서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 근로하던 교내근로장학생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P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군은 학교행사 준비로 바쁜 기간에 밤늦게 까지 학기 중 주당 최대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시간인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20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시간을 넘겨 근무를 하였고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출근부에는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초과시간을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다음주에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근로한 것으로 입력하고 실제로 해당 시간에는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근로를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하지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않았다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sz="1200" b="1" spc="-300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P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군은 입력한 출근부 시간이 아닌 다른 </a:t>
              </a:r>
              <a:r>
                <a:rPr lang="ko-KR" altLang="en-US" sz="1600" b="1" spc="-3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시간에 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근로한 </a:t>
              </a:r>
              <a:r>
                <a:rPr lang="ko-KR" altLang="en-US" sz="1600" b="1" u="sng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대체근로</a:t>
              </a:r>
              <a:r>
                <a:rPr lang="ko-KR" altLang="en-US" sz="1600" b="1" spc="-300" dirty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에 해당한다</a:t>
              </a:r>
              <a:r>
                <a:rPr lang="en-US" altLang="ko-KR" sz="1600" b="1" spc="-3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.</a:t>
              </a:r>
              <a:endParaRPr lang="ko-KR" altLang="en-US" sz="1600" b="1" spc="-300" dirty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출근부에 입력한 시간과 다른 시간에 근로하는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235359" y="2237293"/>
              <a:ext cx="982802" cy="9983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대체근로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9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1" name="순서도: 대체 처리 40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2" name="순서도: 병합 41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3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순서도: 수동 입력 95"/>
          <p:cNvSpPr/>
          <p:nvPr/>
        </p:nvSpPr>
        <p:spPr>
          <a:xfrm rot="5400000" flipV="1">
            <a:off x="6303742" y="-875658"/>
            <a:ext cx="716192" cy="2772308"/>
          </a:xfrm>
          <a:prstGeom prst="flowChartManualInput">
            <a:avLst/>
          </a:prstGeom>
          <a:solidFill>
            <a:srgbClr val="1496CA"/>
          </a:solidFill>
          <a:ln>
            <a:noFill/>
          </a:ln>
          <a:effectLst>
            <a:outerShdw blurRad="63500" sx="102000" sy="102000" algn="ctr" rotWithShape="0">
              <a:srgbClr val="0A4C66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98" name="순서도: 수동 입력 97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43508" y="529024"/>
            <a:ext cx="8856984" cy="6212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srgbClr val="0A4C66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8" name="순서도: 대체 처리 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01</a:t>
              </a:r>
              <a:endParaRPr lang="ko-KR" altLang="en-US" sz="3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9" name="순서도: 병합 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13894" y="980728"/>
            <a:ext cx="498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  </a:t>
            </a:r>
            <a:endParaRPr lang="ko-KR" altLang="en-US" sz="3200" b="1" spc="-300" dirty="0">
              <a:solidFill>
                <a:srgbClr val="37D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77152" y="2440763"/>
            <a:ext cx="7511272" cy="3364501"/>
            <a:chOff x="877152" y="2440763"/>
            <a:chExt cx="7511272" cy="3364501"/>
          </a:xfrm>
        </p:grpSpPr>
        <p:sp>
          <p:nvSpPr>
            <p:cNvPr id="13" name="타원 12"/>
            <p:cNvSpPr/>
            <p:nvPr/>
          </p:nvSpPr>
          <p:spPr>
            <a:xfrm>
              <a:off x="3779912" y="3247595"/>
              <a:ext cx="1704622" cy="1750836"/>
            </a:xfrm>
            <a:prstGeom prst="ellipse">
              <a:avLst/>
            </a:prstGeom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ko-KR" altLang="en-US" sz="2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사업목</a:t>
              </a:r>
              <a:r>
                <a:rPr lang="ko-KR" alt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적</a:t>
              </a:r>
              <a:endParaRPr lang="en-US" altLang="ko-K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043608" y="2734321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RightFacing">
                <a:rot lat="623785" lon="18963666" rev="0"/>
              </a:camera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저소득층 대학생</a:t>
              </a:r>
              <a:r>
                <a:rPr lang="en-US" altLang="ko-KR" sz="2000" b="1" kern="1200" dirty="0" smtClean="0">
                  <a:latin typeface="+mn-ea"/>
                </a:rPr>
                <a:t/>
              </a:r>
              <a:br>
                <a:rPr lang="en-US" altLang="ko-KR" sz="2000" b="1" kern="1200" dirty="0" smtClean="0">
                  <a:latin typeface="+mn-ea"/>
                </a:rPr>
              </a:br>
              <a:r>
                <a:rPr lang="ko-KR" altLang="en-US" sz="2000" b="1" kern="1200" dirty="0" smtClean="0">
                  <a:latin typeface="+mn-ea"/>
                </a:rPr>
                <a:t>등록금</a:t>
              </a:r>
              <a:r>
                <a:rPr lang="en-US" altLang="ko-KR" sz="2000" b="1" kern="1200" dirty="0" smtClean="0">
                  <a:latin typeface="+mn-ea"/>
                </a:rPr>
                <a:t>·</a:t>
              </a:r>
              <a:r>
                <a:rPr lang="ko-KR" altLang="en-US" sz="2000" b="1" kern="1200" dirty="0" smtClean="0">
                  <a:latin typeface="+mn-ea"/>
                </a:rPr>
                <a:t>생활비 지원 </a:t>
              </a:r>
              <a:endParaRPr lang="ko-KR" altLang="en-US" sz="2000" b="1" kern="1200" dirty="0">
                <a:latin typeface="+mn-ea"/>
              </a:endParaRPr>
            </a:p>
          </p:txBody>
        </p:sp>
        <p:sp>
          <p:nvSpPr>
            <p:cNvPr id="75" name="자유형 74"/>
            <p:cNvSpPr/>
            <p:nvPr/>
          </p:nvSpPr>
          <p:spPr>
            <a:xfrm>
              <a:off x="1259632" y="4276162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ContrastingRigh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안정적인</a:t>
              </a:r>
              <a:r>
                <a:rPr lang="en-US" altLang="ko-KR" sz="2000" b="1" kern="1200" dirty="0" smtClean="0">
                  <a:latin typeface="+mn-ea"/>
                </a:rPr>
                <a:t/>
              </a:r>
              <a:br>
                <a:rPr lang="en-US" altLang="ko-KR" sz="2000" b="1" kern="1200" dirty="0" smtClean="0">
                  <a:latin typeface="+mn-ea"/>
                </a:rPr>
              </a:br>
              <a:r>
                <a:rPr lang="ko-KR" altLang="en-US" sz="2000" b="1" kern="1200" dirty="0" smtClean="0">
                  <a:latin typeface="+mn-ea"/>
                </a:rPr>
                <a:t>학업여건 조성</a:t>
              </a:r>
              <a:endParaRPr lang="en-US" altLang="ko-KR" sz="2000" b="1" kern="1200" dirty="0" smtClean="0">
                <a:latin typeface="+mn-ea"/>
              </a:endParaRPr>
            </a:p>
          </p:txBody>
        </p:sp>
        <p:grpSp>
          <p:nvGrpSpPr>
            <p:cNvPr id="101" name="그룹 100"/>
            <p:cNvGrpSpPr/>
            <p:nvPr/>
          </p:nvGrpSpPr>
          <p:grpSpPr>
            <a:xfrm flipH="1">
              <a:off x="877152" y="2440763"/>
              <a:ext cx="2854321" cy="3364501"/>
              <a:chOff x="5597608" y="2317810"/>
              <a:chExt cx="2520280" cy="3364501"/>
            </a:xfrm>
            <a:solidFill>
              <a:srgbClr val="37D4FF"/>
            </a:solidFill>
            <a:scene3d>
              <a:camera prst="perspectiveContrastingRightFacing"/>
              <a:lightRig rig="threePt" dir="t"/>
            </a:scene3d>
          </p:grpSpPr>
          <p:sp>
            <p:nvSpPr>
              <p:cNvPr id="102" name="위로 굽은 화살표 101"/>
              <p:cNvSpPr>
                <a:spLocks noChangeAspect="1"/>
              </p:cNvSpPr>
              <p:nvPr/>
            </p:nvSpPr>
            <p:spPr>
              <a:xfrm rot="5400000">
                <a:off x="5164428" y="2750991"/>
                <a:ext cx="1831977" cy="965618"/>
              </a:xfrm>
              <a:prstGeom prst="bentUpArrow">
                <a:avLst>
                  <a:gd name="adj1" fmla="val 21181"/>
                  <a:gd name="adj2" fmla="val 16745"/>
                  <a:gd name="adj3" fmla="val 15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3" name="직사각형 102"/>
              <p:cNvSpPr>
                <a:spLocks noChangeAspect="1"/>
              </p:cNvSpPr>
              <p:nvPr/>
            </p:nvSpPr>
            <p:spPr>
              <a:xfrm flipH="1">
                <a:off x="5776614" y="2317810"/>
                <a:ext cx="2341274" cy="246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4" name="직사각형 103"/>
              <p:cNvSpPr>
                <a:spLocks noChangeAspect="1"/>
              </p:cNvSpPr>
              <p:nvPr/>
            </p:nvSpPr>
            <p:spPr>
              <a:xfrm flipH="1">
                <a:off x="6642874" y="3849675"/>
                <a:ext cx="1475012" cy="22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105" name="위로 굽은 화살표 104"/>
              <p:cNvSpPr>
                <a:spLocks noChangeAspect="1"/>
              </p:cNvSpPr>
              <p:nvPr/>
            </p:nvSpPr>
            <p:spPr>
              <a:xfrm rot="16200000" flipH="1">
                <a:off x="5940856" y="3507087"/>
                <a:ext cx="1831977" cy="2518472"/>
              </a:xfrm>
              <a:prstGeom prst="bentUpArrow">
                <a:avLst>
                  <a:gd name="adj1" fmla="val 12481"/>
                  <a:gd name="adj2" fmla="val 13557"/>
                  <a:gd name="adj3" fmla="val 131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5580112" y="2440763"/>
              <a:ext cx="2808312" cy="3364501"/>
              <a:chOff x="5597608" y="2317810"/>
              <a:chExt cx="2520280" cy="3364501"/>
            </a:xfrm>
            <a:solidFill>
              <a:srgbClr val="37D4FF"/>
            </a:solidFill>
            <a:scene3d>
              <a:camera prst="perspectiveContrastingLeftFacing"/>
              <a:lightRig rig="threePt" dir="t"/>
            </a:scene3d>
          </p:grpSpPr>
          <p:sp>
            <p:nvSpPr>
              <p:cNvPr id="87" name="위로 굽은 화살표 86"/>
              <p:cNvSpPr>
                <a:spLocks noChangeAspect="1"/>
              </p:cNvSpPr>
              <p:nvPr/>
            </p:nvSpPr>
            <p:spPr>
              <a:xfrm rot="5400000">
                <a:off x="5164428" y="2750991"/>
                <a:ext cx="1831977" cy="965618"/>
              </a:xfrm>
              <a:prstGeom prst="bentUpArrow">
                <a:avLst>
                  <a:gd name="adj1" fmla="val 21181"/>
                  <a:gd name="adj2" fmla="val 16745"/>
                  <a:gd name="adj3" fmla="val 158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89" name="직사각형 88"/>
              <p:cNvSpPr>
                <a:spLocks noChangeAspect="1"/>
              </p:cNvSpPr>
              <p:nvPr/>
            </p:nvSpPr>
            <p:spPr>
              <a:xfrm flipH="1">
                <a:off x="5776614" y="2317810"/>
                <a:ext cx="2341274" cy="246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90" name="직사각형 89"/>
              <p:cNvSpPr>
                <a:spLocks noChangeAspect="1"/>
              </p:cNvSpPr>
              <p:nvPr/>
            </p:nvSpPr>
            <p:spPr>
              <a:xfrm flipH="1">
                <a:off x="6642874" y="3849675"/>
                <a:ext cx="1475012" cy="22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  <p:sp>
            <p:nvSpPr>
              <p:cNvPr id="91" name="위로 굽은 화살표 90"/>
              <p:cNvSpPr>
                <a:spLocks noChangeAspect="1"/>
              </p:cNvSpPr>
              <p:nvPr/>
            </p:nvSpPr>
            <p:spPr>
              <a:xfrm rot="16200000" flipH="1">
                <a:off x="5940856" y="3507087"/>
                <a:ext cx="1831977" cy="2518472"/>
              </a:xfrm>
              <a:prstGeom prst="bentUpArrow">
                <a:avLst>
                  <a:gd name="adj1" fmla="val 12481"/>
                  <a:gd name="adj2" fmla="val 13557"/>
                  <a:gd name="adj3" fmla="val 131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9144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1900" b="1">
                  <a:latin typeface="+mn-ea"/>
                </a:endParaRPr>
              </a:p>
            </p:txBody>
          </p:sp>
        </p:grpSp>
        <p:sp>
          <p:nvSpPr>
            <p:cNvPr id="106" name="자유형 105"/>
            <p:cNvSpPr/>
            <p:nvPr/>
          </p:nvSpPr>
          <p:spPr>
            <a:xfrm>
              <a:off x="6012160" y="2780928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LeftFacing"/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다양한 직업체험</a:t>
              </a:r>
              <a:r>
                <a:rPr lang="en-US" altLang="ko-KR" sz="2000" b="1" dirty="0" smtClean="0">
                  <a:latin typeface="+mn-ea"/>
                </a:rPr>
                <a:t/>
              </a:r>
              <a:br>
                <a:rPr lang="en-US" altLang="ko-KR" sz="2000" b="1" dirty="0" smtClean="0">
                  <a:latin typeface="+mn-ea"/>
                </a:rPr>
              </a:br>
              <a:r>
                <a:rPr lang="ko-KR" altLang="en-US" sz="2000" b="1" dirty="0" smtClean="0">
                  <a:latin typeface="+mn-ea"/>
                </a:rPr>
                <a:t>기회 제공</a:t>
              </a:r>
              <a:endParaRPr lang="en-US" altLang="ko-KR" sz="2000" b="1" kern="1200" dirty="0" smtClean="0">
                <a:latin typeface="+mn-ea"/>
              </a:endParaRPr>
            </a:p>
          </p:txBody>
        </p:sp>
        <p:sp>
          <p:nvSpPr>
            <p:cNvPr id="107" name="자유형 106"/>
            <p:cNvSpPr/>
            <p:nvPr/>
          </p:nvSpPr>
          <p:spPr>
            <a:xfrm>
              <a:off x="5796136" y="4221088"/>
              <a:ext cx="2232248" cy="1152128"/>
            </a:xfrm>
            <a:custGeom>
              <a:avLst/>
              <a:gdLst>
                <a:gd name="connsiteX0" fmla="*/ 0 w 1028070"/>
                <a:gd name="connsiteY0" fmla="*/ 0 h 513912"/>
                <a:gd name="connsiteX1" fmla="*/ 1028070 w 1028070"/>
                <a:gd name="connsiteY1" fmla="*/ 0 h 513912"/>
                <a:gd name="connsiteX2" fmla="*/ 1028070 w 1028070"/>
                <a:gd name="connsiteY2" fmla="*/ 513912 h 513912"/>
                <a:gd name="connsiteX3" fmla="*/ 0 w 1028070"/>
                <a:gd name="connsiteY3" fmla="*/ 513912 h 513912"/>
                <a:gd name="connsiteX4" fmla="*/ 0 w 1028070"/>
                <a:gd name="connsiteY4" fmla="*/ 0 h 5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070" h="513912">
                  <a:moveTo>
                    <a:pt x="0" y="0"/>
                  </a:moveTo>
                  <a:lnTo>
                    <a:pt x="1028070" y="0"/>
                  </a:lnTo>
                  <a:lnTo>
                    <a:pt x="1028070" y="513912"/>
                  </a:lnTo>
                  <a:lnTo>
                    <a:pt x="0" y="513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LeftFacing">
                <a:rot lat="487347" lon="2067641" rev="21000000"/>
              </a:camera>
              <a:lightRig rig="threePt" dir="t"/>
            </a:scene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latin typeface="+mn-ea"/>
                </a:rPr>
                <a:t>취업역량 제고</a:t>
              </a:r>
              <a:endParaRPr lang="en-US" altLang="ko-KR" sz="2000" b="1" kern="1200" dirty="0" smtClean="0">
                <a:latin typeface="+mn-ea"/>
              </a:endParaRPr>
            </a:p>
          </p:txBody>
        </p:sp>
      </p:grpSp>
      <p:sp>
        <p:nvSpPr>
          <p:cNvPr id="110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8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유의사항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7074786" cy="4032448"/>
            <a:chOff x="1043608" y="2060848"/>
            <a:chExt cx="7074786" cy="4032448"/>
          </a:xfrm>
        </p:grpSpPr>
        <p:sp>
          <p:nvSpPr>
            <p:cNvPr id="32" name="직사각형 31"/>
            <p:cNvSpPr/>
            <p:nvPr/>
          </p:nvSpPr>
          <p:spPr>
            <a:xfrm>
              <a:off x="1726762" y="5229200"/>
              <a:ext cx="6391630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확정시점부터 근로 중단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>, </a:t>
              </a:r>
              <a:r>
                <a:rPr lang="ko-KR" altLang="en-US" b="1" spc="-300" dirty="0" smtClean="0">
                  <a:solidFill>
                    <a:schemeClr val="bg1"/>
                  </a:solidFill>
                  <a:latin typeface="+mn-ea"/>
                </a:rPr>
                <a:t>대리근로자를 포함하여</a:t>
              </a:r>
              <a: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  <a:t/>
              </a:r>
              <a:br>
                <a:rPr lang="en-US" altLang="ko-KR" b="1" spc="-300" dirty="0" smtClean="0">
                  <a:solidFill>
                    <a:schemeClr val="bg1"/>
                  </a:solidFill>
                  <a:latin typeface="+mn-ea"/>
                </a:rPr>
              </a:br>
              <a:r>
                <a:rPr lang="ko-KR" altLang="en-US" b="1" u="sng" spc="-300" dirty="0">
                  <a:solidFill>
                    <a:schemeClr val="bg1"/>
                  </a:solidFill>
                  <a:latin typeface="+mn-ea"/>
                </a:rPr>
                <a:t>확정시점의 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다음 학기부터 </a:t>
              </a:r>
              <a:r>
                <a:rPr lang="en-US" altLang="ko-KR" sz="2000" b="1" u="sng" spc="-3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개 학기</a:t>
              </a:r>
              <a:r>
                <a:rPr lang="en-US" altLang="ko-KR" sz="2000" b="1" u="sng" spc="-300" dirty="0">
                  <a:solidFill>
                    <a:schemeClr val="bg1"/>
                  </a:solidFill>
                  <a:latin typeface="+mn-ea"/>
                </a:rPr>
                <a:t>(1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년 </a:t>
              </a:r>
              <a:r>
                <a:rPr lang="en-US" altLang="ko-KR" sz="2000" b="1" u="sng" spc="-300" dirty="0">
                  <a:solidFill>
                    <a:schemeClr val="bg1"/>
                  </a:solidFill>
                  <a:latin typeface="+mn-ea"/>
                </a:rPr>
                <a:t>)</a:t>
              </a:r>
              <a:r>
                <a:rPr lang="ko-KR" altLang="en-US" sz="2000" b="1" u="sng" spc="-300" dirty="0">
                  <a:solidFill>
                    <a:schemeClr val="bg1"/>
                  </a:solidFill>
                  <a:latin typeface="+mn-ea"/>
                </a:rPr>
                <a:t>동안 근로 참여 제한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726760" y="3065521"/>
              <a:ext cx="6391633" cy="2004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 smtClean="0">
                  <a:solidFill>
                    <a:schemeClr val="tx1"/>
                  </a:solidFill>
                  <a:latin typeface="+mn-ea"/>
                </a:rPr>
                <a:t>     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+mn-ea"/>
                </a:rPr>
                <a:t>ㅁㅁ대학교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 도서관에서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근로하던 교내근로장학생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C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양은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늦잠을 자느라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그만 학교에 가지 못해 친한 친구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G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양에게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오늘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하루만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본인 대신 근로 좀 해달라고 부탁했고 친한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친구의</a:t>
              </a:r>
              <a:endParaRPr lang="en-US" altLang="ko-KR" sz="16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부탁에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G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양은 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C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양 대신 중앙도서관에서 대신 근로를 하였다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endParaRPr lang="en-US" altLang="ko-KR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C</a:t>
              </a:r>
              <a:r>
                <a:rPr lang="ko-KR" altLang="en-US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양은 선발된 장학생 이외 다른 사람이 근로한 </a:t>
              </a:r>
              <a:r>
                <a:rPr lang="ko-KR" altLang="en-US" sz="1600" b="1" u="sng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대리근로</a:t>
              </a:r>
              <a:r>
                <a:rPr lang="ko-KR" altLang="en-US" sz="1600" b="1" spc="-150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에 해당된다</a:t>
              </a:r>
              <a:r>
                <a:rPr lang="en-US" altLang="ko-KR" sz="1600" b="1" spc="-150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.</a:t>
              </a:r>
              <a:endParaRPr lang="en-US" altLang="ko-KR" sz="1600" b="1" spc="-150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726762" y="2396322"/>
              <a:ext cx="6391632" cy="5286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2000" b="1" spc="-300" dirty="0" smtClean="0">
                  <a:solidFill>
                    <a:schemeClr val="tx1"/>
                  </a:solidFill>
                  <a:latin typeface="+mn-ea"/>
                </a:rPr>
                <a:t>선발된 장학생 이외 다른 사람이 근로를 하는 경우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043608" y="2060848"/>
              <a:ext cx="1366308" cy="1351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n-ea"/>
                </a:rPr>
                <a:t>허위근로</a:t>
              </a:r>
              <a:endParaRPr lang="ko-KR" altLang="en-US" b="1" dirty="0">
                <a:latin typeface="+mn-ea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1235359" y="2237293"/>
              <a:ext cx="982802" cy="99833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대리근로</a:t>
              </a:r>
              <a:endParaRPr lang="ko-KR" altLang="en-US" sz="2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39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부정근로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1" name="순서도: 대체 처리 40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2" name="순서도: 병합 41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부정근로 유형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32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30" name="순서도: 대체 처리 29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31" name="순서도: 병합 30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3894" y="980728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방학 집중근로 프로그램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75" name="TextBox 18"/>
          <p:cNvSpPr txBox="1"/>
          <p:nvPr/>
        </p:nvSpPr>
        <p:spPr>
          <a:xfrm>
            <a:off x="7110222" y="97770"/>
            <a:ext cx="171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방학집중근로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방학 집중근로 프로그램 안내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76836" y="3254467"/>
            <a:ext cx="7862847" cy="2838829"/>
            <a:chOff x="676836" y="3254467"/>
            <a:chExt cx="7862847" cy="2838829"/>
          </a:xfrm>
        </p:grpSpPr>
        <p:sp>
          <p:nvSpPr>
            <p:cNvPr id="86" name="직사각형 85"/>
            <p:cNvSpPr/>
            <p:nvPr/>
          </p:nvSpPr>
          <p:spPr>
            <a:xfrm>
              <a:off x="1988180" y="5303790"/>
              <a:ext cx="433264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1300" b="1" spc="300" dirty="0" smtClean="0">
                  <a:latin typeface="+mn-ea"/>
                </a:rPr>
                <a:t>재단이 전국 </a:t>
              </a:r>
              <a:r>
                <a:rPr lang="ko-KR" altLang="en-US" sz="1300" b="1" spc="300" dirty="0">
                  <a:latin typeface="+mn-ea"/>
                </a:rPr>
                <a:t>단위의 </a:t>
              </a:r>
              <a:r>
                <a:rPr lang="ko-KR" altLang="en-US" sz="1300" b="1" spc="300" dirty="0" err="1" smtClean="0">
                  <a:latin typeface="+mn-ea"/>
                </a:rPr>
                <a:t>근로지를</a:t>
              </a:r>
              <a:r>
                <a:rPr lang="ko-KR" altLang="en-US" sz="1300" b="1" spc="300" dirty="0" smtClean="0">
                  <a:latin typeface="+mn-ea"/>
                </a:rPr>
                <a:t> 발굴</a:t>
              </a:r>
              <a:r>
                <a:rPr lang="en-US" altLang="ko-KR" sz="1300" b="1" spc="300" dirty="0" smtClean="0">
                  <a:latin typeface="+mn-ea"/>
                </a:rPr>
                <a:t>·</a:t>
              </a:r>
              <a:r>
                <a:rPr lang="ko-KR" altLang="en-US" sz="1300" b="1" spc="300" dirty="0" smtClean="0">
                  <a:latin typeface="+mn-ea"/>
                </a:rPr>
                <a:t>제공하며</a:t>
              </a:r>
              <a:r>
                <a:rPr lang="en-US" altLang="ko-KR" sz="1300" b="1" spc="300" dirty="0" smtClean="0">
                  <a:latin typeface="+mn-ea"/>
                </a:rPr>
                <a:t>,</a:t>
              </a:r>
            </a:p>
            <a:p>
              <a:pPr algn="ctr" fontAlgn="base"/>
              <a:r>
                <a:rPr lang="ko-KR" altLang="en-US" sz="1300" b="1" spc="300" dirty="0" smtClean="0">
                  <a:latin typeface="+mn-ea"/>
                </a:rPr>
                <a:t>근로장학생은 방학기간 중에</a:t>
              </a:r>
              <a:r>
                <a:rPr lang="en-US" altLang="ko-KR" sz="1300" b="1" spc="300" dirty="0" smtClean="0">
                  <a:latin typeface="+mn-ea"/>
                </a:rPr>
                <a:t> </a:t>
              </a:r>
              <a:r>
                <a:rPr lang="ko-KR" altLang="en-US" sz="1300" b="1" spc="300" dirty="0" smtClean="0">
                  <a:latin typeface="+mn-ea"/>
                </a:rPr>
                <a:t>다양한 분야의</a:t>
              </a:r>
              <a:r>
                <a:rPr lang="en-US" altLang="ko-KR" sz="1300" b="1" spc="300" dirty="0" smtClean="0">
                  <a:latin typeface="+mn-ea"/>
                </a:rPr>
                <a:t/>
              </a:r>
              <a:br>
                <a:rPr lang="en-US" altLang="ko-KR" sz="1300" b="1" spc="300" dirty="0" smtClean="0">
                  <a:latin typeface="+mn-ea"/>
                </a:rPr>
              </a:br>
              <a:r>
                <a:rPr lang="ko-KR" altLang="en-US" sz="1300" b="1" spc="300" dirty="0" smtClean="0">
                  <a:latin typeface="+mn-ea"/>
                </a:rPr>
                <a:t>근로를 체험할 수 있는 기회가 있습니다</a:t>
              </a:r>
              <a:r>
                <a:rPr lang="en-US" altLang="ko-KR" sz="1300" b="1" spc="300" dirty="0" smtClean="0">
                  <a:latin typeface="+mn-ea"/>
                </a:rPr>
                <a:t>.</a:t>
              </a:r>
              <a:endParaRPr lang="ko-KR" altLang="en-US" sz="1300" b="1" spc="300" dirty="0">
                <a:latin typeface="+mn-ea"/>
              </a:endParaRPr>
            </a:p>
          </p:txBody>
        </p:sp>
        <p:sp>
          <p:nvSpPr>
            <p:cNvPr id="92" name="오른쪽 대괄호 91"/>
            <p:cNvSpPr/>
            <p:nvPr/>
          </p:nvSpPr>
          <p:spPr>
            <a:xfrm rot="5400000">
              <a:off x="4053106" y="3845370"/>
              <a:ext cx="174533" cy="4321319"/>
            </a:xfrm>
            <a:prstGeom prst="rightBracket">
              <a:avLst>
                <a:gd name="adj" fmla="val 77460"/>
              </a:avLst>
            </a:prstGeom>
            <a:noFill/>
            <a:ln w="28575">
              <a:solidFill>
                <a:srgbClr val="37D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4067944" y="3301918"/>
              <a:ext cx="447173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1300" b="1" spc="300" dirty="0" smtClean="0">
                  <a:latin typeface="+mn-ea"/>
                </a:rPr>
                <a:t>타지에서 대학을 다니는 학생이</a:t>
              </a:r>
              <a:r>
                <a:rPr lang="en-US" altLang="ko-KR" sz="1300" b="1" spc="300" dirty="0">
                  <a:latin typeface="+mn-ea"/>
                </a:rPr>
                <a:t> </a:t>
              </a:r>
              <a:r>
                <a:rPr lang="ko-KR" altLang="en-US" sz="1300" b="1" spc="300" dirty="0" smtClean="0">
                  <a:latin typeface="+mn-ea"/>
                </a:rPr>
                <a:t>방학기간에</a:t>
              </a:r>
              <a:r>
                <a:rPr lang="en-US" altLang="ko-KR" sz="1300" b="1" spc="300" dirty="0" smtClean="0">
                  <a:latin typeface="+mn-ea"/>
                </a:rPr>
                <a:t/>
              </a:r>
              <a:br>
                <a:rPr lang="en-US" altLang="ko-KR" sz="1300" b="1" spc="300" dirty="0" smtClean="0">
                  <a:latin typeface="+mn-ea"/>
                </a:rPr>
              </a:br>
              <a:r>
                <a:rPr lang="ko-KR" altLang="en-US" sz="1300" b="1" spc="300" dirty="0" smtClean="0">
                  <a:latin typeface="+mn-ea"/>
                </a:rPr>
                <a:t>귀향 등으로 발생할 수 있는 자기역량 계발</a:t>
              </a:r>
              <a:r>
                <a:rPr lang="en-US" altLang="ko-KR" sz="1300" b="1" spc="300" dirty="0" smtClean="0">
                  <a:latin typeface="+mn-ea"/>
                </a:rPr>
                <a:t/>
              </a:r>
              <a:br>
                <a:rPr lang="en-US" altLang="ko-KR" sz="1300" b="1" spc="300" dirty="0" smtClean="0">
                  <a:latin typeface="+mn-ea"/>
                </a:rPr>
              </a:br>
              <a:r>
                <a:rPr lang="ko-KR" altLang="en-US" sz="1300" b="1" spc="300" dirty="0" smtClean="0">
                  <a:latin typeface="+mn-ea"/>
                </a:rPr>
                <a:t>단절문제를 해결할 수 있습니다</a:t>
              </a:r>
              <a:r>
                <a:rPr lang="en-US" altLang="ko-KR" sz="1300" b="1" spc="300" dirty="0" smtClean="0">
                  <a:latin typeface="+mn-ea"/>
                </a:rPr>
                <a:t>.</a:t>
              </a:r>
              <a:endParaRPr lang="ko-KR" altLang="en-US" sz="1300" b="1" spc="300" dirty="0">
                <a:latin typeface="+mn-ea"/>
              </a:endParaRPr>
            </a:p>
          </p:txBody>
        </p:sp>
        <p:sp>
          <p:nvSpPr>
            <p:cNvPr id="95" name="오른쪽 대괄호 94"/>
            <p:cNvSpPr/>
            <p:nvPr/>
          </p:nvSpPr>
          <p:spPr>
            <a:xfrm rot="16200000" flipV="1">
              <a:off x="6227896" y="1181074"/>
              <a:ext cx="174533" cy="4321319"/>
            </a:xfrm>
            <a:prstGeom prst="rightBracket">
              <a:avLst>
                <a:gd name="adj" fmla="val 77460"/>
              </a:avLst>
            </a:prstGeom>
            <a:noFill/>
            <a:ln w="28575">
              <a:solidFill>
                <a:srgbClr val="0E6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6" name="순서도: 처리 95"/>
            <p:cNvSpPr/>
            <p:nvPr/>
          </p:nvSpPr>
          <p:spPr>
            <a:xfrm>
              <a:off x="719503" y="4224274"/>
              <a:ext cx="7820180" cy="825785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67620" y="4446637"/>
              <a:ext cx="3176512" cy="400110"/>
            </a:xfrm>
            <a:prstGeom prst="rect">
              <a:avLst/>
            </a:prstGeom>
            <a:solidFill>
              <a:srgbClr val="37D4FF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294171" y="4446637"/>
              <a:ext cx="3051269" cy="400110"/>
            </a:xfrm>
            <a:prstGeom prst="rect">
              <a:avLst/>
            </a:prstGeom>
            <a:solidFill>
              <a:srgbClr val="0E6B9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76836" y="4437112"/>
              <a:ext cx="7790327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1700" b="1" spc="-150" dirty="0" smtClean="0">
                  <a:solidFill>
                    <a:schemeClr val="bg1"/>
                  </a:solidFill>
                  <a:latin typeface="+mn-ea"/>
                </a:rPr>
                <a:t>방학기간 </a:t>
              </a:r>
              <a:r>
                <a:rPr lang="ko-KR" altLang="en-US" sz="1700" b="1" spc="-150" dirty="0">
                  <a:solidFill>
                    <a:schemeClr val="bg1"/>
                  </a:solidFill>
                  <a:latin typeface="+mn-ea"/>
                </a:rPr>
                <a:t>중 양질의 </a:t>
              </a:r>
              <a:r>
                <a:rPr lang="ko-KR" altLang="en-US" sz="1700" b="1" spc="-150" dirty="0" err="1" smtClean="0">
                  <a:solidFill>
                    <a:schemeClr val="bg1"/>
                  </a:solidFill>
                  <a:latin typeface="+mn-ea"/>
                </a:rPr>
                <a:t>근로지에서</a:t>
              </a:r>
              <a:r>
                <a:rPr lang="ko-KR" altLang="en-US" sz="1700" b="1" spc="-150" dirty="0" smtClean="0">
                  <a:solidFill>
                    <a:schemeClr val="bg1"/>
                  </a:solidFill>
                  <a:latin typeface="+mn-ea"/>
                </a:rPr>
                <a:t> 다양한 </a:t>
              </a:r>
              <a:r>
                <a:rPr lang="ko-KR" altLang="en-US" sz="1700" b="1" spc="-150" dirty="0">
                  <a:solidFill>
                    <a:schemeClr val="bg1"/>
                  </a:solidFill>
                  <a:latin typeface="+mn-ea"/>
                </a:rPr>
                <a:t>근로체험 및 계속적 자기역량 계발의 기회 </a:t>
              </a:r>
              <a:r>
                <a:rPr lang="ko-KR" altLang="en-US" sz="1700" b="1" spc="-150" dirty="0" smtClean="0">
                  <a:solidFill>
                    <a:schemeClr val="bg1"/>
                  </a:solidFill>
                  <a:latin typeface="+mn-ea"/>
                </a:rPr>
                <a:t>제공</a:t>
              </a:r>
              <a:endParaRPr lang="ko-KR" altLang="en-US" sz="1700" b="1" spc="-15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3" name="오른쪽 중괄호 82"/>
            <p:cNvSpPr/>
            <p:nvPr/>
          </p:nvSpPr>
          <p:spPr>
            <a:xfrm rot="16200000">
              <a:off x="3961376" y="3034029"/>
              <a:ext cx="349069" cy="4321322"/>
            </a:xfrm>
            <a:prstGeom prst="rightBrace">
              <a:avLst>
                <a:gd name="adj1" fmla="val 42561"/>
                <a:gd name="adj2" fmla="val 12821"/>
              </a:avLst>
            </a:prstGeom>
            <a:solidFill>
              <a:schemeClr val="bg1"/>
            </a:solidFill>
            <a:ln w="28575">
              <a:solidFill>
                <a:srgbClr val="37D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4" name="오른쪽 중괄호 93"/>
            <p:cNvSpPr/>
            <p:nvPr/>
          </p:nvSpPr>
          <p:spPr>
            <a:xfrm rot="5400000">
              <a:off x="6126919" y="1899602"/>
              <a:ext cx="349069" cy="4293903"/>
            </a:xfrm>
            <a:prstGeom prst="rightBrace">
              <a:avLst>
                <a:gd name="adj1" fmla="val 42561"/>
                <a:gd name="adj2" fmla="val 12472"/>
              </a:avLst>
            </a:prstGeom>
            <a:noFill/>
            <a:ln w="28575">
              <a:solidFill>
                <a:srgbClr val="0E6B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92949" y="2352851"/>
            <a:ext cx="3202987" cy="566480"/>
            <a:chOff x="792949" y="2352851"/>
            <a:chExt cx="3202987" cy="566480"/>
          </a:xfrm>
        </p:grpSpPr>
        <p:sp>
          <p:nvSpPr>
            <p:cNvPr id="97" name="순서도: 처리 96"/>
            <p:cNvSpPr/>
            <p:nvPr/>
          </p:nvSpPr>
          <p:spPr>
            <a:xfrm>
              <a:off x="822757" y="2352851"/>
              <a:ext cx="3173179" cy="566480"/>
            </a:xfrm>
            <a:prstGeom prst="flowChartProcess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800" b="1" spc="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사  업  목  적</a:t>
              </a:r>
            </a:p>
          </p:txBody>
        </p:sp>
        <p:sp>
          <p:nvSpPr>
            <p:cNvPr id="98" name="직사각형 97"/>
            <p:cNvSpPr/>
            <p:nvPr/>
          </p:nvSpPr>
          <p:spPr>
            <a:xfrm rot="5400000">
              <a:off x="1332233" y="2584121"/>
              <a:ext cx="562567" cy="100028"/>
            </a:xfrm>
            <a:prstGeom prst="rect">
              <a:avLst/>
            </a:prstGeom>
            <a:solidFill>
              <a:srgbClr val="37D4FF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 rot="5400000">
              <a:off x="2108483" y="2584121"/>
              <a:ext cx="562567" cy="100028"/>
            </a:xfrm>
            <a:prstGeom prst="rect">
              <a:avLst/>
            </a:prstGeom>
            <a:solidFill>
              <a:srgbClr val="0E6B9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 rot="5400000">
              <a:off x="2901111" y="2581455"/>
              <a:ext cx="557236" cy="100028"/>
            </a:xfrm>
            <a:prstGeom prst="rect">
              <a:avLst/>
            </a:prstGeom>
            <a:solidFill>
              <a:srgbClr val="0A4C66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 rot="5400000">
              <a:off x="561679" y="2584121"/>
              <a:ext cx="562567" cy="100028"/>
            </a:xfrm>
            <a:prstGeom prst="rect">
              <a:avLst/>
            </a:prstGeom>
            <a:solidFill>
              <a:srgbClr val="9FEAFF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 rot="5400000">
              <a:off x="3614345" y="2581455"/>
              <a:ext cx="557236" cy="100028"/>
            </a:xfrm>
            <a:prstGeom prst="rect">
              <a:avLst/>
            </a:prstGeom>
            <a:solidFill>
              <a:srgbClr val="052735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방학 집중근로 프로그램 안내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latin typeface="+mn-ea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7110222" y="97770"/>
            <a:ext cx="171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방학집중근로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16" name="순서도: 대체 처리 1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17" name="순서도: 병합 1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13894" y="980728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방학 집중근로 프로그램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42464" y="2402042"/>
            <a:ext cx="8169066" cy="3763262"/>
            <a:chOff x="742464" y="2402042"/>
            <a:chExt cx="8169066" cy="3763262"/>
          </a:xfrm>
        </p:grpSpPr>
        <p:grpSp>
          <p:nvGrpSpPr>
            <p:cNvPr id="11" name="그룹 10"/>
            <p:cNvGrpSpPr/>
            <p:nvPr/>
          </p:nvGrpSpPr>
          <p:grpSpPr>
            <a:xfrm>
              <a:off x="744085" y="2402042"/>
              <a:ext cx="7788355" cy="666918"/>
              <a:chOff x="744085" y="2402042"/>
              <a:chExt cx="7788355" cy="666918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744085" y="2408188"/>
                <a:ext cx="2171731" cy="566480"/>
                <a:chOff x="744085" y="2408188"/>
                <a:chExt cx="2171731" cy="566480"/>
              </a:xfrm>
            </p:grpSpPr>
            <p:sp>
              <p:nvSpPr>
                <p:cNvPr id="22" name="직사각형 21"/>
                <p:cNvSpPr/>
                <p:nvPr/>
              </p:nvSpPr>
              <p:spPr>
                <a:xfrm rot="8100000">
                  <a:off x="744085" y="2568659"/>
                  <a:ext cx="562567" cy="100028"/>
                </a:xfrm>
                <a:prstGeom prst="rect">
                  <a:avLst/>
                </a:prstGeom>
                <a:solidFill>
                  <a:srgbClr val="9FEAFF"/>
                </a:solidFill>
                <a:ln w="285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b="1" dirty="0" smtClean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4" name="순서도: 처리 23"/>
                <p:cNvSpPr/>
                <p:nvPr/>
              </p:nvSpPr>
              <p:spPr>
                <a:xfrm>
                  <a:off x="874192" y="2408188"/>
                  <a:ext cx="2041624" cy="566480"/>
                </a:xfrm>
                <a:prstGeom prst="flowChartProcess">
                  <a:avLst/>
                </a:prstGeom>
                <a:noFill/>
                <a:ln w="285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ko-KR" altLang="en-US" sz="2800" b="1" spc="6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운영기</a:t>
                  </a:r>
                  <a:r>
                    <a:rPr lang="ko-KR" altLang="en-US" sz="2800" b="1" spc="6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간</a:t>
                  </a:r>
                  <a:endParaRPr lang="ko-KR" altLang="en-US" sz="2800" b="1" spc="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</p:grpSp>
          <p:grpSp>
            <p:nvGrpSpPr>
              <p:cNvPr id="6" name="그룹 5"/>
              <p:cNvGrpSpPr/>
              <p:nvPr/>
            </p:nvGrpSpPr>
            <p:grpSpPr>
              <a:xfrm>
                <a:off x="2987824" y="2402042"/>
                <a:ext cx="5544616" cy="666918"/>
                <a:chOff x="2987824" y="2402042"/>
                <a:chExt cx="5544616" cy="666918"/>
              </a:xfrm>
            </p:grpSpPr>
            <p:sp>
              <p:nvSpPr>
                <p:cNvPr id="25" name="순서도: 처리 24"/>
                <p:cNvSpPr/>
                <p:nvPr/>
              </p:nvSpPr>
              <p:spPr>
                <a:xfrm>
                  <a:off x="2987824" y="2402042"/>
                  <a:ext cx="5544616" cy="666918"/>
                </a:xfrm>
                <a:prstGeom prst="flowChartProcess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altLang="ko-KR" sz="2000" b="1" dirty="0" smtClean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5783761" y="2562934"/>
                  <a:ext cx="584247" cy="400110"/>
                </a:xfrm>
                <a:prstGeom prst="rect">
                  <a:avLst/>
                </a:prstGeom>
                <a:solidFill>
                  <a:srgbClr val="0E6B90"/>
                </a:solidFill>
                <a:ln w="285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b="1" dirty="0" smtClean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3959613" y="2562934"/>
                  <a:ext cx="582795" cy="400110"/>
                </a:xfrm>
                <a:prstGeom prst="rect">
                  <a:avLst/>
                </a:prstGeom>
                <a:solidFill>
                  <a:srgbClr val="37D4FF"/>
                </a:solidFill>
                <a:ln w="285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b="1" dirty="0" smtClean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2987824" y="2535446"/>
                  <a:ext cx="554461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/>
                  <a:r>
                    <a:rPr lang="ko-KR" altLang="en-US" b="1" dirty="0" smtClean="0">
                      <a:solidFill>
                        <a:schemeClr val="bg1"/>
                      </a:solidFill>
                      <a:latin typeface="+mn-ea"/>
                    </a:rPr>
                    <a:t>하계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  <a:latin typeface="+mn-ea"/>
                    </a:rPr>
                    <a:t>  </a:t>
                  </a:r>
                  <a:r>
                    <a:rPr lang="en-US" altLang="ko-KR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7</a:t>
                  </a:r>
                  <a:r>
                    <a:rPr lang="ko-KR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월</a:t>
                  </a:r>
                  <a:r>
                    <a:rPr lang="en-US" altLang="ko-KR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~8</a:t>
                  </a:r>
                  <a:r>
                    <a:rPr lang="ko-KR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월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n-ea"/>
                    </a:rPr>
                    <a:t>	</a:t>
                  </a:r>
                  <a:r>
                    <a:rPr lang="ko-KR" altLang="en-US" b="1" dirty="0" smtClean="0">
                      <a:solidFill>
                        <a:schemeClr val="bg1"/>
                      </a:solidFill>
                      <a:latin typeface="+mn-ea"/>
                    </a:rPr>
                    <a:t>동계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  <a:latin typeface="+mn-ea"/>
                    </a:rPr>
                    <a:t>  </a:t>
                  </a:r>
                  <a:r>
                    <a:rPr lang="en-US" altLang="ko-KR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1</a:t>
                  </a:r>
                  <a:r>
                    <a:rPr lang="ko-KR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월</a:t>
                  </a:r>
                  <a:r>
                    <a:rPr lang="en-US" altLang="ko-KR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~2</a:t>
                  </a:r>
                  <a:r>
                    <a:rPr lang="ko-KR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n-ea"/>
                    </a:rPr>
                    <a:t>월</a:t>
                  </a:r>
                  <a:endParaRPr lang="ko-KR" altLang="en-US" sz="2000" b="1" dirty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8" name="그룹 7"/>
            <p:cNvGrpSpPr/>
            <p:nvPr/>
          </p:nvGrpSpPr>
          <p:grpSpPr>
            <a:xfrm>
              <a:off x="742464" y="3802940"/>
              <a:ext cx="2173351" cy="566480"/>
              <a:chOff x="742464" y="3802940"/>
              <a:chExt cx="2173351" cy="566480"/>
            </a:xfrm>
          </p:grpSpPr>
          <p:sp>
            <p:nvSpPr>
              <p:cNvPr id="32" name="직사각형 31"/>
              <p:cNvSpPr/>
              <p:nvPr/>
            </p:nvSpPr>
            <p:spPr>
              <a:xfrm rot="8100000">
                <a:off x="742464" y="3963411"/>
                <a:ext cx="562567" cy="100028"/>
              </a:xfrm>
              <a:prstGeom prst="rect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순서도: 처리 32"/>
              <p:cNvSpPr/>
              <p:nvPr/>
            </p:nvSpPr>
            <p:spPr>
              <a:xfrm>
                <a:off x="872570" y="3802940"/>
                <a:ext cx="2043245" cy="566480"/>
              </a:xfrm>
              <a:prstGeom prst="flowChartProcess">
                <a:avLst/>
              </a:prstGeom>
              <a:noFill/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ko-KR" altLang="en-US" sz="2800" b="1" spc="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참여대상</a:t>
                </a: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987824" y="3918862"/>
              <a:ext cx="5923706" cy="2246442"/>
              <a:chOff x="2987824" y="3918862"/>
              <a:chExt cx="5923706" cy="2246442"/>
            </a:xfrm>
          </p:grpSpPr>
          <p:sp>
            <p:nvSpPr>
              <p:cNvPr id="34" name="순서도: 처리 33"/>
              <p:cNvSpPr/>
              <p:nvPr/>
            </p:nvSpPr>
            <p:spPr>
              <a:xfrm>
                <a:off x="2987824" y="3918862"/>
                <a:ext cx="5544616" cy="2246442"/>
              </a:xfrm>
              <a:prstGeom prst="flowChart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ko-KR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3157240" y="5189130"/>
                <a:ext cx="584247" cy="400110"/>
              </a:xfrm>
              <a:prstGeom prst="rect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3163590" y="4165956"/>
                <a:ext cx="582795" cy="400110"/>
              </a:xfrm>
              <a:prstGeom prst="rect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3131841" y="4138468"/>
                <a:ext cx="51845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b="1" dirty="0" smtClean="0">
                    <a:solidFill>
                      <a:schemeClr val="bg1"/>
                    </a:solidFill>
                    <a:latin typeface="+mn-ea"/>
                  </a:rPr>
                  <a:t>대</a:t>
                </a:r>
                <a:r>
                  <a:rPr lang="ko-KR" altLang="en-US" b="1" dirty="0">
                    <a:solidFill>
                      <a:schemeClr val="bg1"/>
                    </a:solidFill>
                    <a:latin typeface="+mn-ea"/>
                  </a:rPr>
                  <a:t>학</a:t>
                </a:r>
                <a:r>
                  <a:rPr lang="ko-KR" altLang="en-US" b="1" dirty="0" smtClean="0">
                    <a:solidFill>
                      <a:schemeClr val="bg1"/>
                    </a:solidFill>
                    <a:latin typeface="+mn-ea"/>
                  </a:rPr>
                  <a:t>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  <a:latin typeface="+mn-ea"/>
                  </a:rPr>
                  <a:t> </a:t>
                </a:r>
                <a:r>
                  <a:rPr lang="en-US" altLang="ko-KR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2020</a:t>
                </a:r>
                <a:r>
                  <a:rPr lang="ko-KR" altLang="en-US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학년도 국가 근로장학사업 참여대학 중</a:t>
                </a:r>
                <a:endParaRPr lang="ko-KR" altLang="en-US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3823900" y="4509120"/>
                <a:ext cx="46894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방학 </a:t>
                </a:r>
                <a:r>
                  <a:rPr lang="ko-KR" altLang="en-US" sz="1600" b="1" dirty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집중근로 프로그램 </a:t>
                </a:r>
                <a:r>
                  <a:rPr lang="ko-KR" altLang="en-US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신청대학</a:t>
                </a:r>
                <a:endParaRPr lang="en-US" altLang="ko-KR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3131841" y="5153118"/>
                <a:ext cx="51845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b="1" dirty="0" smtClean="0">
                    <a:solidFill>
                      <a:schemeClr val="bg1"/>
                    </a:solidFill>
                    <a:latin typeface="+mn-ea"/>
                  </a:rPr>
                  <a:t>학생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  <a:latin typeface="+mn-ea"/>
                  </a:rPr>
                  <a:t>  </a:t>
                </a:r>
                <a:r>
                  <a:rPr lang="en-US" altLang="ko-KR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2020</a:t>
                </a:r>
                <a:r>
                  <a:rPr lang="ko-KR" altLang="en-US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학년도 방학 집중근로 프로그램 대상</a:t>
                </a:r>
                <a:endParaRPr lang="ko-KR" altLang="en-US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3811200" y="5523770"/>
                <a:ext cx="510033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ko-KR" altLang="en-US" sz="1600" b="1" dirty="0" smtClean="0">
                    <a:solidFill>
                      <a:schemeClr val="accent3">
                        <a:lumMod val="50000"/>
                      </a:schemeClr>
                    </a:solidFill>
                    <a:latin typeface="+mn-ea"/>
                  </a:rPr>
                  <a:t>대학의 재학생 중 국가근로장학금 기신청자</a:t>
                </a:r>
                <a:endParaRPr lang="en-US" altLang="ko-KR" sz="1600" b="1" dirty="0">
                  <a:solidFill>
                    <a:schemeClr val="accent3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82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방학 집중근로 프로그램 안내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latin typeface="+mn-ea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7110222" y="97770"/>
            <a:ext cx="171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방학집중근로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21" name="순서도: 대체 처리 20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22" name="순서도: 병합 21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13894" y="980728"/>
            <a:ext cx="484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방학 집중근로 프로그램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44085" y="2142440"/>
            <a:ext cx="7682385" cy="4166880"/>
            <a:chOff x="744085" y="2142440"/>
            <a:chExt cx="7682385" cy="4166880"/>
          </a:xfrm>
        </p:grpSpPr>
        <p:grpSp>
          <p:nvGrpSpPr>
            <p:cNvPr id="7" name="그룹 6"/>
            <p:cNvGrpSpPr/>
            <p:nvPr/>
          </p:nvGrpSpPr>
          <p:grpSpPr>
            <a:xfrm>
              <a:off x="744085" y="2142440"/>
              <a:ext cx="2675787" cy="566480"/>
              <a:chOff x="744085" y="2142440"/>
              <a:chExt cx="2675787" cy="566480"/>
            </a:xfrm>
          </p:grpSpPr>
          <p:sp>
            <p:nvSpPr>
              <p:cNvPr id="14" name="직사각형 13"/>
              <p:cNvSpPr/>
              <p:nvPr/>
            </p:nvSpPr>
            <p:spPr>
              <a:xfrm rot="8100000">
                <a:off x="744085" y="2302911"/>
                <a:ext cx="562567" cy="100028"/>
              </a:xfrm>
              <a:prstGeom prst="rect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15" name="순서도: 처리 14"/>
              <p:cNvSpPr/>
              <p:nvPr/>
            </p:nvSpPr>
            <p:spPr>
              <a:xfrm>
                <a:off x="874192" y="2142440"/>
                <a:ext cx="2545680" cy="566480"/>
              </a:xfrm>
              <a:prstGeom prst="flowChartProcess">
                <a:avLst/>
              </a:prstGeom>
              <a:noFill/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ko-KR" altLang="en-US" sz="2800" b="1" spc="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진행절차</a:t>
                </a: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1043608" y="3212975"/>
              <a:ext cx="7382862" cy="3096345"/>
              <a:chOff x="1043608" y="3212975"/>
              <a:chExt cx="7382862" cy="3096345"/>
            </a:xfrm>
          </p:grpSpPr>
          <p:sp>
            <p:nvSpPr>
              <p:cNvPr id="24" name="순서도: 처리 23"/>
              <p:cNvSpPr/>
              <p:nvPr/>
            </p:nvSpPr>
            <p:spPr>
              <a:xfrm>
                <a:off x="2124255" y="3223735"/>
                <a:ext cx="898978" cy="900000"/>
              </a:xfrm>
              <a:prstGeom prst="flowChartProcess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참여신청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2124255" y="4108412"/>
                <a:ext cx="898978" cy="37383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대학  </a:t>
                </a:r>
                <a:r>
                  <a:rPr lang="en-US" altLang="ko-KR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/  </a:t>
                </a:r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기관</a:t>
                </a:r>
              </a:p>
            </p:txBody>
          </p:sp>
          <p:sp>
            <p:nvSpPr>
              <p:cNvPr id="28" name="순서도: 처리 27"/>
              <p:cNvSpPr/>
              <p:nvPr/>
            </p:nvSpPr>
            <p:spPr>
              <a:xfrm>
                <a:off x="3204902" y="3223735"/>
                <a:ext cx="898978" cy="900000"/>
              </a:xfrm>
              <a:prstGeom prst="flowChartProcess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희망근로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기관신</a:t>
                </a:r>
                <a:r>
                  <a:rPr lang="ko-KR" altLang="en-US" sz="1400" b="1" dirty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청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9" name="순서도: 처리 28"/>
              <p:cNvSpPr/>
              <p:nvPr/>
            </p:nvSpPr>
            <p:spPr>
              <a:xfrm>
                <a:off x="4285549" y="3223734"/>
                <a:ext cx="898978" cy="900000"/>
              </a:xfrm>
              <a:prstGeom prst="flowChartProcess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기관</a:t>
                </a:r>
                <a:r>
                  <a:rPr lang="en-US" altLang="ko-KR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-</a:t>
                </a:r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학생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1400" b="1" dirty="0" err="1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매</a:t>
                </a:r>
                <a:r>
                  <a:rPr lang="ko-KR" altLang="en-US" sz="1400" b="1" dirty="0" err="1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칭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0" name="순서도: 처리 29"/>
              <p:cNvSpPr/>
              <p:nvPr/>
            </p:nvSpPr>
            <p:spPr>
              <a:xfrm>
                <a:off x="5366196" y="3223734"/>
                <a:ext cx="898978" cy="900000"/>
              </a:xfrm>
              <a:prstGeom prst="flowChartProcess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결과확인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학생배</a:t>
                </a:r>
                <a:r>
                  <a:rPr lang="ko-KR" altLang="en-US" sz="1400" b="1" dirty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정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1" name="순서도: 처리 30"/>
              <p:cNvSpPr/>
              <p:nvPr/>
            </p:nvSpPr>
            <p:spPr>
              <a:xfrm>
                <a:off x="6446843" y="3223735"/>
                <a:ext cx="898978" cy="900000"/>
              </a:xfrm>
              <a:prstGeom prst="flowChartProcess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업무협약</a:t>
                </a:r>
                <a:r>
                  <a:rPr lang="en-US" altLang="ko-KR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,</a:t>
                </a:r>
              </a:p>
              <a:p>
                <a:pPr algn="ctr"/>
                <a:r>
                  <a:rPr lang="ko-KR" altLang="en-US" sz="1400" b="1" spc="-300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오리엔테이</a:t>
                </a:r>
                <a:r>
                  <a:rPr lang="ko-KR" altLang="en-US" sz="1400" b="1" spc="-300" dirty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션</a:t>
                </a:r>
                <a:endParaRPr lang="en-US" altLang="ko-KR" sz="1400" b="1" spc="-3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2" name="순서도: 처리 31"/>
              <p:cNvSpPr/>
              <p:nvPr/>
            </p:nvSpPr>
            <p:spPr>
              <a:xfrm>
                <a:off x="7527492" y="3212975"/>
                <a:ext cx="898978" cy="910760"/>
              </a:xfrm>
              <a:prstGeom prst="flowChartProcess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집중근로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수</a:t>
                </a:r>
                <a:r>
                  <a:rPr lang="ko-KR" altLang="en-US" sz="1400" b="1" dirty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행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3" name="순서도: 처리 32"/>
              <p:cNvSpPr/>
              <p:nvPr/>
            </p:nvSpPr>
            <p:spPr>
              <a:xfrm>
                <a:off x="1043608" y="3223735"/>
                <a:ext cx="898978" cy="900000"/>
              </a:xfrm>
              <a:prstGeom prst="flowChartProcess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사업참여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1400" b="1" dirty="0" smtClean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신청안</a:t>
                </a:r>
                <a:r>
                  <a:rPr lang="ko-KR" altLang="en-US" sz="1400" b="1" dirty="0"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내</a:t>
                </a:r>
                <a:endParaRPr lang="en-US" altLang="ko-KR" sz="1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3608" y="4119172"/>
                <a:ext cx="898978" cy="3595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재단</a:t>
                </a: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204902" y="4119172"/>
                <a:ext cx="898978" cy="3595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학생</a:t>
                </a: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285549" y="4108412"/>
                <a:ext cx="898978" cy="37383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재단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5366196" y="4119172"/>
                <a:ext cx="898978" cy="3595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대학</a:t>
                </a:r>
                <a:r>
                  <a:rPr lang="en-US" altLang="ko-KR" sz="1400" b="1" spc="-30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</a:t>
                </a:r>
                <a:r>
                  <a:rPr lang="en-US" altLang="ko-KR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 /  </a:t>
                </a:r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기관</a:t>
                </a: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6446843" y="4108412"/>
                <a:ext cx="898978" cy="37383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재단  </a:t>
                </a:r>
                <a:r>
                  <a:rPr lang="en-US" altLang="ko-KR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/ </a:t>
                </a:r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기관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527492" y="4119172"/>
                <a:ext cx="898978" cy="3595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spc="-300" dirty="0" smtClean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학생</a:t>
                </a: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631531" y="4482247"/>
                <a:ext cx="45719" cy="357296"/>
              </a:xfrm>
              <a:prstGeom prst="rect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5772209" y="4482247"/>
                <a:ext cx="45719" cy="242897"/>
              </a:xfrm>
              <a:prstGeom prst="rect">
                <a:avLst/>
              </a:prstGeom>
              <a:solidFill>
                <a:srgbClr val="37D4FF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4712178" y="4482246"/>
                <a:ext cx="45719" cy="1106993"/>
              </a:xfrm>
              <a:prstGeom prst="rect">
                <a:avLst/>
              </a:prstGeom>
              <a:solidFill>
                <a:srgbClr val="0E6B90"/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2195736" y="4839543"/>
                <a:ext cx="1944216" cy="461665"/>
              </a:xfrm>
              <a:prstGeom prst="rect">
                <a:avLst/>
              </a:prstGeom>
              <a:solidFill>
                <a:srgbClr val="37D4FF">
                  <a:alpha val="20000"/>
                </a:srgb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buClr>
                    <a:srgbClr val="0A4C66"/>
                  </a:buClr>
                  <a:buSzPct val="90000"/>
                </a:pPr>
                <a:r>
                  <a:rPr lang="ko-KR" altLang="en-US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일반근로기관 </a:t>
                </a:r>
                <a:r>
                  <a:rPr lang="en-US" altLang="ko-KR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5</a:t>
                </a:r>
                <a:r>
                  <a:rPr lang="ko-KR" altLang="en-US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개</a:t>
                </a:r>
                <a:endParaRPr lang="en-US" altLang="ko-KR" sz="1200" b="1" spc="300" dirty="0">
                  <a:solidFill>
                    <a:schemeClr val="accent1">
                      <a:lumMod val="50000"/>
                    </a:schemeClr>
                  </a:solidFill>
                  <a:latin typeface="+mn-ea"/>
                </a:endParaRPr>
              </a:p>
              <a:p>
                <a:pPr algn="ctr" fontAlgn="base">
                  <a:buClr>
                    <a:srgbClr val="0A4C66"/>
                  </a:buClr>
                  <a:buSzPct val="90000"/>
                </a:pPr>
                <a:r>
                  <a:rPr lang="ko-KR" altLang="en-US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우수근로기관 </a:t>
                </a:r>
                <a:r>
                  <a:rPr lang="en-US" altLang="ko-KR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3</a:t>
                </a:r>
                <a:r>
                  <a:rPr lang="ko-KR" altLang="en-US" sz="1200" b="1" spc="300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개</a:t>
                </a: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3132320" y="5589240"/>
                <a:ext cx="3167872" cy="720080"/>
              </a:xfrm>
              <a:prstGeom prst="rect">
                <a:avLst/>
              </a:prstGeom>
              <a:solidFill>
                <a:srgbClr val="0E6B90">
                  <a:alpha val="20000"/>
                </a:srgb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buClr>
                    <a:srgbClr val="0A4C66"/>
                  </a:buClr>
                  <a:buSzPct val="90000"/>
                </a:pPr>
                <a:r>
                  <a:rPr lang="ko-KR" altLang="en-US" sz="1200" b="1" spc="300" dirty="0">
                    <a:solidFill>
                      <a:srgbClr val="002060"/>
                    </a:solidFill>
                    <a:latin typeface="+mn-ea"/>
                  </a:rPr>
                  <a:t>동일기관 동일순위 지망학생 간</a:t>
                </a:r>
                <a:r>
                  <a:rPr lang="en-US" altLang="ko-KR" sz="1200" b="1" spc="300" dirty="0">
                    <a:solidFill>
                      <a:srgbClr val="002060"/>
                    </a:solidFill>
                    <a:latin typeface="+mn-ea"/>
                  </a:rPr>
                  <a:t/>
                </a:r>
                <a:br>
                  <a:rPr lang="en-US" altLang="ko-KR" sz="1200" b="1" spc="300" dirty="0">
                    <a:solidFill>
                      <a:srgbClr val="002060"/>
                    </a:solidFill>
                    <a:latin typeface="+mn-ea"/>
                  </a:rPr>
                </a:br>
                <a:r>
                  <a:rPr lang="ko-KR" altLang="en-US" sz="1200" b="1" spc="300" dirty="0" smtClean="0">
                    <a:solidFill>
                      <a:srgbClr val="002060"/>
                    </a:solidFill>
                    <a:latin typeface="+mn-ea"/>
                  </a:rPr>
                  <a:t>소득구간</a:t>
                </a:r>
                <a:r>
                  <a:rPr lang="en-US" altLang="ko-KR" sz="1200" b="1" spc="300" dirty="0" smtClean="0">
                    <a:solidFill>
                      <a:srgbClr val="002060"/>
                    </a:solidFill>
                    <a:latin typeface="+mn-ea"/>
                  </a:rPr>
                  <a:t>, </a:t>
                </a:r>
                <a:r>
                  <a:rPr lang="ko-KR" altLang="en-US" sz="1200" b="1" spc="300" dirty="0">
                    <a:solidFill>
                      <a:srgbClr val="002060"/>
                    </a:solidFill>
                    <a:latin typeface="+mn-ea"/>
                  </a:rPr>
                  <a:t>기관</a:t>
                </a:r>
                <a:r>
                  <a:rPr lang="en-US" altLang="ko-KR" sz="1200" b="1" spc="300" dirty="0">
                    <a:solidFill>
                      <a:srgbClr val="002060"/>
                    </a:solidFill>
                    <a:latin typeface="+mn-ea"/>
                  </a:rPr>
                  <a:t>-</a:t>
                </a:r>
                <a:r>
                  <a:rPr lang="ko-KR" altLang="en-US" sz="1200" b="1" spc="300" dirty="0">
                    <a:solidFill>
                      <a:srgbClr val="002060"/>
                    </a:solidFill>
                    <a:latin typeface="+mn-ea"/>
                  </a:rPr>
                  <a:t>학생 간 </a:t>
                </a:r>
                <a:r>
                  <a:rPr lang="ko-KR" altLang="en-US" sz="1200" b="1" spc="300" dirty="0" err="1">
                    <a:solidFill>
                      <a:srgbClr val="002060"/>
                    </a:solidFill>
                    <a:latin typeface="+mn-ea"/>
                  </a:rPr>
                  <a:t>수요일치</a:t>
                </a:r>
                <a:r>
                  <a:rPr lang="en-US" altLang="ko-KR" sz="1200" b="1" spc="300" dirty="0">
                    <a:solidFill>
                      <a:srgbClr val="002060"/>
                    </a:solidFill>
                    <a:latin typeface="+mn-ea"/>
                  </a:rPr>
                  <a:t/>
                </a:r>
                <a:br>
                  <a:rPr lang="en-US" altLang="ko-KR" sz="1200" b="1" spc="300" dirty="0">
                    <a:solidFill>
                      <a:srgbClr val="002060"/>
                    </a:solidFill>
                    <a:latin typeface="+mn-ea"/>
                  </a:rPr>
                </a:br>
                <a:r>
                  <a:rPr lang="ko-KR" altLang="en-US" sz="1200" b="1" spc="300" dirty="0">
                    <a:solidFill>
                      <a:srgbClr val="002060"/>
                    </a:solidFill>
                    <a:latin typeface="+mn-ea"/>
                  </a:rPr>
                  <a:t>여부를 바탕으로 </a:t>
                </a:r>
                <a:r>
                  <a:rPr lang="ko-KR" altLang="en-US" sz="1200" b="1" spc="300" dirty="0" err="1">
                    <a:solidFill>
                      <a:srgbClr val="002060"/>
                    </a:solidFill>
                    <a:latin typeface="+mn-ea"/>
                  </a:rPr>
                  <a:t>기관배정안</a:t>
                </a:r>
                <a:r>
                  <a:rPr lang="ko-KR" altLang="en-US" sz="1200" b="1" spc="300" dirty="0">
                    <a:solidFill>
                      <a:srgbClr val="002060"/>
                    </a:solidFill>
                    <a:latin typeface="+mn-ea"/>
                  </a:rPr>
                  <a:t> 마련</a:t>
                </a: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5508104" y="4725144"/>
                <a:ext cx="2914718" cy="663705"/>
              </a:xfrm>
              <a:prstGeom prst="rect">
                <a:avLst/>
              </a:prstGeom>
              <a:solidFill>
                <a:srgbClr val="37D4FF">
                  <a:alpha val="20000"/>
                </a:srgbClr>
              </a:solidFill>
              <a:ln w="285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buClr>
                    <a:srgbClr val="0A4C66"/>
                  </a:buClr>
                  <a:buSzPct val="90000"/>
                </a:pPr>
                <a:r>
                  <a:rPr lang="ko-KR" altLang="en-US" sz="1200" b="1" spc="300" dirty="0" smtClean="0">
                    <a:solidFill>
                      <a:srgbClr val="0E6B90"/>
                    </a:solidFill>
                    <a:latin typeface="+mn-ea"/>
                  </a:rPr>
                  <a:t>재단의 </a:t>
                </a:r>
                <a:r>
                  <a:rPr lang="ko-KR" altLang="en-US" sz="1200" b="1" spc="300" dirty="0">
                    <a:solidFill>
                      <a:srgbClr val="0E6B90"/>
                    </a:solidFill>
                    <a:latin typeface="+mn-ea"/>
                  </a:rPr>
                  <a:t>배정안을 참고하여</a:t>
                </a:r>
                <a:r>
                  <a:rPr lang="en-US" altLang="ko-KR" sz="1200" b="1" spc="300" dirty="0">
                    <a:solidFill>
                      <a:srgbClr val="0E6B90"/>
                    </a:solidFill>
                    <a:latin typeface="+mn-ea"/>
                  </a:rPr>
                  <a:t/>
                </a:r>
                <a:br>
                  <a:rPr lang="en-US" altLang="ko-KR" sz="1200" b="1" spc="300" dirty="0">
                    <a:solidFill>
                      <a:srgbClr val="0E6B90"/>
                    </a:solidFill>
                    <a:latin typeface="+mn-ea"/>
                  </a:rPr>
                </a:br>
                <a:r>
                  <a:rPr lang="ko-KR" altLang="en-US" sz="1200" b="1" spc="300" dirty="0">
                    <a:solidFill>
                      <a:srgbClr val="0E6B90"/>
                    </a:solidFill>
                    <a:latin typeface="+mn-ea"/>
                  </a:rPr>
                  <a:t>대학별 선발기준에 따라 최종</a:t>
                </a:r>
                <a:r>
                  <a:rPr lang="en-US" altLang="ko-KR" sz="1200" b="1" spc="300" dirty="0">
                    <a:solidFill>
                      <a:srgbClr val="0E6B90"/>
                    </a:solidFill>
                    <a:latin typeface="+mn-ea"/>
                  </a:rPr>
                  <a:t/>
                </a:r>
                <a:br>
                  <a:rPr lang="en-US" altLang="ko-KR" sz="1200" b="1" spc="300" dirty="0">
                    <a:solidFill>
                      <a:srgbClr val="0E6B90"/>
                    </a:solidFill>
                    <a:latin typeface="+mn-ea"/>
                  </a:rPr>
                </a:br>
                <a:r>
                  <a:rPr lang="ko-KR" altLang="en-US" sz="1200" b="1" spc="300" dirty="0">
                    <a:solidFill>
                      <a:srgbClr val="0E6B90"/>
                    </a:solidFill>
                    <a:latin typeface="+mn-ea"/>
                  </a:rPr>
                  <a:t>선발 및 </a:t>
                </a:r>
                <a:r>
                  <a:rPr lang="ko-KR" altLang="en-US" sz="1200" b="1" spc="300" dirty="0" smtClean="0">
                    <a:solidFill>
                      <a:srgbClr val="0E6B90"/>
                    </a:solidFill>
                    <a:latin typeface="+mn-ea"/>
                  </a:rPr>
                  <a:t>기관배정</a:t>
                </a:r>
                <a:endParaRPr lang="en-US" altLang="ko-KR" sz="1200" b="1" spc="300" dirty="0">
                  <a:solidFill>
                    <a:srgbClr val="0E6B90"/>
                  </a:solidFill>
                  <a:latin typeface="+mn-ea"/>
                </a:endParaRPr>
              </a:p>
            </p:txBody>
          </p:sp>
          <p:sp>
            <p:nvSpPr>
              <p:cNvPr id="9" name="오른쪽 화살표 8"/>
              <p:cNvSpPr/>
              <p:nvPr/>
            </p:nvSpPr>
            <p:spPr>
              <a:xfrm>
                <a:off x="1953108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5" name="오른쪽 화살표 54"/>
              <p:cNvSpPr/>
              <p:nvPr/>
            </p:nvSpPr>
            <p:spPr>
              <a:xfrm>
                <a:off x="3037693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6" name="오른쪽 화살표 55"/>
              <p:cNvSpPr/>
              <p:nvPr/>
            </p:nvSpPr>
            <p:spPr>
              <a:xfrm>
                <a:off x="4121846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7" name="오른쪽 화살표 56"/>
              <p:cNvSpPr/>
              <p:nvPr/>
            </p:nvSpPr>
            <p:spPr>
              <a:xfrm>
                <a:off x="5209870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8" name="오른쪽 화살표 57"/>
              <p:cNvSpPr/>
              <p:nvPr/>
            </p:nvSpPr>
            <p:spPr>
              <a:xfrm>
                <a:off x="6281251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9" name="오른쪽 화살표 58"/>
              <p:cNvSpPr/>
              <p:nvPr/>
            </p:nvSpPr>
            <p:spPr>
              <a:xfrm>
                <a:off x="7356345" y="3576416"/>
                <a:ext cx="171147" cy="216024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61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06896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장학생 사고 예방</a:t>
            </a:r>
            <a:r>
              <a:rPr lang="en-US" altLang="ko-KR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및 처리절차</a:t>
            </a:r>
            <a:endParaRPr lang="en-US" altLang="ko-KR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8" name="순서도: 대체 처리 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9" name="순서도: 병합 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예방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11560" y="1414829"/>
            <a:ext cx="8133315" cy="5038507"/>
            <a:chOff x="611560" y="1414829"/>
            <a:chExt cx="8133315" cy="503850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52" b="-1"/>
            <a:stretch/>
          </p:blipFill>
          <p:spPr>
            <a:xfrm>
              <a:off x="5796136" y="1414829"/>
              <a:ext cx="2948739" cy="4750475"/>
            </a:xfrm>
            <a:prstGeom prst="rect">
              <a:avLst/>
            </a:prstGeom>
          </p:spPr>
        </p:pic>
        <p:sp>
          <p:nvSpPr>
            <p:cNvPr id="18" name="육각형 17"/>
            <p:cNvSpPr/>
            <p:nvPr/>
          </p:nvSpPr>
          <p:spPr>
            <a:xfrm>
              <a:off x="899592" y="2276872"/>
              <a:ext cx="2232248" cy="1152128"/>
            </a:xfrm>
            <a:prstGeom prst="hexagon">
              <a:avLst/>
            </a:prstGeom>
            <a:solidFill>
              <a:srgbClr val="37D4F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안전규칙 준수</a:t>
              </a:r>
              <a:endParaRPr lang="ko-KR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023828" y="2884938"/>
              <a:ext cx="2232248" cy="1152128"/>
            </a:xfrm>
            <a:prstGeom prst="hexagon">
              <a:avLst/>
            </a:prstGeom>
            <a:solidFill>
              <a:srgbClr val="2BB5E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정기적인 </a:t>
              </a:r>
              <a:r>
                <a:rPr lang="ko-KR" altLang="en-US" sz="2000" b="1" spc="-300" dirty="0" err="1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스트레칭을</a:t>
              </a:r>
              <a:endPara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통한 질환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예방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3" name="육각형 32"/>
            <p:cNvSpPr/>
            <p:nvPr/>
          </p:nvSpPr>
          <p:spPr>
            <a:xfrm>
              <a:off x="899592" y="3576480"/>
              <a:ext cx="2232248" cy="1152128"/>
            </a:xfrm>
            <a:prstGeom prst="hexagon">
              <a:avLst/>
            </a:prstGeom>
            <a:solidFill>
              <a:srgbClr val="1182AF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잠재적</a:t>
              </a:r>
              <a:endParaRPr lang="en-US" altLang="ko-KR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위험요소</a:t>
              </a:r>
              <a:r>
                <a:rPr lang="en-US" altLang="ko-KR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제거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육각형 33"/>
            <p:cNvSpPr/>
            <p:nvPr/>
          </p:nvSpPr>
          <p:spPr>
            <a:xfrm>
              <a:off x="3005548" y="4224552"/>
              <a:ext cx="2232248" cy="1152128"/>
            </a:xfrm>
            <a:prstGeom prst="hexagon">
              <a:avLst/>
            </a:prstGeom>
            <a:solidFill>
              <a:srgbClr val="1496C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비상구</a:t>
              </a:r>
              <a:r>
                <a:rPr lang="en-US" altLang="ko-KR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소화기</a:t>
              </a:r>
              <a:endPara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000" b="1" spc="-3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위치 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및 </a:t>
              </a:r>
              <a:r>
                <a:rPr lang="ko-KR" altLang="en-US" sz="2000" b="1" spc="-300" dirty="0" err="1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피난로</a:t>
              </a:r>
              <a:r>
                <a:rPr lang="ko-KR" altLang="en-US" sz="2000" b="1" spc="-300" dirty="0" smtClean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 인지</a:t>
              </a:r>
              <a:endPara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cxnSp>
          <p:nvCxnSpPr>
            <p:cNvPr id="52" name="꺾인 연결선 51"/>
            <p:cNvCxnSpPr/>
            <p:nvPr/>
          </p:nvCxnSpPr>
          <p:spPr>
            <a:xfrm flipV="1">
              <a:off x="4301692" y="2564904"/>
              <a:ext cx="1422436" cy="608066"/>
            </a:xfrm>
            <a:prstGeom prst="bentConnector3">
              <a:avLst>
                <a:gd name="adj1" fmla="val -12141"/>
              </a:avLst>
            </a:prstGeom>
            <a:ln w="28575">
              <a:solidFill>
                <a:srgbClr val="2BB5E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5724128" y="1414829"/>
              <a:ext cx="3020747" cy="4750475"/>
            </a:xfrm>
            <a:prstGeom prst="rect">
              <a:avLst/>
            </a:prstGeom>
            <a:noFill/>
            <a:ln w="28575">
              <a:solidFill>
                <a:srgbClr val="2BB5E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28" y="5085184"/>
              <a:ext cx="2078772" cy="1318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직사각형 64"/>
            <p:cNvSpPr/>
            <p:nvPr/>
          </p:nvSpPr>
          <p:spPr>
            <a:xfrm>
              <a:off x="611560" y="5013176"/>
              <a:ext cx="2232248" cy="1440160"/>
            </a:xfrm>
            <a:prstGeom prst="rect">
              <a:avLst/>
            </a:prstGeom>
            <a:noFill/>
            <a:ln w="28575">
              <a:solidFill>
                <a:srgbClr val="1182A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cxnSp>
          <p:nvCxnSpPr>
            <p:cNvPr id="66" name="꺾인 연결선 65"/>
            <p:cNvCxnSpPr/>
            <p:nvPr/>
          </p:nvCxnSpPr>
          <p:spPr>
            <a:xfrm rot="10800000" flipV="1">
              <a:off x="2843808" y="5381264"/>
              <a:ext cx="1277864" cy="373278"/>
            </a:xfrm>
            <a:prstGeom prst="bentConnector3">
              <a:avLst>
                <a:gd name="adj1" fmla="val 705"/>
              </a:avLst>
            </a:prstGeom>
            <a:ln w="28575">
              <a:solidFill>
                <a:srgbClr val="1182A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prstClr val="white"/>
                    </a:solidFill>
                  </a:rPr>
                  <a:t>ㅇㅁㄴㅇㄴㅇ</a:t>
                </a: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28" name="순서도: 대체 처리 27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29" name="순서도: 병합 28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발생 시 처리절차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92697" y="4159547"/>
            <a:ext cx="7839743" cy="1717725"/>
            <a:chOff x="692697" y="4159547"/>
            <a:chExt cx="7839743" cy="17177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4058" y="4159547"/>
              <a:ext cx="968382" cy="17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순서도: 대체 처리 23"/>
            <p:cNvSpPr/>
            <p:nvPr/>
          </p:nvSpPr>
          <p:spPr>
            <a:xfrm>
              <a:off x="692697" y="4293096"/>
              <a:ext cx="6804756" cy="1584176"/>
            </a:xfrm>
            <a:prstGeom prst="flowChartAlternateProcess">
              <a:avLst/>
            </a:prstGeom>
            <a:solidFill>
              <a:srgbClr val="37D4FF"/>
            </a:solidFill>
            <a:ln w="28575">
              <a:solidFill>
                <a:srgbClr val="37D4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소속대학 담당자에게 사고보고 및 한국장학재단 </a:t>
              </a:r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안전사고</a:t>
              </a:r>
              <a:endParaRPr lang="en-US" altLang="ko-KR" sz="20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긴급전화</a:t>
              </a:r>
              <a:r>
                <a:rPr lang="en-US" altLang="ko-KR" sz="2000" b="1" spc="-150" dirty="0" smtClean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2000" b="1" spc="-300" dirty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en-US" altLang="ko-KR" sz="2000" b="1" spc="-300" dirty="0" smtClean="0">
                  <a:solidFill>
                    <a:srgbClr val="FF0000"/>
                  </a:solidFill>
                  <a:latin typeface="+mn-ea"/>
                </a:rPr>
                <a:t>1599-4920)</a:t>
              </a:r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를 통해 </a:t>
              </a:r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상해보험 처리절차를</a:t>
              </a:r>
              <a:endParaRPr lang="en-US" altLang="ko-KR" sz="20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/>
                  </a:solidFill>
                  <a:latin typeface="+mn-ea"/>
                </a:rPr>
                <a:t>확인하고 진행하세요</a:t>
              </a:r>
              <a:r>
                <a:rPr lang="en-US" altLang="ko-KR" sz="2000" b="1" spc="-150" dirty="0" smtClean="0">
                  <a:solidFill>
                    <a:schemeClr val="tx1"/>
                  </a:solidFill>
                  <a:latin typeface="+mn-ea"/>
                </a:rPr>
                <a:t>. (</a:t>
              </a:r>
              <a:r>
                <a:rPr lang="ko-KR" altLang="en-US" sz="2000" b="1" spc="-150" dirty="0">
                  <a:solidFill>
                    <a:schemeClr val="tx1"/>
                  </a:solidFill>
                  <a:latin typeface="+mn-ea"/>
                </a:rPr>
                <a:t>본인부담금이 발생할 수 있음</a:t>
              </a:r>
              <a:r>
                <a:rPr lang="en-US" altLang="ko-KR" sz="2000" b="1" spc="-150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ko-KR" altLang="en-US" sz="2000" b="1" spc="-300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71600" y="2132856"/>
            <a:ext cx="7344816" cy="1728192"/>
            <a:chOff x="971600" y="2132856"/>
            <a:chExt cx="7344816" cy="172819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778" r="44444" b="16535"/>
            <a:stretch>
              <a:fillRect/>
            </a:stretch>
          </p:blipFill>
          <p:spPr bwMode="auto">
            <a:xfrm>
              <a:off x="971600" y="2132856"/>
              <a:ext cx="136815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순서도: 대체 처리 34"/>
            <p:cNvSpPr/>
            <p:nvPr/>
          </p:nvSpPr>
          <p:spPr>
            <a:xfrm>
              <a:off x="2627784" y="2607464"/>
              <a:ext cx="5688632" cy="893544"/>
            </a:xfrm>
            <a:prstGeom prst="flowChartAlternateProcess">
              <a:avLst/>
            </a:prstGeom>
            <a:noFill/>
            <a:ln w="28575">
              <a:solidFill>
                <a:srgbClr val="37D4FF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교외근로 중 안전사고가 발생했어요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!</a:t>
              </a:r>
            </a:p>
            <a:p>
              <a:pPr algn="ctr"/>
              <a:r>
                <a:rPr lang="ko-KR" altLang="en-US" sz="2400" b="1" spc="-300" dirty="0" smtClean="0">
                  <a:solidFill>
                    <a:schemeClr val="tx1"/>
                  </a:solidFill>
                  <a:latin typeface="+mn-ea"/>
                </a:rPr>
                <a:t>어떻게 해야 하죠</a:t>
              </a:r>
              <a:r>
                <a:rPr lang="en-US" altLang="ko-KR" sz="2400" b="1" spc="-300" dirty="0" smtClean="0">
                  <a:solidFill>
                    <a:schemeClr val="tx1"/>
                  </a:solidFill>
                  <a:latin typeface="+mn-ea"/>
                </a:rPr>
                <a:t>?</a:t>
              </a:r>
              <a:endParaRPr lang="ko-KR" altLang="en-US" sz="2400" b="1" spc="-3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1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367411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안전사고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4487" y="2357659"/>
            <a:ext cx="8118962" cy="3237203"/>
          </a:xfrm>
          <a:prstGeom prst="rect">
            <a:avLst/>
          </a:prstGeom>
          <a:noFill/>
        </p:spPr>
      </p:sp>
      <p:grpSp>
        <p:nvGrpSpPr>
          <p:cNvPr id="48" name="그룹 47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</p:grpSpPr>
        <p:sp>
          <p:nvSpPr>
            <p:cNvPr id="49" name="순서도: 대체 처리 48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50" name="순서도: 병합 49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solidFill>
              <a:srgbClr val="37D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7D4FF"/>
                </a:solidFill>
                <a:latin typeface="+mn-ea"/>
              </a:rPr>
              <a:t>안전사고 발생 시 처리절차</a:t>
            </a:r>
            <a:endParaRPr lang="ko-KR" altLang="en-US" sz="3200" b="1" spc="-300" dirty="0">
              <a:solidFill>
                <a:srgbClr val="37D4FF"/>
              </a:solidFill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3568" y="2276871"/>
            <a:ext cx="7848872" cy="3960441"/>
            <a:chOff x="683568" y="2276871"/>
            <a:chExt cx="7848872" cy="3960441"/>
          </a:xfrm>
        </p:grpSpPr>
        <p:sp>
          <p:nvSpPr>
            <p:cNvPr id="18" name="자유형 17"/>
            <p:cNvSpPr/>
            <p:nvPr/>
          </p:nvSpPr>
          <p:spPr>
            <a:xfrm>
              <a:off x="683568" y="2276872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사고 발생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28" name="자유형 27"/>
            <p:cNvSpPr/>
            <p:nvPr/>
          </p:nvSpPr>
          <p:spPr>
            <a:xfrm>
              <a:off x="3447152" y="2276872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초기 대응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6279890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사고 처리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5287140" y="5025236"/>
              <a:ext cx="385341" cy="501648"/>
            </a:xfrm>
            <a:custGeom>
              <a:avLst/>
              <a:gdLst>
                <a:gd name="connsiteX0" fmla="*/ 0 w 256194"/>
                <a:gd name="connsiteY0" fmla="*/ 59940 h 299699"/>
                <a:gd name="connsiteX1" fmla="*/ 128097 w 256194"/>
                <a:gd name="connsiteY1" fmla="*/ 59940 h 299699"/>
                <a:gd name="connsiteX2" fmla="*/ 128097 w 256194"/>
                <a:gd name="connsiteY2" fmla="*/ 0 h 299699"/>
                <a:gd name="connsiteX3" fmla="*/ 256194 w 256194"/>
                <a:gd name="connsiteY3" fmla="*/ 149850 h 299699"/>
                <a:gd name="connsiteX4" fmla="*/ 128097 w 256194"/>
                <a:gd name="connsiteY4" fmla="*/ 299699 h 299699"/>
                <a:gd name="connsiteX5" fmla="*/ 128097 w 256194"/>
                <a:gd name="connsiteY5" fmla="*/ 239759 h 299699"/>
                <a:gd name="connsiteX6" fmla="*/ 0 w 256194"/>
                <a:gd name="connsiteY6" fmla="*/ 239759 h 299699"/>
                <a:gd name="connsiteX7" fmla="*/ 0 w 256194"/>
                <a:gd name="connsiteY7" fmla="*/ 59940 h 29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4" h="299699">
                  <a:moveTo>
                    <a:pt x="256194" y="239759"/>
                  </a:moveTo>
                  <a:lnTo>
                    <a:pt x="128097" y="239759"/>
                  </a:lnTo>
                  <a:lnTo>
                    <a:pt x="128097" y="299699"/>
                  </a:lnTo>
                  <a:lnTo>
                    <a:pt x="0" y="149849"/>
                  </a:lnTo>
                  <a:lnTo>
                    <a:pt x="128097" y="0"/>
                  </a:lnTo>
                  <a:lnTo>
                    <a:pt x="128097" y="59940"/>
                  </a:lnTo>
                  <a:lnTo>
                    <a:pt x="256194" y="59940"/>
                  </a:lnTo>
                  <a:lnTo>
                    <a:pt x="256194" y="239759"/>
                  </a:lnTo>
                  <a:close/>
                </a:path>
              </a:pathLst>
            </a:custGeom>
            <a:solidFill>
              <a:srgbClr val="00B0F0"/>
            </a:solidFill>
            <a:ln w="15875"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58" tIns="59940" rIns="0" bIns="59940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800" b="1" kern="1200">
                <a:latin typeface="+mn-ea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83568" y="2837954"/>
              <a:ext cx="2252549" cy="1084015"/>
            </a:xfrm>
            <a:prstGeom prst="roundRect">
              <a:avLst/>
            </a:prstGeom>
            <a:solidFill>
              <a:srgbClr val="DD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근로 중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안전사고 발생 </a:t>
              </a:r>
              <a:endParaRPr lang="ko-KR" altLang="en-US" sz="14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5" name="자유형 54"/>
            <p:cNvSpPr/>
            <p:nvPr/>
          </p:nvSpPr>
          <p:spPr>
            <a:xfrm>
              <a:off x="6207882" y="2276871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spc="-150" dirty="0" smtClean="0">
                  <a:latin typeface="+mn-ea"/>
                </a:rPr>
                <a:t>대학 및 재단에 연락</a:t>
              </a:r>
              <a:endParaRPr lang="ko-KR" altLang="en-US" sz="2000" b="1" kern="1200" spc="-150" dirty="0">
                <a:latin typeface="+mn-ea"/>
              </a:endParaRPr>
            </a:p>
          </p:txBody>
        </p:sp>
        <p:sp>
          <p:nvSpPr>
            <p:cNvPr id="59" name="자유형 58"/>
            <p:cNvSpPr/>
            <p:nvPr/>
          </p:nvSpPr>
          <p:spPr>
            <a:xfrm>
              <a:off x="683568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자가진단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3471578" y="4669229"/>
              <a:ext cx="2252550" cy="1424067"/>
            </a:xfrm>
            <a:custGeom>
              <a:avLst/>
              <a:gdLst>
                <a:gd name="connsiteX0" fmla="*/ 0 w 1208464"/>
                <a:gd name="connsiteY0" fmla="*/ 72508 h 725078"/>
                <a:gd name="connsiteX1" fmla="*/ 72508 w 1208464"/>
                <a:gd name="connsiteY1" fmla="*/ 0 h 725078"/>
                <a:gd name="connsiteX2" fmla="*/ 1135956 w 1208464"/>
                <a:gd name="connsiteY2" fmla="*/ 0 h 725078"/>
                <a:gd name="connsiteX3" fmla="*/ 1208464 w 1208464"/>
                <a:gd name="connsiteY3" fmla="*/ 72508 h 725078"/>
                <a:gd name="connsiteX4" fmla="*/ 1208464 w 1208464"/>
                <a:gd name="connsiteY4" fmla="*/ 652570 h 725078"/>
                <a:gd name="connsiteX5" fmla="*/ 1135956 w 1208464"/>
                <a:gd name="connsiteY5" fmla="*/ 725078 h 725078"/>
                <a:gd name="connsiteX6" fmla="*/ 72508 w 1208464"/>
                <a:gd name="connsiteY6" fmla="*/ 725078 h 725078"/>
                <a:gd name="connsiteX7" fmla="*/ 0 w 1208464"/>
                <a:gd name="connsiteY7" fmla="*/ 652570 h 725078"/>
                <a:gd name="connsiteX8" fmla="*/ 0 w 1208464"/>
                <a:gd name="connsiteY8" fmla="*/ 72508 h 7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64" h="725078">
                  <a:moveTo>
                    <a:pt x="0" y="72508"/>
                  </a:moveTo>
                  <a:cubicBezTo>
                    <a:pt x="0" y="32463"/>
                    <a:pt x="32463" y="0"/>
                    <a:pt x="72508" y="0"/>
                  </a:cubicBezTo>
                  <a:lnTo>
                    <a:pt x="1135956" y="0"/>
                  </a:lnTo>
                  <a:cubicBezTo>
                    <a:pt x="1176001" y="0"/>
                    <a:pt x="1208464" y="32463"/>
                    <a:pt x="1208464" y="72508"/>
                  </a:cubicBezTo>
                  <a:lnTo>
                    <a:pt x="1208464" y="652570"/>
                  </a:lnTo>
                  <a:cubicBezTo>
                    <a:pt x="1208464" y="692615"/>
                    <a:pt x="1176001" y="725078"/>
                    <a:pt x="1135956" y="725078"/>
                  </a:cubicBezTo>
                  <a:lnTo>
                    <a:pt x="72508" y="725078"/>
                  </a:lnTo>
                  <a:cubicBezTo>
                    <a:pt x="32463" y="725078"/>
                    <a:pt x="0" y="692615"/>
                    <a:pt x="0" y="652570"/>
                  </a:cubicBezTo>
                  <a:lnTo>
                    <a:pt x="0" y="72508"/>
                  </a:lnTo>
                  <a:close/>
                </a:path>
              </a:pathLst>
            </a:custGeom>
            <a:solidFill>
              <a:srgbClr val="0E6B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387" tIns="78387" rIns="78387" bIns="78387" numCol="1" spcCol="1270" anchor="t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>
                  <a:latin typeface="+mn-ea"/>
                </a:rPr>
                <a:t>후속 조치</a:t>
              </a:r>
              <a:endParaRPr lang="ko-KR" altLang="en-US" sz="2400" b="1" kern="1200" dirty="0">
                <a:latin typeface="+mn-ea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447152" y="2841654"/>
              <a:ext cx="2252550" cy="1084015"/>
            </a:xfrm>
            <a:prstGeom prst="roundRect">
              <a:avLst/>
            </a:prstGeom>
            <a:solidFill>
              <a:srgbClr val="C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사고의 심각성에</a:t>
              </a:r>
              <a:endParaRPr lang="en-US" altLang="ko-KR" sz="14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따라 </a:t>
              </a:r>
              <a:r>
                <a:rPr lang="en-US" altLang="ko-KR" sz="1400" b="1" spc="-150" dirty="0" smtClean="0">
                  <a:solidFill>
                    <a:schemeClr val="tx1"/>
                  </a:solidFill>
                  <a:latin typeface="+mn-ea"/>
                </a:rPr>
                <a:t>119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연락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후</a:t>
              </a:r>
              <a:r>
                <a:rPr lang="en-US" altLang="ko-KR" sz="1400" b="1" spc="-150" dirty="0" smtClean="0">
                  <a:solidFill>
                    <a:schemeClr val="tx1"/>
                  </a:solidFill>
                  <a:latin typeface="+mn-ea"/>
                </a:rPr>
                <a:t>,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근로지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매뉴얼에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따라 응급조치</a:t>
              </a: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6207882" y="2837954"/>
              <a:ext cx="2252550" cy="1084015"/>
            </a:xfrm>
            <a:prstGeom prst="roundRect">
              <a:avLst/>
            </a:prstGeom>
            <a:solidFill>
              <a:srgbClr val="AB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안전사고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긴급전화</a:t>
              </a:r>
              <a:endParaRPr lang="en-US" altLang="ko-KR" sz="133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en-US" altLang="ko-KR" sz="1330" b="1" spc="-150" dirty="0" smtClean="0">
                  <a:solidFill>
                    <a:srgbClr val="FF0000"/>
                  </a:solidFill>
                  <a:latin typeface="+mn-ea"/>
                </a:rPr>
                <a:t>(1599-4920</a:t>
              </a:r>
              <a:r>
                <a:rPr lang="en-US" altLang="ko-KR" sz="1330" b="1" spc="-150" dirty="0">
                  <a:solidFill>
                    <a:srgbClr val="FF0000"/>
                  </a:solidFill>
                  <a:latin typeface="+mn-ea"/>
                </a:rPr>
                <a:t>)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로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연락하여</a:t>
              </a:r>
              <a:endParaRPr lang="en-US" altLang="ko-KR" sz="133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상해보험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해당 시</a:t>
              </a:r>
              <a:r>
                <a:rPr lang="en-US" altLang="ko-KR" sz="1330" b="1" spc="-150" dirty="0">
                  <a:solidFill>
                    <a:schemeClr val="tx1"/>
                  </a:solidFill>
                  <a:latin typeface="+mn-ea"/>
                </a:rPr>
                <a:t>) </a:t>
              </a:r>
              <a:r>
                <a:rPr lang="ko-KR" altLang="en-US" sz="1330" b="1" spc="-150" dirty="0">
                  <a:solidFill>
                    <a:schemeClr val="tx1"/>
                  </a:solidFill>
                  <a:latin typeface="+mn-ea"/>
                </a:rPr>
                <a:t>처리절차 확인 및 소속대학 담당자에게 </a:t>
              </a:r>
              <a:r>
                <a:rPr lang="ko-KR" altLang="en-US" sz="1330" b="1" spc="-150" dirty="0" smtClean="0">
                  <a:solidFill>
                    <a:schemeClr val="tx1"/>
                  </a:solidFill>
                  <a:latin typeface="+mn-ea"/>
                </a:rPr>
                <a:t>사고보고</a:t>
              </a:r>
              <a:endParaRPr lang="en-US" altLang="ko-KR" sz="133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683568" y="5153297"/>
              <a:ext cx="2252549" cy="1084015"/>
            </a:xfrm>
            <a:prstGeom prst="roundRect">
              <a:avLst/>
            </a:prstGeom>
            <a:solidFill>
              <a:srgbClr val="65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안전사고 원인파악 및 자가진단을 통해 추후 </a:t>
              </a:r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유사사고</a:t>
              </a:r>
              <a:endParaRPr lang="en-US" altLang="ko-KR" sz="14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tx1"/>
                  </a:solidFill>
                  <a:latin typeface="+mn-ea"/>
                </a:rPr>
                <a:t>발생 </a:t>
              </a:r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방지</a:t>
              </a: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3480396" y="5153297"/>
              <a:ext cx="2243731" cy="1084015"/>
            </a:xfrm>
            <a:prstGeom prst="roundRect">
              <a:avLst/>
            </a:prstGeom>
            <a:solidFill>
              <a:srgbClr val="69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부상의 정도에 따라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업무조정 요청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또는 근로종료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6279890" y="5153297"/>
              <a:ext cx="2252550" cy="1084015"/>
            </a:xfrm>
            <a:prstGeom prst="roundRect">
              <a:avLst/>
            </a:prstGeom>
            <a:solidFill>
              <a:srgbClr val="89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재단측이 안내한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절차에 따라 </a:t>
              </a:r>
              <a:endParaRPr lang="en-US" altLang="ko-KR" sz="1400" b="1" spc="-150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1"/>
                  </a:solidFill>
                  <a:latin typeface="+mn-ea"/>
                </a:rPr>
                <a:t>보험서류 처리</a:t>
              </a:r>
            </a:p>
          </p:txBody>
        </p:sp>
        <p:sp>
          <p:nvSpPr>
            <p:cNvPr id="9" name="L 도형 8"/>
            <p:cNvSpPr/>
            <p:nvPr/>
          </p:nvSpPr>
          <p:spPr>
            <a:xfrm rot="13500000">
              <a:off x="2911103" y="2965319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0" name="L 도형 69"/>
            <p:cNvSpPr/>
            <p:nvPr/>
          </p:nvSpPr>
          <p:spPr>
            <a:xfrm rot="13500000">
              <a:off x="5685277" y="2920184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1" name="L 도형 70"/>
            <p:cNvSpPr/>
            <p:nvPr/>
          </p:nvSpPr>
          <p:spPr>
            <a:xfrm rot="18900000">
              <a:off x="7216576" y="4038221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2" name="L 도형 71"/>
            <p:cNvSpPr/>
            <p:nvPr/>
          </p:nvSpPr>
          <p:spPr>
            <a:xfrm rot="2700000">
              <a:off x="3060468" y="5262541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73" name="L 도형 72"/>
            <p:cNvSpPr/>
            <p:nvPr/>
          </p:nvSpPr>
          <p:spPr>
            <a:xfrm rot="2700000">
              <a:off x="5874667" y="5275547"/>
              <a:ext cx="379178" cy="379178"/>
            </a:xfrm>
            <a:prstGeom prst="corner">
              <a:avLst>
                <a:gd name="adj1" fmla="val 32415"/>
                <a:gd name="adj2" fmla="val 324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7529369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성희롱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73934" y="4335574"/>
            <a:ext cx="7146538" cy="1973746"/>
            <a:chOff x="1673934" y="4335574"/>
            <a:chExt cx="7146538" cy="1973746"/>
          </a:xfrm>
        </p:grpSpPr>
        <p:sp>
          <p:nvSpPr>
            <p:cNvPr id="29" name="직사각형 28"/>
            <p:cNvSpPr/>
            <p:nvPr/>
          </p:nvSpPr>
          <p:spPr>
            <a:xfrm>
              <a:off x="1673934" y="4335574"/>
              <a:ext cx="2913561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0" name="순서도: 수동 입력 9"/>
            <p:cNvSpPr/>
            <p:nvPr/>
          </p:nvSpPr>
          <p:spPr>
            <a:xfrm>
              <a:off x="3661605" y="4335574"/>
              <a:ext cx="925892" cy="6374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51 w 10000"/>
                <a:gd name="connsiteY0" fmla="*/ 411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4111 h 10000"/>
                <a:gd name="connsiteX0" fmla="*/ 151 w 10000"/>
                <a:gd name="connsiteY0" fmla="*/ 304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30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1" y="304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0" y="8037"/>
                    <a:pt x="101" y="5010"/>
                    <a:pt x="151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61605" y="4533555"/>
              <a:ext cx="3059090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2" name="순서도: 수동 입력 9"/>
            <p:cNvSpPr/>
            <p:nvPr/>
          </p:nvSpPr>
          <p:spPr>
            <a:xfrm>
              <a:off x="5786367" y="4533554"/>
              <a:ext cx="925891" cy="6374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51 w 10000"/>
                <a:gd name="connsiteY0" fmla="*/ 411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4111 h 10000"/>
                <a:gd name="connsiteX0" fmla="*/ 151 w 10000"/>
                <a:gd name="connsiteY0" fmla="*/ 304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1 w 10000"/>
                <a:gd name="connsiteY4" fmla="*/ 30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1" y="3047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0" y="8037"/>
                    <a:pt x="101" y="5010"/>
                    <a:pt x="151" y="3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786365" y="4730985"/>
              <a:ext cx="2212748" cy="1578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02162" y="4835601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2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육체적 성희롱</a:t>
              </a:r>
              <a:endParaRPr lang="ko-KR" altLang="en-US" sz="2400" b="1" spc="-3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44420" y="5103895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언</a:t>
              </a:r>
              <a:r>
                <a:rPr lang="ko-KR" altLang="en-US" sz="2400" b="1" spc="-300" dirty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어</a:t>
              </a:r>
              <a:r>
                <a:rPr lang="ko-KR" altLang="en-US" sz="2400" b="1" spc="-300" dirty="0" smtClean="0"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적 성희롱</a:t>
              </a:r>
              <a:endParaRPr lang="ko-KR" altLang="en-US" sz="2400" b="1" spc="-3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22406" y="5286813"/>
              <a:ext cx="289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spc="-300" dirty="0" smtClean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시</a:t>
              </a:r>
              <a:r>
                <a:rPr lang="ko-KR" altLang="en-US" sz="2400" b="1" spc="-300" dirty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각</a:t>
              </a:r>
              <a:r>
                <a:rPr lang="ko-KR" altLang="en-US" sz="2400" b="1" spc="-300" dirty="0" smtClean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n-ea"/>
                </a:rPr>
                <a:t>적 성희롱</a:t>
              </a:r>
              <a:endParaRPr lang="ko-KR" altLang="en-US" sz="2400" b="1" spc="-3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endParaRPr>
            </a:p>
          </p:txBody>
        </p:sp>
      </p:grpSp>
      <p:sp>
        <p:nvSpPr>
          <p:cNvPr id="37" name="순서도: 대체 처리 36"/>
          <p:cNvSpPr/>
          <p:nvPr/>
        </p:nvSpPr>
        <p:spPr>
          <a:xfrm>
            <a:off x="1359098" y="2276872"/>
            <a:ext cx="6804756" cy="1483238"/>
          </a:xfrm>
          <a:prstGeom prst="flowChartAlternateProcess">
            <a:avLst/>
          </a:prstGeom>
          <a:noFill/>
          <a:ln w="28575">
            <a:solidFill>
              <a:srgbClr val="0F74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업무</a:t>
            </a:r>
            <a:r>
              <a:rPr lang="en-US" altLang="ko-KR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,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고</a:t>
            </a:r>
            <a:r>
              <a:rPr lang="ko-KR" altLang="en-US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용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 등의 관계에서 직위를 이용하거나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업무와 관련하여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endParaRPr lang="en-US" altLang="ko-KR" sz="2000" b="1" spc="-300" dirty="0" smtClean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성적인 말과 행동 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등으로</a:t>
            </a:r>
            <a:r>
              <a:rPr lang="en-US" altLang="ko-KR" sz="2000" b="1" spc="-3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굴욕감</a:t>
            </a:r>
            <a:r>
              <a:rPr lang="en-US" altLang="ko-KR" sz="2000" b="1" spc="-300" dirty="0" smtClean="0">
                <a:solidFill>
                  <a:srgbClr val="0F749D"/>
                </a:solidFill>
                <a:latin typeface="+mn-ea"/>
              </a:rPr>
              <a:t>·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혐오감을</a:t>
            </a:r>
            <a:r>
              <a:rPr lang="en-US" altLang="ko-KR" sz="2000" b="1" spc="-300" dirty="0">
                <a:solidFill>
                  <a:srgbClr val="0F749D"/>
                </a:solidFill>
                <a:latin typeface="+mn-ea"/>
              </a:rPr>
              <a:t> </a:t>
            </a:r>
            <a:r>
              <a:rPr lang="ko-KR" altLang="en-US" sz="2000" b="1" spc="-300" dirty="0" smtClean="0">
                <a:solidFill>
                  <a:srgbClr val="0F749D"/>
                </a:solidFill>
                <a:latin typeface="+mn-ea"/>
              </a:rPr>
              <a:t>느끼게 한 경우</a:t>
            </a:r>
            <a:endParaRPr lang="en-US" altLang="ko-KR" sz="2000" b="1" spc="-300" dirty="0" smtClean="0">
              <a:solidFill>
                <a:srgbClr val="0F749D"/>
              </a:solidFill>
              <a:latin typeface="+mn-ea"/>
            </a:endParaRPr>
          </a:p>
          <a:p>
            <a:pPr algn="ctr"/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혹은 </a:t>
            </a:r>
            <a:r>
              <a:rPr lang="ko-KR" altLang="en-US" sz="2000" b="1" spc="-300" dirty="0" smtClean="0">
                <a:solidFill>
                  <a:srgbClr val="0E6B90"/>
                </a:solidFill>
                <a:latin typeface="+mn-ea"/>
              </a:rPr>
              <a:t>고용상의 불이익</a:t>
            </a:r>
            <a:r>
              <a:rPr lang="ko-KR" altLang="en-US" sz="2000" b="1" spc="-300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을 주는 것</a:t>
            </a:r>
            <a:endParaRPr lang="ko-KR" altLang="en-US" sz="2000" b="1" spc="-3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39" name="순서도: 대체 처리 38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200" b="1" spc="-300" dirty="0" smtClean="0">
                  <a:latin typeface="+mn-ea"/>
                </a:rPr>
                <a:t>01</a:t>
              </a:r>
              <a:endParaRPr lang="ko-KR" altLang="en-US" sz="3200" b="1" spc="-300" dirty="0">
                <a:latin typeface="+mn-ea"/>
              </a:endParaRPr>
            </a:p>
          </p:txBody>
        </p:sp>
        <p:sp>
          <p:nvSpPr>
            <p:cNvPr id="40" name="순서도: 병합 39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13894" y="980728"/>
            <a:ext cx="289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F749D"/>
                </a:solidFill>
                <a:latin typeface="+mn-ea"/>
              </a:rPr>
              <a:t>성희롱이란 </a:t>
            </a:r>
            <a:r>
              <a:rPr lang="en-US" altLang="ko-KR" sz="3200" b="1" spc="-300" dirty="0" smtClean="0">
                <a:solidFill>
                  <a:srgbClr val="0F749D"/>
                </a:solidFill>
                <a:latin typeface="+mn-ea"/>
              </a:rPr>
              <a:t>?</a:t>
            </a:r>
            <a:endParaRPr lang="ko-KR" altLang="en-US" sz="3200" b="1" spc="-300" dirty="0">
              <a:solidFill>
                <a:srgbClr val="0F749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43508" y="116632"/>
              <a:ext cx="8856984" cy="6624736"/>
              <a:chOff x="143508" y="116632"/>
              <a:chExt cx="8856984" cy="6624736"/>
            </a:xfrm>
            <a:effectLst>
              <a:outerShdw blurRad="88900" algn="ctr" rotWithShape="0">
                <a:srgbClr val="0A4C66">
                  <a:alpha val="78000"/>
                </a:srgbClr>
              </a:outerShdw>
            </a:effectLst>
          </p:grpSpPr>
          <p:sp>
            <p:nvSpPr>
              <p:cNvPr id="3" name="순서도: 수동 입력 2"/>
              <p:cNvSpPr/>
              <p:nvPr/>
            </p:nvSpPr>
            <p:spPr>
              <a:xfrm rot="5400000" flipV="1">
                <a:off x="7398314" y="-765466"/>
                <a:ext cx="720080" cy="2484276"/>
              </a:xfrm>
              <a:prstGeom prst="flowChartManualIn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smtClean="0">
                    <a:solidFill>
                      <a:prstClr val="white"/>
                    </a:solidFill>
                    <a:latin typeface="+mn-ea"/>
                  </a:rPr>
                  <a:t>ㅇㅁㄴㅇㄴㅇ</a:t>
                </a:r>
                <a:endParaRPr lang="ko-KR" altLang="en-US" b="1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143508" y="495300"/>
                <a:ext cx="8856984" cy="6246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srgbClr val="0A4C66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장학생 사고 예방 및 처리절차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7529369" y="97770"/>
            <a:ext cx="129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spc="-10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성희롱</a:t>
            </a:r>
            <a:endParaRPr lang="ko-KR" altLang="en-US" sz="20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45" name="순서도: 대체 처리 44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46" name="순서도: 병합 45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313894" y="980728"/>
            <a:ext cx="354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성희롱 예방과 대</a:t>
            </a:r>
            <a:r>
              <a:rPr lang="ko-KR" altLang="en-US" sz="3200" b="1" spc="-300" dirty="0">
                <a:solidFill>
                  <a:srgbClr val="0E6B90"/>
                </a:solidFill>
                <a:latin typeface="+mn-ea"/>
              </a:rPr>
              <a:t>처</a:t>
            </a:r>
            <a:endParaRPr lang="en-US" altLang="ko-KR" sz="3200" b="1" spc="-300" dirty="0" smtClean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43608" y="2060848"/>
            <a:ext cx="6964349" cy="4406204"/>
            <a:chOff x="1043608" y="2060848"/>
            <a:chExt cx="6964349" cy="4406204"/>
          </a:xfrm>
        </p:grpSpPr>
        <p:grpSp>
          <p:nvGrpSpPr>
            <p:cNvPr id="58" name="그룹 57"/>
            <p:cNvGrpSpPr/>
            <p:nvPr/>
          </p:nvGrpSpPr>
          <p:grpSpPr>
            <a:xfrm>
              <a:off x="1043608" y="2060848"/>
              <a:ext cx="3213105" cy="4406204"/>
              <a:chOff x="971600" y="2119908"/>
              <a:chExt cx="3213105" cy="4200573"/>
            </a:xfrm>
          </p:grpSpPr>
          <p:sp>
            <p:nvSpPr>
              <p:cNvPr id="40" name="순서도: 대체 처리 39"/>
              <p:cNvSpPr/>
              <p:nvPr/>
            </p:nvSpPr>
            <p:spPr>
              <a:xfrm>
                <a:off x="971600" y="2119908"/>
                <a:ext cx="3213105" cy="4200573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endParaRPr lang="en-US" altLang="ko-KR" sz="23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endParaRPr lang="en-US" altLang="ko-KR" sz="2300" b="1" spc="-300" dirty="0">
                  <a:solidFill>
                    <a:schemeClr val="tx1"/>
                  </a:solidFill>
                  <a:latin typeface="+mn-ea"/>
                </a:endParaRPr>
              </a:p>
              <a:p>
                <a:pPr>
                  <a:buClr>
                    <a:schemeClr val="accent2">
                      <a:lumMod val="75000"/>
                    </a:schemeClr>
                  </a:buClr>
                  <a:buSzPct val="75000"/>
                </a:pPr>
                <a:endParaRPr lang="en-US" altLang="ko-KR" sz="23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의사표현은 분명히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600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성적 </a:t>
                </a:r>
                <a:r>
                  <a:rPr lang="ko-KR" altLang="en-US" b="1" spc="-300" dirty="0">
                    <a:solidFill>
                      <a:schemeClr val="tx1"/>
                    </a:solidFill>
                    <a:latin typeface="+mn-ea"/>
                  </a:rPr>
                  <a:t>언동에 </a:t>
                </a: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대하여</a:t>
                </a:r>
                <a:r>
                  <a:rPr lang="en-US" altLang="ko-KR" b="1" spc="-3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ko-KR" altLang="en-US" b="1" spc="-300" dirty="0" smtClean="0">
                    <a:solidFill>
                      <a:schemeClr val="tx1"/>
                    </a:solidFill>
                    <a:latin typeface="+mn-ea"/>
                  </a:rPr>
                  <a:t>이의제기</a:t>
                </a:r>
                <a: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7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성희롱 </a:t>
                </a:r>
                <a:r>
                  <a:rPr lang="ko-KR" altLang="en-US" b="1" dirty="0">
                    <a:solidFill>
                      <a:schemeClr val="tx1"/>
                    </a:solidFill>
                    <a:latin typeface="+mn-ea"/>
                  </a:rPr>
                  <a:t>당한 </a:t>
                </a: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당한 동료와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공동대응</a:t>
                </a:r>
                <a: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sz="700" b="1" spc="-300" dirty="0">
                    <a:solidFill>
                      <a:schemeClr val="tx1"/>
                    </a:solidFill>
                    <a:latin typeface="+mn-ea"/>
                  </a:rPr>
                </a:br>
                <a:endParaRPr lang="en-US" altLang="ko-KR" sz="700" b="1" spc="-3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업무시간외 </a:t>
                </a:r>
                <a:r>
                  <a:rPr lang="ko-KR" altLang="en-US" b="1" dirty="0">
                    <a:solidFill>
                      <a:schemeClr val="tx1"/>
                    </a:solidFill>
                    <a:latin typeface="+mn-ea"/>
                  </a:rPr>
                  <a:t>원하지 </a:t>
                </a: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않는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  <a:t/>
                </a:r>
                <a:br>
                  <a:rPr lang="en-US" altLang="ko-KR" b="1" dirty="0" smtClean="0">
                    <a:solidFill>
                      <a:schemeClr val="tx1"/>
                    </a:solidFill>
                    <a:latin typeface="+mn-ea"/>
                  </a:rPr>
                </a:b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만남 회피</a:t>
                </a:r>
                <a:endParaRPr lang="en-US" altLang="ko-KR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Clr>
                    <a:schemeClr val="accent2">
                      <a:lumMod val="75000"/>
                    </a:schemeClr>
                  </a:buClr>
                  <a:buSzPct val="75000"/>
                  <a:buFont typeface="한컴 윤고딕 250" panose="02020603020101020101" pitchFamily="18" charset="-127"/>
                  <a:buChar char="▶"/>
                </a:pPr>
                <a:r>
                  <a:rPr lang="ko-KR" altLang="en-US" b="1" dirty="0" smtClean="0">
                    <a:solidFill>
                      <a:schemeClr val="tx1"/>
                    </a:solidFill>
                    <a:latin typeface="+mn-ea"/>
                  </a:rPr>
                  <a:t>오해를 살만한 행동금지</a:t>
                </a:r>
                <a:endParaRPr lang="en-US" altLang="ko-KR" b="1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ko-KR" altLang="en-US" sz="2300" b="1" spc="-3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cxnSp>
            <p:nvCxnSpPr>
              <p:cNvPr id="7" name="직선 연결선 6"/>
              <p:cNvCxnSpPr/>
              <p:nvPr/>
            </p:nvCxnSpPr>
            <p:spPr>
              <a:xfrm>
                <a:off x="1142367" y="3288088"/>
                <a:ext cx="28083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1241506" y="2258869"/>
                <a:ext cx="2565157" cy="95410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ko-KR" altLang="en-US" sz="2400" b="1" spc="-300" dirty="0" smtClean="0">
                    <a:solidFill>
                      <a:schemeClr val="accent6">
                        <a:lumMod val="50000"/>
                      </a:schemeClr>
                    </a:solidFill>
                    <a:latin typeface="+mn-ea"/>
                  </a:rPr>
                  <a:t>성희롱 피해자가</a:t>
                </a:r>
                <a:endParaRPr lang="en-US" altLang="ko-KR" sz="2400" b="1" spc="-3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spc="-300" dirty="0" smtClean="0">
                    <a:solidFill>
                      <a:schemeClr val="accent6">
                        <a:lumMod val="50000"/>
                      </a:schemeClr>
                    </a:solidFill>
                    <a:latin typeface="+mn-ea"/>
                  </a:rPr>
                  <a:t>되지 않으려면</a:t>
                </a:r>
                <a:endParaRPr lang="en-US" altLang="ko-KR" sz="2400" b="1" spc="-3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52" name="순서도: 대체 처리 51"/>
            <p:cNvSpPr/>
            <p:nvPr/>
          </p:nvSpPr>
          <p:spPr>
            <a:xfrm>
              <a:off x="4644008" y="2060848"/>
              <a:ext cx="3331976" cy="266429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rtlCol="0" anchor="t">
              <a:no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3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000" b="1" spc="-300" dirty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20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Clr>
                  <a:schemeClr val="accent2">
                    <a:lumMod val="75000"/>
                  </a:schemeClr>
                </a:buClr>
                <a:buSzPct val="75000"/>
              </a:pPr>
              <a:endParaRPr lang="en-US" altLang="ko-KR" sz="1100" b="1" spc="-300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명확한 거부의사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전달</a:t>
              </a:r>
              <a:r>
                <a:rPr lang="en-US" altLang="ko-KR" sz="800" b="1" dirty="0"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b="1" dirty="0">
                  <a:solidFill>
                    <a:schemeClr val="tx1"/>
                  </a:solidFill>
                  <a:latin typeface="+mn-ea"/>
                </a:rPr>
              </a:br>
              <a:endParaRPr lang="en-US" altLang="ko-KR" sz="800" b="1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rgbClr val="FF0000"/>
                  </a:solidFill>
                  <a:latin typeface="+mn-ea"/>
                </a:rPr>
                <a:t>증거자료 확보</a:t>
              </a:r>
              <a:r>
                <a:rPr lang="en-US" altLang="ko-KR" sz="800" b="1" spc="-300" dirty="0"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b="1" spc="-300" dirty="0">
                  <a:solidFill>
                    <a:schemeClr val="tx1"/>
                  </a:solidFill>
                  <a:latin typeface="+mn-ea"/>
                </a:rPr>
              </a:br>
              <a:endParaRPr lang="en-US" altLang="ko-KR" sz="800" b="1" dirty="0" smtClean="0">
                <a:solidFill>
                  <a:schemeClr val="tx1"/>
                </a:solidFill>
                <a:latin typeface="+mn-ea"/>
              </a:endParaRPr>
            </a:p>
            <a:p>
              <a:pPr marL="342900" indent="-342900">
                <a:buClr>
                  <a:schemeClr val="accent2">
                    <a:lumMod val="75000"/>
                  </a:schemeClr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여성긴급전화</a:t>
              </a:r>
              <a:r>
                <a:rPr lang="en-US" altLang="ko-KR" b="1" dirty="0" smtClean="0">
                  <a:solidFill>
                    <a:srgbClr val="C00000"/>
                  </a:solidFill>
                  <a:latin typeface="+mn-ea"/>
                </a:rPr>
                <a:t>(1366)</a:t>
              </a:r>
              <a:r>
                <a:rPr lang="en-US" altLang="ko-KR" b="1" spc="-300" dirty="0">
                  <a:solidFill>
                    <a:schemeClr val="tx1"/>
                  </a:solidFill>
                  <a:latin typeface="+mn-ea"/>
                </a:rPr>
                <a:t> </a:t>
              </a:r>
              <a:endParaRPr lang="ko-KR" altLang="en-US" sz="2000" b="1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53" name="직선 연결선 52"/>
            <p:cNvCxnSpPr/>
            <p:nvPr/>
          </p:nvCxnSpPr>
          <p:spPr>
            <a:xfrm flipV="1">
              <a:off x="4814775" y="3212976"/>
              <a:ext cx="2997585" cy="1025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33281" y="2202447"/>
              <a:ext cx="2979079" cy="1007625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 algn="ctr"/>
              <a:r>
                <a:rPr lang="ko-KR" altLang="en-US" sz="2400" b="1" spc="-300" dirty="0" smtClean="0">
                  <a:solidFill>
                    <a:schemeClr val="accent4">
                      <a:lumMod val="50000"/>
                    </a:schemeClr>
                  </a:solidFill>
                  <a:latin typeface="+mn-ea"/>
                </a:rPr>
                <a:t>성희롱 피해자가</a:t>
              </a:r>
              <a:endParaRPr lang="en-US" altLang="ko-KR" sz="2400" b="1" spc="-300" dirty="0" smtClean="0">
                <a:solidFill>
                  <a:schemeClr val="accent4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ko-KR" altLang="en-US" sz="2400" b="1" spc="-300" dirty="0" smtClean="0">
                  <a:solidFill>
                    <a:schemeClr val="accent4">
                      <a:lumMod val="50000"/>
                    </a:schemeClr>
                  </a:solidFill>
                  <a:latin typeface="+mn-ea"/>
                </a:rPr>
                <a:t>되었을 때의 대처방안</a:t>
              </a:r>
              <a:endParaRPr lang="en-US" altLang="ko-KR" sz="2400" b="1" spc="-300" dirty="0" smtClean="0">
                <a:solidFill>
                  <a:schemeClr val="accent4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3" name="순서도: 대체 처리 22"/>
            <p:cNvSpPr/>
            <p:nvPr/>
          </p:nvSpPr>
          <p:spPr>
            <a:xfrm>
              <a:off x="4675981" y="4999459"/>
              <a:ext cx="3331976" cy="145387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E6B9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0" rIns="0" bIns="0" rtlCol="0" anchor="ctr">
              <a:noAutofit/>
            </a:bodyPr>
            <a:lstStyle/>
            <a:p>
              <a:pPr algn="ctr">
                <a:buClr>
                  <a:schemeClr val="accent2">
                    <a:lumMod val="75000"/>
                  </a:schemeClr>
                </a:buClr>
                <a:buSzPct val="75000"/>
              </a:pPr>
              <a:r>
                <a:rPr lang="ko-KR" altLang="en-US" sz="2100" spc="-150" dirty="0" smtClean="0">
                  <a:ln>
                    <a:solidFill>
                      <a:srgbClr val="0E6B9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재단 전화 </a:t>
              </a:r>
              <a:r>
                <a:rPr lang="en-US" altLang="ko-KR" sz="2100" spc="-150" dirty="0" smtClean="0">
                  <a:ln>
                    <a:solidFill>
                      <a:srgbClr val="0E6B9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1599-2290</a:t>
              </a:r>
            </a:p>
            <a:p>
              <a:pPr algn="ctr">
                <a:buClr>
                  <a:schemeClr val="accent2">
                    <a:lumMod val="75000"/>
                  </a:schemeClr>
                </a:buClr>
                <a:buSzPct val="75000"/>
              </a:pPr>
              <a:r>
                <a:rPr lang="en-US" altLang="ko-KR" sz="800" dirty="0" smtClean="0">
                  <a:ln>
                    <a:solidFill>
                      <a:srgbClr val="0E6B90"/>
                    </a:solidFill>
                  </a:ln>
                  <a:solidFill>
                    <a:schemeClr val="tx1"/>
                  </a:solidFill>
                  <a:latin typeface="+mn-ea"/>
                </a:rPr>
                <a:t/>
              </a:r>
              <a:br>
                <a:rPr lang="en-US" altLang="ko-KR" sz="800" dirty="0" smtClean="0">
                  <a:ln>
                    <a:solidFill>
                      <a:srgbClr val="0E6B90"/>
                    </a:solidFill>
                  </a:ln>
                  <a:solidFill>
                    <a:schemeClr val="tx1"/>
                  </a:solidFill>
                  <a:latin typeface="+mn-ea"/>
                </a:rPr>
              </a:b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해당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기관 참여 제한할 수</a:t>
              </a:r>
              <a:r>
                <a:rPr lang="en-US" altLang="ko-KR" sz="1600" b="1" dirty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chemeClr val="tx1"/>
                  </a:solidFill>
                  <a:latin typeface="+mn-ea"/>
                </a:rPr>
                <a:t>있도록 재단 및 대학에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n-ea"/>
                </a:rPr>
                <a:t>반드시 연락</a:t>
              </a:r>
              <a:endParaRPr lang="ko-KR" altLang="en-US" sz="2000" b="1" spc="-1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1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6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57449" y="2577604"/>
            <a:ext cx="7959551" cy="2949153"/>
            <a:chOff x="1057449" y="2577604"/>
            <a:chExt cx="7959551" cy="2949153"/>
          </a:xfrm>
        </p:grpSpPr>
        <p:grpSp>
          <p:nvGrpSpPr>
            <p:cNvPr id="71" name="그룹 70"/>
            <p:cNvGrpSpPr/>
            <p:nvPr/>
          </p:nvGrpSpPr>
          <p:grpSpPr>
            <a:xfrm>
              <a:off x="1060625" y="2577604"/>
              <a:ext cx="622429" cy="648072"/>
              <a:chOff x="2556386" y="2564904"/>
              <a:chExt cx="622429" cy="648072"/>
            </a:xfrm>
          </p:grpSpPr>
          <p:sp>
            <p:nvSpPr>
              <p:cNvPr id="30" name="자유형 29"/>
              <p:cNvSpPr/>
              <p:nvPr/>
            </p:nvSpPr>
            <p:spPr>
              <a:xfrm>
                <a:off x="2557130" y="2564904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31" name="자유형 30"/>
              <p:cNvSpPr/>
              <p:nvPr/>
            </p:nvSpPr>
            <p:spPr>
              <a:xfrm>
                <a:off x="2556386" y="2564904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32" name="자유형 31"/>
              <p:cNvSpPr/>
              <p:nvPr/>
            </p:nvSpPr>
            <p:spPr>
              <a:xfrm>
                <a:off x="2556386" y="2564904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1060624" y="3729732"/>
              <a:ext cx="622429" cy="648072"/>
              <a:chOff x="2556385" y="3948735"/>
              <a:chExt cx="622429" cy="648072"/>
            </a:xfrm>
          </p:grpSpPr>
          <p:sp>
            <p:nvSpPr>
              <p:cNvPr id="44" name="자유형 43"/>
              <p:cNvSpPr/>
              <p:nvPr/>
            </p:nvSpPr>
            <p:spPr>
              <a:xfrm>
                <a:off x="2557129" y="3948735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45" name="자유형 44"/>
              <p:cNvSpPr/>
              <p:nvPr/>
            </p:nvSpPr>
            <p:spPr>
              <a:xfrm>
                <a:off x="2556385" y="3948735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46" name="자유형 45"/>
              <p:cNvSpPr/>
              <p:nvPr/>
            </p:nvSpPr>
            <p:spPr>
              <a:xfrm>
                <a:off x="2556385" y="3948735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1057449" y="4875510"/>
              <a:ext cx="625604" cy="651247"/>
              <a:chOff x="2553210" y="5179498"/>
              <a:chExt cx="625604" cy="651247"/>
            </a:xfrm>
          </p:grpSpPr>
          <p:sp>
            <p:nvSpPr>
              <p:cNvPr id="47" name="자유형 46"/>
              <p:cNvSpPr/>
              <p:nvPr/>
            </p:nvSpPr>
            <p:spPr>
              <a:xfrm>
                <a:off x="2557129" y="5179498"/>
                <a:ext cx="621685" cy="648072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185081 w 3413760"/>
                  <a:gd name="connsiteY1" fmla="*/ 853440 h 3413760"/>
                  <a:gd name="connsiteX2" fmla="*/ 3185081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1706880 w 3413760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316689" y="0"/>
                      <a:pt x="2880177" y="325329"/>
                      <a:pt x="3185081" y="853440"/>
                    </a:cubicBezTo>
                    <a:cubicBezTo>
                      <a:pt x="3489986" y="1381551"/>
                      <a:pt x="3489986" y="2032209"/>
                      <a:pt x="3185081" y="256032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2556385" y="5182673"/>
                <a:ext cx="621685" cy="648072"/>
              </a:xfrm>
              <a:custGeom>
                <a:avLst/>
                <a:gdLst>
                  <a:gd name="connsiteX0" fmla="*/ 3185081 w 3413760"/>
                  <a:gd name="connsiteY0" fmla="*/ 2560320 h 3413760"/>
                  <a:gd name="connsiteX1" fmla="*/ 1706880 w 3413760"/>
                  <a:gd name="connsiteY1" fmla="*/ 3413760 h 3413760"/>
                  <a:gd name="connsiteX2" fmla="*/ 228679 w 3413760"/>
                  <a:gd name="connsiteY2" fmla="*/ 2560320 h 3413760"/>
                  <a:gd name="connsiteX3" fmla="*/ 1706880 w 3413760"/>
                  <a:gd name="connsiteY3" fmla="*/ 1706880 h 3413760"/>
                  <a:gd name="connsiteX4" fmla="*/ 3185081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3185081" y="2560320"/>
                    </a:moveTo>
                    <a:cubicBezTo>
                      <a:pt x="2880176" y="3088431"/>
                      <a:pt x="2316689" y="3413760"/>
                      <a:pt x="1706880" y="3413760"/>
                    </a:cubicBezTo>
                    <a:cubicBezTo>
                      <a:pt x="1097071" y="3413760"/>
                      <a:pt x="533583" y="3088431"/>
                      <a:pt x="228679" y="2560320"/>
                    </a:cubicBezTo>
                    <a:lnTo>
                      <a:pt x="1706880" y="1706880"/>
                    </a:lnTo>
                    <a:lnTo>
                      <a:pt x="3185081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2330" tIns="2264411" rIns="821690" bIns="354329" numCol="1" spcCol="1270" anchor="ctr" anchorCtr="0">
                <a:noAutofit/>
              </a:bodyPr>
              <a:lstStyle/>
              <a:p>
                <a:pPr lvl="0" algn="ctr" defTabSz="17335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900" b="1" kern="1200">
                  <a:latin typeface="+mn-ea"/>
                </a:endParaRPr>
              </a:p>
            </p:txBody>
          </p:sp>
          <p:sp>
            <p:nvSpPr>
              <p:cNvPr id="49" name="자유형 48"/>
              <p:cNvSpPr/>
              <p:nvPr/>
            </p:nvSpPr>
            <p:spPr>
              <a:xfrm>
                <a:off x="2553210" y="5182673"/>
                <a:ext cx="621685" cy="648072"/>
              </a:xfrm>
              <a:custGeom>
                <a:avLst/>
                <a:gdLst>
                  <a:gd name="connsiteX0" fmla="*/ 228679 w 3413760"/>
                  <a:gd name="connsiteY0" fmla="*/ 2560320 h 3413760"/>
                  <a:gd name="connsiteX1" fmla="*/ 228679 w 3413760"/>
                  <a:gd name="connsiteY1" fmla="*/ 853440 h 3413760"/>
                  <a:gd name="connsiteX2" fmla="*/ 1706880 w 3413760"/>
                  <a:gd name="connsiteY2" fmla="*/ 0 h 3413760"/>
                  <a:gd name="connsiteX3" fmla="*/ 1706880 w 3413760"/>
                  <a:gd name="connsiteY3" fmla="*/ 1706880 h 3413760"/>
                  <a:gd name="connsiteX4" fmla="*/ 228679 w 3413760"/>
                  <a:gd name="connsiteY4" fmla="*/ 256032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760" h="3413760">
                    <a:moveTo>
                      <a:pt x="228679" y="2560320"/>
                    </a:moveTo>
                    <a:cubicBezTo>
                      <a:pt x="-76226" y="2032209"/>
                      <a:pt x="-76226" y="1381551"/>
                      <a:pt x="228679" y="853440"/>
                    </a:cubicBezTo>
                    <a:cubicBezTo>
                      <a:pt x="533584" y="325329"/>
                      <a:pt x="1097071" y="0"/>
                      <a:pt x="1706880" y="0"/>
                    </a:cubicBezTo>
                    <a:lnTo>
                      <a:pt x="1706880" y="1706880"/>
                    </a:lnTo>
                    <a:lnTo>
                      <a:pt x="228679" y="2560320"/>
                    </a:lnTo>
                    <a:close/>
                  </a:path>
                </a:pathLst>
              </a:cu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9718" tIns="757682" rIns="1833422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852712" y="2716974"/>
              <a:ext cx="6363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국내 대학에 재학중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인 학생들이라면 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OK!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2711" y="3789255"/>
              <a:ext cx="7164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소득구간이 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8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구간 이하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인 학생들을 대상으로 해요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</a:p>
            <a:p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단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긴급한 가계 곤란 학생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취업연계유형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봉사유형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, </a:t>
              </a:r>
            </a:p>
            <a:p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농</a:t>
              </a:r>
              <a:r>
                <a:rPr lang="en-US" altLang="ko-KR" sz="13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산</a:t>
              </a:r>
              <a:r>
                <a:rPr lang="en-US" altLang="ko-KR" sz="13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sz="1300" b="1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어촌 근로 </a:t>
              </a:r>
              <a:r>
                <a:rPr lang="ko-KR" altLang="en-US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시 소득구간과 관계없이 선발될 수 있습니다</a:t>
              </a:r>
              <a:r>
                <a:rPr lang="en-US" altLang="ko-KR" sz="13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  <a:endParaRPr lang="ko-KR" altLang="en-US" sz="1300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2711" y="5021230"/>
              <a:ext cx="621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직전학기 성적이 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70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점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(100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점 만점</a:t>
              </a:r>
              <a:r>
                <a:rPr lang="en-US" altLang="ko-KR" b="1" dirty="0" smtClean="0">
                  <a:solidFill>
                    <a:srgbClr val="0E6B90"/>
                  </a:solidFill>
                  <a:latin typeface="+mn-ea"/>
                </a:rPr>
                <a:t>) 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이상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이어야 해요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01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556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장학생 선발기본요건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sp>
        <p:nvSpPr>
          <p:cNvPr id="29" name="순서도: 수동 입력 28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70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31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740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4717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6952"/>
            <a:ext cx="934209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0" y="2378497"/>
            <a:ext cx="9144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우수취업장학사업 </a:t>
            </a:r>
            <a:r>
              <a:rPr lang="ko-KR" altLang="en-US" dirty="0" err="1" smtClean="0"/>
              <a:t>권역별</a:t>
            </a:r>
            <a:r>
              <a:rPr lang="ko-KR" altLang="en-US" dirty="0" smtClean="0"/>
              <a:t> 설명회</a:t>
            </a:r>
            <a:endParaRPr lang="ko-KR" altLang="en-US" dirty="0"/>
          </a:p>
        </p:txBody>
      </p:sp>
      <p:sp>
        <p:nvSpPr>
          <p:cNvPr id="29" name="TextBox 18"/>
          <p:cNvSpPr txBox="1"/>
          <p:nvPr/>
        </p:nvSpPr>
        <p:spPr>
          <a:xfrm>
            <a:off x="611560" y="2381979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감사합니다</a:t>
            </a:r>
            <a:r>
              <a:rPr lang="en-US" altLang="ko-KR" sz="48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331640" y="314096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SzPct val="75000"/>
            </a:pP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기타문의 사항</a:t>
            </a:r>
            <a:endParaRPr lang="en-US" altLang="ko-KR" sz="2400" b="1" spc="-150" dirty="0" smtClean="0">
              <a:ln>
                <a:solidFill>
                  <a:srgbClr val="0E6B9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buClr>
                <a:schemeClr val="accent2">
                  <a:lumMod val="75000"/>
                </a:schemeClr>
              </a:buClr>
              <a:buSzPct val="75000"/>
            </a:pP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한국장학재단 </a:t>
            </a:r>
            <a:r>
              <a:rPr lang="ko-KR" altLang="en-US" sz="2400" b="1" spc="-150" dirty="0" err="1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콜센터</a:t>
            </a:r>
            <a:r>
              <a:rPr lang="ko-KR" altLang="en-US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400" b="1" spc="-150" dirty="0" smtClean="0">
                <a:ln>
                  <a:solidFill>
                    <a:srgbClr val="0E6B9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1599-2290</a:t>
            </a:r>
            <a:endParaRPr lang="en-US" altLang="ko-KR" sz="2400" b="1" spc="-150" dirty="0">
              <a:ln>
                <a:solidFill>
                  <a:srgbClr val="0E6B9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36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장학생 선발과정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11560" y="2659584"/>
            <a:ext cx="8064974" cy="2531516"/>
            <a:chOff x="611560" y="2659584"/>
            <a:chExt cx="8064974" cy="2531516"/>
          </a:xfrm>
        </p:grpSpPr>
        <p:sp>
          <p:nvSpPr>
            <p:cNvPr id="15" name="자유형 14"/>
            <p:cNvSpPr/>
            <p:nvPr/>
          </p:nvSpPr>
          <p:spPr>
            <a:xfrm>
              <a:off x="2666656" y="3564208"/>
              <a:ext cx="722269" cy="722269"/>
            </a:xfrm>
            <a:custGeom>
              <a:avLst/>
              <a:gdLst>
                <a:gd name="connsiteX0" fmla="*/ 95737 w 722269"/>
                <a:gd name="connsiteY0" fmla="*/ 276196 h 722269"/>
                <a:gd name="connsiteX1" fmla="*/ 276196 w 722269"/>
                <a:gd name="connsiteY1" fmla="*/ 276196 h 722269"/>
                <a:gd name="connsiteX2" fmla="*/ 276196 w 722269"/>
                <a:gd name="connsiteY2" fmla="*/ 95737 h 722269"/>
                <a:gd name="connsiteX3" fmla="*/ 446073 w 722269"/>
                <a:gd name="connsiteY3" fmla="*/ 95737 h 722269"/>
                <a:gd name="connsiteX4" fmla="*/ 446073 w 722269"/>
                <a:gd name="connsiteY4" fmla="*/ 276196 h 722269"/>
                <a:gd name="connsiteX5" fmla="*/ 626532 w 722269"/>
                <a:gd name="connsiteY5" fmla="*/ 276196 h 722269"/>
                <a:gd name="connsiteX6" fmla="*/ 626532 w 722269"/>
                <a:gd name="connsiteY6" fmla="*/ 446073 h 722269"/>
                <a:gd name="connsiteX7" fmla="*/ 446073 w 722269"/>
                <a:gd name="connsiteY7" fmla="*/ 446073 h 722269"/>
                <a:gd name="connsiteX8" fmla="*/ 446073 w 722269"/>
                <a:gd name="connsiteY8" fmla="*/ 626532 h 722269"/>
                <a:gd name="connsiteX9" fmla="*/ 276196 w 722269"/>
                <a:gd name="connsiteY9" fmla="*/ 626532 h 722269"/>
                <a:gd name="connsiteX10" fmla="*/ 276196 w 722269"/>
                <a:gd name="connsiteY10" fmla="*/ 446073 h 722269"/>
                <a:gd name="connsiteX11" fmla="*/ 95737 w 722269"/>
                <a:gd name="connsiteY11" fmla="*/ 446073 h 722269"/>
                <a:gd name="connsiteX12" fmla="*/ 95737 w 722269"/>
                <a:gd name="connsiteY12" fmla="*/ 276196 h 72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269" h="722269">
                  <a:moveTo>
                    <a:pt x="95737" y="276196"/>
                  </a:moveTo>
                  <a:lnTo>
                    <a:pt x="276196" y="276196"/>
                  </a:lnTo>
                  <a:lnTo>
                    <a:pt x="276196" y="95737"/>
                  </a:lnTo>
                  <a:lnTo>
                    <a:pt x="446073" y="95737"/>
                  </a:lnTo>
                  <a:lnTo>
                    <a:pt x="446073" y="276196"/>
                  </a:lnTo>
                  <a:lnTo>
                    <a:pt x="626532" y="276196"/>
                  </a:lnTo>
                  <a:lnTo>
                    <a:pt x="626532" y="446073"/>
                  </a:lnTo>
                  <a:lnTo>
                    <a:pt x="446073" y="446073"/>
                  </a:lnTo>
                  <a:lnTo>
                    <a:pt x="446073" y="626532"/>
                  </a:lnTo>
                  <a:lnTo>
                    <a:pt x="276196" y="626532"/>
                  </a:lnTo>
                  <a:lnTo>
                    <a:pt x="276196" y="446073"/>
                  </a:lnTo>
                  <a:lnTo>
                    <a:pt x="95737" y="446073"/>
                  </a:lnTo>
                  <a:lnTo>
                    <a:pt x="95737" y="27619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37" tIns="276196" rIns="95737" bIns="276196" numCol="1" spcCol="1270" anchor="ctr" anchorCtr="0">
              <a:noAutofit/>
            </a:bodyPr>
            <a:lstStyle/>
            <a:p>
              <a:pPr lvl="0" algn="ctr" defTabSz="355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800" b="1" kern="1200">
                <a:latin typeface="+mn-ea"/>
              </a:endParaRPr>
            </a:p>
          </p:txBody>
        </p:sp>
        <p:sp>
          <p:nvSpPr>
            <p:cNvPr id="17" name="자유형 16"/>
            <p:cNvSpPr/>
            <p:nvPr/>
          </p:nvSpPr>
          <p:spPr>
            <a:xfrm>
              <a:off x="5572324" y="3693718"/>
              <a:ext cx="396002" cy="463248"/>
            </a:xfrm>
            <a:custGeom>
              <a:avLst/>
              <a:gdLst>
                <a:gd name="connsiteX0" fmla="*/ 0 w 396002"/>
                <a:gd name="connsiteY0" fmla="*/ 92650 h 463248"/>
                <a:gd name="connsiteX1" fmla="*/ 198001 w 396002"/>
                <a:gd name="connsiteY1" fmla="*/ 92650 h 463248"/>
                <a:gd name="connsiteX2" fmla="*/ 198001 w 396002"/>
                <a:gd name="connsiteY2" fmla="*/ 0 h 463248"/>
                <a:gd name="connsiteX3" fmla="*/ 396002 w 396002"/>
                <a:gd name="connsiteY3" fmla="*/ 231624 h 463248"/>
                <a:gd name="connsiteX4" fmla="*/ 198001 w 396002"/>
                <a:gd name="connsiteY4" fmla="*/ 463248 h 463248"/>
                <a:gd name="connsiteX5" fmla="*/ 198001 w 396002"/>
                <a:gd name="connsiteY5" fmla="*/ 370598 h 463248"/>
                <a:gd name="connsiteX6" fmla="*/ 0 w 396002"/>
                <a:gd name="connsiteY6" fmla="*/ 370598 h 463248"/>
                <a:gd name="connsiteX7" fmla="*/ 0 w 396002"/>
                <a:gd name="connsiteY7" fmla="*/ 92650 h 46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002" h="463248">
                  <a:moveTo>
                    <a:pt x="0" y="92650"/>
                  </a:moveTo>
                  <a:lnTo>
                    <a:pt x="198001" y="92650"/>
                  </a:lnTo>
                  <a:lnTo>
                    <a:pt x="198001" y="0"/>
                  </a:lnTo>
                  <a:lnTo>
                    <a:pt x="396002" y="231624"/>
                  </a:lnTo>
                  <a:lnTo>
                    <a:pt x="198001" y="463248"/>
                  </a:lnTo>
                  <a:lnTo>
                    <a:pt x="198001" y="370598"/>
                  </a:lnTo>
                  <a:lnTo>
                    <a:pt x="0" y="370598"/>
                  </a:lnTo>
                  <a:lnTo>
                    <a:pt x="0" y="9265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2650" rIns="118801" bIns="9265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200" b="1" kern="1200">
                <a:latin typeface="+mn-ea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631302" y="2971042"/>
              <a:ext cx="1908601" cy="1908601"/>
              <a:chOff x="775318" y="3014934"/>
              <a:chExt cx="1908601" cy="1908601"/>
            </a:xfrm>
          </p:grpSpPr>
          <p:sp>
            <p:nvSpPr>
              <p:cNvPr id="14" name="자유형 13"/>
              <p:cNvSpPr/>
              <p:nvPr/>
            </p:nvSpPr>
            <p:spPr>
              <a:xfrm>
                <a:off x="775318" y="3014934"/>
                <a:ext cx="1908601" cy="1908601"/>
              </a:xfrm>
              <a:custGeom>
                <a:avLst/>
                <a:gdLst>
                  <a:gd name="connsiteX0" fmla="*/ 0 w 1245292"/>
                  <a:gd name="connsiteY0" fmla="*/ 622646 h 1245292"/>
                  <a:gd name="connsiteX1" fmla="*/ 622646 w 1245292"/>
                  <a:gd name="connsiteY1" fmla="*/ 0 h 1245292"/>
                  <a:gd name="connsiteX2" fmla="*/ 1245292 w 1245292"/>
                  <a:gd name="connsiteY2" fmla="*/ 622646 h 1245292"/>
                  <a:gd name="connsiteX3" fmla="*/ 622646 w 1245292"/>
                  <a:gd name="connsiteY3" fmla="*/ 1245292 h 1245292"/>
                  <a:gd name="connsiteX4" fmla="*/ 0 w 1245292"/>
                  <a:gd name="connsiteY4" fmla="*/ 622646 h 124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292" h="1245292">
                    <a:moveTo>
                      <a:pt x="0" y="622646"/>
                    </a:moveTo>
                    <a:cubicBezTo>
                      <a:pt x="0" y="278768"/>
                      <a:pt x="278768" y="0"/>
                      <a:pt x="622646" y="0"/>
                    </a:cubicBezTo>
                    <a:cubicBezTo>
                      <a:pt x="966524" y="0"/>
                      <a:pt x="1245292" y="278768"/>
                      <a:pt x="1245292" y="622646"/>
                    </a:cubicBezTo>
                    <a:cubicBezTo>
                      <a:pt x="1245292" y="966524"/>
                      <a:pt x="966524" y="1245292"/>
                      <a:pt x="622646" y="1245292"/>
                    </a:cubicBezTo>
                    <a:cubicBezTo>
                      <a:pt x="278768" y="1245292"/>
                      <a:pt x="0" y="966524"/>
                      <a:pt x="0" y="6226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419" tIns="201419" rIns="201419" bIns="201419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 dirty="0">
                  <a:latin typeface="+mn-ea"/>
                </a:endParaRPr>
              </a:p>
            </p:txBody>
          </p:sp>
          <p:sp>
            <p:nvSpPr>
              <p:cNvPr id="40" name="현 39"/>
              <p:cNvSpPr/>
              <p:nvPr/>
            </p:nvSpPr>
            <p:spPr>
              <a:xfrm>
                <a:off x="775318" y="3014934"/>
                <a:ext cx="1908601" cy="1908601"/>
              </a:xfrm>
              <a:prstGeom prst="chord">
                <a:avLst>
                  <a:gd name="adj1" fmla="val 5397101"/>
                  <a:gd name="adj2" fmla="val 16243732"/>
                </a:avLst>
              </a:pr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11560" y="3540622"/>
              <a:ext cx="19492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ko-KR" altLang="en-US" sz="2300" b="1" dirty="0" smtClean="0">
                  <a:latin typeface="+mn-ea"/>
                </a:rPr>
                <a:t>선발기본요건</a:t>
              </a:r>
              <a:endParaRPr lang="en-US" altLang="ko-KR" sz="2300" b="1" dirty="0" smtClean="0">
                <a:latin typeface="+mn-ea"/>
              </a:endParaRPr>
            </a:p>
            <a:p>
              <a:pPr lvl="0" algn="ctr"/>
              <a:r>
                <a:rPr lang="ko-KR" altLang="en-US" sz="2300" b="1" dirty="0" smtClean="0">
                  <a:latin typeface="+mn-ea"/>
                </a:rPr>
                <a:t>충족</a:t>
              </a:r>
              <a:endParaRPr lang="ko-KR" altLang="en-US" sz="2300" b="1" dirty="0">
                <a:latin typeface="+mn-ea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3533980" y="2971042"/>
              <a:ext cx="1908601" cy="1908601"/>
              <a:chOff x="3677996" y="3014933"/>
              <a:chExt cx="1908601" cy="1908601"/>
            </a:xfrm>
          </p:grpSpPr>
          <p:sp>
            <p:nvSpPr>
              <p:cNvPr id="52" name="자유형 51"/>
              <p:cNvSpPr/>
              <p:nvPr/>
            </p:nvSpPr>
            <p:spPr>
              <a:xfrm rot="10800000">
                <a:off x="3677996" y="3014933"/>
                <a:ext cx="1908601" cy="1908601"/>
              </a:xfrm>
              <a:custGeom>
                <a:avLst/>
                <a:gdLst>
                  <a:gd name="connsiteX0" fmla="*/ 0 w 1245292"/>
                  <a:gd name="connsiteY0" fmla="*/ 622646 h 1245292"/>
                  <a:gd name="connsiteX1" fmla="*/ 622646 w 1245292"/>
                  <a:gd name="connsiteY1" fmla="*/ 0 h 1245292"/>
                  <a:gd name="connsiteX2" fmla="*/ 1245292 w 1245292"/>
                  <a:gd name="connsiteY2" fmla="*/ 622646 h 1245292"/>
                  <a:gd name="connsiteX3" fmla="*/ 622646 w 1245292"/>
                  <a:gd name="connsiteY3" fmla="*/ 1245292 h 1245292"/>
                  <a:gd name="connsiteX4" fmla="*/ 0 w 1245292"/>
                  <a:gd name="connsiteY4" fmla="*/ 622646 h 124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292" h="1245292">
                    <a:moveTo>
                      <a:pt x="0" y="622646"/>
                    </a:moveTo>
                    <a:cubicBezTo>
                      <a:pt x="0" y="278768"/>
                      <a:pt x="278768" y="0"/>
                      <a:pt x="622646" y="0"/>
                    </a:cubicBezTo>
                    <a:cubicBezTo>
                      <a:pt x="966524" y="0"/>
                      <a:pt x="1245292" y="278768"/>
                      <a:pt x="1245292" y="622646"/>
                    </a:cubicBezTo>
                    <a:cubicBezTo>
                      <a:pt x="1245292" y="966524"/>
                      <a:pt x="966524" y="1245292"/>
                      <a:pt x="622646" y="1245292"/>
                    </a:cubicBezTo>
                    <a:cubicBezTo>
                      <a:pt x="278768" y="1245292"/>
                      <a:pt x="0" y="966524"/>
                      <a:pt x="0" y="6226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1419" tIns="201419" rIns="201419" bIns="201419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 dirty="0">
                  <a:latin typeface="+mn-ea"/>
                </a:endParaRPr>
              </a:p>
            </p:txBody>
          </p:sp>
          <p:sp>
            <p:nvSpPr>
              <p:cNvPr id="53" name="현 52"/>
              <p:cNvSpPr/>
              <p:nvPr/>
            </p:nvSpPr>
            <p:spPr>
              <a:xfrm rot="10800000">
                <a:off x="3677996" y="3014933"/>
                <a:ext cx="1908601" cy="1908601"/>
              </a:xfrm>
              <a:prstGeom prst="chord">
                <a:avLst>
                  <a:gd name="adj1" fmla="val 5397101"/>
                  <a:gd name="adj2" fmla="val 16243732"/>
                </a:avLst>
              </a:prstGeom>
              <a:solidFill>
                <a:srgbClr val="0E6B9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3423" tIns="757682" rIns="429717" bIns="1708658" numCol="1" spcCol="1270" anchor="ctr" anchorCtr="0">
                <a:noAutofit/>
              </a:bodyPr>
              <a:lstStyle/>
              <a:p>
                <a:pPr lvl="0" algn="ctr" defTabSz="12001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700" b="1" kern="1200">
                  <a:latin typeface="+mn-ea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510277" y="3540622"/>
              <a:ext cx="19492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ko-KR" altLang="en-US" sz="2300" b="1" dirty="0" smtClean="0">
                  <a:latin typeface="+mn-ea"/>
                </a:rPr>
                <a:t>대학</a:t>
              </a:r>
              <a:r>
                <a:rPr lang="en-US" altLang="ko-KR" sz="2300" b="1" dirty="0" smtClean="0">
                  <a:latin typeface="+mn-ea"/>
                </a:rPr>
                <a:t/>
              </a:r>
              <a:br>
                <a:rPr lang="en-US" altLang="ko-KR" sz="2300" b="1" dirty="0" smtClean="0">
                  <a:latin typeface="+mn-ea"/>
                </a:rPr>
              </a:br>
              <a:r>
                <a:rPr lang="ko-KR" altLang="en-US" sz="2300" b="1" dirty="0" smtClean="0">
                  <a:latin typeface="+mn-ea"/>
                </a:rPr>
                <a:t>자체선발기준</a:t>
              </a:r>
              <a:endParaRPr lang="en-US" altLang="ko-KR" sz="2300" b="1" dirty="0" smtClean="0">
                <a:latin typeface="+mn-ea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6084168" y="2659584"/>
              <a:ext cx="2592366" cy="2531516"/>
            </a:xfrm>
            <a:custGeom>
              <a:avLst/>
              <a:gdLst>
                <a:gd name="connsiteX0" fmla="*/ 0 w 2490584"/>
                <a:gd name="connsiteY0" fmla="*/ 1245292 h 2490584"/>
                <a:gd name="connsiteX1" fmla="*/ 1245292 w 2490584"/>
                <a:gd name="connsiteY1" fmla="*/ 0 h 2490584"/>
                <a:gd name="connsiteX2" fmla="*/ 2490584 w 2490584"/>
                <a:gd name="connsiteY2" fmla="*/ 1245292 h 2490584"/>
                <a:gd name="connsiteX3" fmla="*/ 1245292 w 2490584"/>
                <a:gd name="connsiteY3" fmla="*/ 2490584 h 2490584"/>
                <a:gd name="connsiteX4" fmla="*/ 0 w 2490584"/>
                <a:gd name="connsiteY4" fmla="*/ 1245292 h 24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584" h="2490584">
                  <a:moveTo>
                    <a:pt x="0" y="1245292"/>
                  </a:moveTo>
                  <a:cubicBezTo>
                    <a:pt x="0" y="557536"/>
                    <a:pt x="557536" y="0"/>
                    <a:pt x="1245292" y="0"/>
                  </a:cubicBezTo>
                  <a:cubicBezTo>
                    <a:pt x="1933048" y="0"/>
                    <a:pt x="2490584" y="557536"/>
                    <a:pt x="2490584" y="1245292"/>
                  </a:cubicBezTo>
                  <a:cubicBezTo>
                    <a:pt x="2490584" y="1933048"/>
                    <a:pt x="1933048" y="2490584"/>
                    <a:pt x="1245292" y="2490584"/>
                  </a:cubicBezTo>
                  <a:cubicBezTo>
                    <a:pt x="557536" y="2490584"/>
                    <a:pt x="0" y="1933048"/>
                    <a:pt x="0" y="1245292"/>
                  </a:cubicBezTo>
                  <a:close/>
                </a:path>
              </a:pathLst>
            </a:custGeom>
            <a:solidFill>
              <a:srgbClr val="0E6B90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648" tIns="406648" rIns="406648" bIns="406648" numCol="1" spcCol="1270" anchor="ctr" anchorCtr="0">
              <a:noAutofit/>
            </a:bodyPr>
            <a:lstStyle/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장학생</a:t>
              </a:r>
              <a:endPara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최종선발</a:t>
              </a:r>
              <a:endParaRPr lang="en-US" altLang="ko-KR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6194276" y="2764758"/>
              <a:ext cx="2363564" cy="2333126"/>
            </a:xfrm>
            <a:custGeom>
              <a:avLst/>
              <a:gdLst>
                <a:gd name="connsiteX0" fmla="*/ 0 w 2490584"/>
                <a:gd name="connsiteY0" fmla="*/ 1245292 h 2490584"/>
                <a:gd name="connsiteX1" fmla="*/ 1245292 w 2490584"/>
                <a:gd name="connsiteY1" fmla="*/ 0 h 2490584"/>
                <a:gd name="connsiteX2" fmla="*/ 2490584 w 2490584"/>
                <a:gd name="connsiteY2" fmla="*/ 1245292 h 2490584"/>
                <a:gd name="connsiteX3" fmla="*/ 1245292 w 2490584"/>
                <a:gd name="connsiteY3" fmla="*/ 2490584 h 2490584"/>
                <a:gd name="connsiteX4" fmla="*/ 0 w 2490584"/>
                <a:gd name="connsiteY4" fmla="*/ 1245292 h 249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584" h="2490584">
                  <a:moveTo>
                    <a:pt x="0" y="1245292"/>
                  </a:moveTo>
                  <a:cubicBezTo>
                    <a:pt x="0" y="557536"/>
                    <a:pt x="557536" y="0"/>
                    <a:pt x="1245292" y="0"/>
                  </a:cubicBezTo>
                  <a:cubicBezTo>
                    <a:pt x="1933048" y="0"/>
                    <a:pt x="2490584" y="557536"/>
                    <a:pt x="2490584" y="1245292"/>
                  </a:cubicBezTo>
                  <a:cubicBezTo>
                    <a:pt x="2490584" y="1933048"/>
                    <a:pt x="1933048" y="2490584"/>
                    <a:pt x="1245292" y="2490584"/>
                  </a:cubicBezTo>
                  <a:cubicBezTo>
                    <a:pt x="557536" y="2490584"/>
                    <a:pt x="0" y="1933048"/>
                    <a:pt x="0" y="1245292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648" tIns="406648" rIns="406648" bIns="406648" numCol="1" spcCol="1270" anchor="ctr" anchorCtr="0">
              <a:noAutofit/>
            </a:bodyPr>
            <a:lstStyle/>
            <a:p>
              <a:pPr lvl="0" algn="ctr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26" name="순서도: 수동 입력 25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95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0F749D"/>
          </a:solidFill>
        </p:grpSpPr>
        <p:sp>
          <p:nvSpPr>
            <p:cNvPr id="76" name="순서도: 대체 처리 75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050" b="1" spc="-300" dirty="0" smtClean="0">
                  <a:latin typeface="+mn-ea"/>
                </a:rPr>
                <a:t>03</a:t>
              </a:r>
              <a:endParaRPr lang="ko-KR" altLang="en-US" sz="3050" b="1" spc="-300" dirty="0">
                <a:latin typeface="+mn-ea"/>
              </a:endParaRPr>
            </a:p>
          </p:txBody>
        </p:sp>
        <p:sp>
          <p:nvSpPr>
            <p:cNvPr id="77" name="순서도: 병합 76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13894" y="9807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0E6B90"/>
                </a:solidFill>
                <a:latin typeface="+mn-ea"/>
              </a:rPr>
              <a:t>근로가능시간과 시급</a:t>
            </a:r>
            <a:endParaRPr lang="ko-KR" altLang="en-US" sz="3200" b="1" spc="-300" dirty="0">
              <a:solidFill>
                <a:srgbClr val="0E6B90"/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42113" y="2021099"/>
            <a:ext cx="7790327" cy="4432237"/>
            <a:chOff x="742113" y="2021099"/>
            <a:chExt cx="7790327" cy="4432237"/>
          </a:xfrm>
        </p:grpSpPr>
        <p:sp>
          <p:nvSpPr>
            <p:cNvPr id="33" name="타원 32"/>
            <p:cNvSpPr/>
            <p:nvPr/>
          </p:nvSpPr>
          <p:spPr>
            <a:xfrm>
              <a:off x="793364" y="5114900"/>
              <a:ext cx="807257" cy="7885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34" name="순서도: 처리 33"/>
            <p:cNvSpPr/>
            <p:nvPr/>
          </p:nvSpPr>
          <p:spPr>
            <a:xfrm rot="5400000">
              <a:off x="971813" y="5490662"/>
              <a:ext cx="860554" cy="39706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r>
                <a:rPr lang="ko-KR" altLang="en-US" sz="3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시</a:t>
              </a:r>
              <a:endParaRPr lang="en-US" altLang="ko-KR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30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급</a:t>
              </a:r>
              <a:endParaRPr lang="ko-KR" alt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907704" y="2113806"/>
              <a:ext cx="6624736" cy="278926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 dirty="0">
                <a:latin typeface="+mn-ea"/>
              </a:endParaRPr>
            </a:p>
          </p:txBody>
        </p:sp>
        <p:sp>
          <p:nvSpPr>
            <p:cNvPr id="47" name="순서도: 대체 처리 46"/>
            <p:cNvSpPr/>
            <p:nvPr/>
          </p:nvSpPr>
          <p:spPr>
            <a:xfrm>
              <a:off x="2027336" y="2161431"/>
              <a:ext cx="2976711" cy="379191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342900" indent="-342900"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+mn-ea"/>
                </a:rPr>
                <a:t>최대 근로가능시간</a:t>
              </a:r>
              <a:endParaRPr lang="en-US" altLang="ko-KR" sz="800" b="1" spc="-3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0" name="순서도: 대체 처리 29"/>
            <p:cNvSpPr/>
            <p:nvPr/>
          </p:nvSpPr>
          <p:spPr>
            <a:xfrm>
              <a:off x="2113527" y="4327004"/>
              <a:ext cx="6394530" cy="787896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342900" indent="-342900"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교내근로지별 운영에 따라 </a:t>
              </a:r>
              <a:r>
                <a:rPr lang="ko-KR" altLang="en-US" b="1" dirty="0" smtClean="0">
                  <a:solidFill>
                    <a:srgbClr val="0E6B90"/>
                  </a:solidFill>
                  <a:latin typeface="+mn-ea"/>
                </a:rPr>
                <a:t>주당 최대 근로시간은 상이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할 수 있음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b="1" dirty="0" err="1" smtClean="0">
                  <a:solidFill>
                    <a:srgbClr val="FF0000"/>
                  </a:solidFill>
                  <a:latin typeface="+mn-ea"/>
                </a:rPr>
                <a:t>학기중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n-ea"/>
                </a:rPr>
                <a:t>15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n-ea"/>
                </a:rPr>
                <a:t>시간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n-ea"/>
                </a:rPr>
                <a:t>~20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n-ea"/>
                </a:rPr>
                <a:t>시간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n-ea"/>
                </a:rPr>
                <a:t>점심시간 근로불인정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)</a:t>
              </a:r>
            </a:p>
          </p:txBody>
        </p:sp>
        <p:sp>
          <p:nvSpPr>
            <p:cNvPr id="31" name="순서도: 대체 처리 30"/>
            <p:cNvSpPr/>
            <p:nvPr/>
          </p:nvSpPr>
          <p:spPr>
            <a:xfrm>
              <a:off x="2353819" y="3953128"/>
              <a:ext cx="4954485" cy="363582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rgbClr val="FFC000"/>
                </a:buClr>
                <a:buSzPct val="75000"/>
              </a:pP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※ ‘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’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의 기준은 매주 월요일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~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일요일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(7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일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)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이며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,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분 단위 근로 인정 안됨</a:t>
              </a:r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742113" y="2021099"/>
              <a:ext cx="807257" cy="7885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>
                <a:latin typeface="+mn-ea"/>
              </a:endParaRPr>
            </a:p>
          </p:txBody>
        </p:sp>
        <p:sp>
          <p:nvSpPr>
            <p:cNvPr id="14" name="순서도: 처리 13"/>
            <p:cNvSpPr/>
            <p:nvPr/>
          </p:nvSpPr>
          <p:spPr>
            <a:xfrm rot="5400000">
              <a:off x="89148" y="3156520"/>
              <a:ext cx="2933278" cy="70383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근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err="1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로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가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능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시</a:t>
              </a:r>
              <a:endParaRPr lang="en-US" altLang="ko-K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r>
                <a:rPr lang="ko-KR" altLang="en-US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간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883321" y="5114900"/>
              <a:ext cx="6624736" cy="126642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r"/>
              <a:endParaRPr lang="ko-KR" altLang="en-US" sz="1900" b="1" dirty="0">
                <a:latin typeface="+mn-ea"/>
              </a:endParaRPr>
            </a:p>
          </p:txBody>
        </p:sp>
        <p:sp>
          <p:nvSpPr>
            <p:cNvPr id="37" name="순서도: 대체 처리 36"/>
            <p:cNvSpPr/>
            <p:nvPr/>
          </p:nvSpPr>
          <p:spPr>
            <a:xfrm>
              <a:off x="2089844" y="5160733"/>
              <a:ext cx="6298580" cy="1004571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교내근로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: 9,000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원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(2021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년 시급 인상될 경우 별도 홈페이지 공지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)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en-US" altLang="ko-KR" sz="1200" b="1" dirty="0" smtClean="0">
                  <a:solidFill>
                    <a:prstClr val="black"/>
                  </a:solidFill>
                </a:rPr>
                <a:t> </a:t>
              </a:r>
            </a:p>
            <a:p>
              <a:pPr marL="342900" indent="-342900">
                <a:lnSpc>
                  <a:spcPct val="150000"/>
                </a:lnSpc>
                <a:buClr>
                  <a:srgbClr val="FFC000"/>
                </a:buClr>
                <a:buSzPct val="75000"/>
                <a:buFont typeface="한컴 윤고딕 250" panose="02020603020101020101" pitchFamily="18" charset="-127"/>
                <a:buChar char="▶"/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교외근로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: 11,150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원</a:t>
              </a:r>
              <a:endParaRPr lang="en-US" altLang="ko-KR" sz="14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8" name="순서도: 대체 처리 37"/>
            <p:cNvSpPr/>
            <p:nvPr/>
          </p:nvSpPr>
          <p:spPr>
            <a:xfrm>
              <a:off x="2123728" y="6089754"/>
              <a:ext cx="5521274" cy="363582"/>
            </a:xfrm>
            <a:prstGeom prst="flowChartAlternateProcess">
              <a:avLst/>
            </a:prstGeom>
            <a:noFill/>
            <a:ln w="762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rgbClr val="FFC000"/>
                </a:buClr>
                <a:buSzPct val="75000"/>
              </a:pP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※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사업자등록번호를 기준으로 교내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교외근로 구분</a:t>
              </a:r>
              <a:endParaRPr lang="en-US" altLang="ko-KR" sz="1400" b="1" dirty="0" smtClean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6" name="순서도: 수동 입력 25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43327"/>
              </p:ext>
            </p:extLst>
          </p:nvPr>
        </p:nvGraphicFramePr>
        <p:xfrm>
          <a:off x="2240508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일 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주당최대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학기당 최대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학기중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방학중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450</a:t>
                      </a:r>
                      <a:r>
                        <a:rPr lang="ko-KR" altLang="en-US" dirty="0" smtClean="0"/>
                        <a:t>시간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9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980728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국가근로유형 알아보기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39552" y="1003154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33" name="순서도: 대체 처리 3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01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4" name="순서도: 병합 3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sp>
        <p:nvSpPr>
          <p:cNvPr id="35" name="순서도: 수동 입력 34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5" name="자유형 124"/>
          <p:cNvSpPr/>
          <p:nvPr/>
        </p:nvSpPr>
        <p:spPr>
          <a:xfrm>
            <a:off x="1187624" y="2820549"/>
            <a:ext cx="1663356" cy="1663355"/>
          </a:xfrm>
          <a:custGeom>
            <a:avLst/>
            <a:gdLst>
              <a:gd name="connsiteX0" fmla="*/ 0 w 1958687"/>
              <a:gd name="connsiteY0" fmla="*/ 979344 h 1958687"/>
              <a:gd name="connsiteX1" fmla="*/ 979344 w 1958687"/>
              <a:gd name="connsiteY1" fmla="*/ 0 h 1958687"/>
              <a:gd name="connsiteX2" fmla="*/ 1958688 w 1958687"/>
              <a:gd name="connsiteY2" fmla="*/ 979344 h 1958687"/>
              <a:gd name="connsiteX3" fmla="*/ 979344 w 1958687"/>
              <a:gd name="connsiteY3" fmla="*/ 1958688 h 1958687"/>
              <a:gd name="connsiteX4" fmla="*/ 0 w 1958687"/>
              <a:gd name="connsiteY4" fmla="*/ 979344 h 19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687" h="1958687">
                <a:moveTo>
                  <a:pt x="0" y="979344"/>
                </a:moveTo>
                <a:cubicBezTo>
                  <a:pt x="0" y="438467"/>
                  <a:pt x="438467" y="0"/>
                  <a:pt x="979344" y="0"/>
                </a:cubicBezTo>
                <a:cubicBezTo>
                  <a:pt x="1520221" y="0"/>
                  <a:pt x="1958688" y="438467"/>
                  <a:pt x="1958688" y="979344"/>
                </a:cubicBezTo>
                <a:cubicBezTo>
                  <a:pt x="1958688" y="1520221"/>
                  <a:pt x="1520221" y="1958688"/>
                  <a:pt x="979344" y="1958688"/>
                </a:cubicBezTo>
                <a:cubicBezTo>
                  <a:pt x="438467" y="1958688"/>
                  <a:pt x="0" y="1520221"/>
                  <a:pt x="0" y="97934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b="1" kern="12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일반교내</a:t>
            </a:r>
            <a:endParaRPr lang="en-US" altLang="ko-KR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b="1" kern="12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근로유형</a:t>
            </a:r>
            <a:endParaRPr lang="ko-KR" altLang="en-US" b="1" kern="1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2" name="자유형 131"/>
          <p:cNvSpPr/>
          <p:nvPr/>
        </p:nvSpPr>
        <p:spPr>
          <a:xfrm>
            <a:off x="2516185" y="3558674"/>
            <a:ext cx="1663357" cy="1663355"/>
          </a:xfrm>
          <a:custGeom>
            <a:avLst/>
            <a:gdLst>
              <a:gd name="connsiteX0" fmla="*/ 0 w 1958687"/>
              <a:gd name="connsiteY0" fmla="*/ 979344 h 1958687"/>
              <a:gd name="connsiteX1" fmla="*/ 979344 w 1958687"/>
              <a:gd name="connsiteY1" fmla="*/ 0 h 1958687"/>
              <a:gd name="connsiteX2" fmla="*/ 1958688 w 1958687"/>
              <a:gd name="connsiteY2" fmla="*/ 979344 h 1958687"/>
              <a:gd name="connsiteX3" fmla="*/ 979344 w 1958687"/>
              <a:gd name="connsiteY3" fmla="*/ 1958688 h 1958687"/>
              <a:gd name="connsiteX4" fmla="*/ 0 w 1958687"/>
              <a:gd name="connsiteY4" fmla="*/ 979344 h 19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687" h="1958687">
                <a:moveTo>
                  <a:pt x="0" y="979344"/>
                </a:moveTo>
                <a:cubicBezTo>
                  <a:pt x="0" y="438467"/>
                  <a:pt x="438467" y="0"/>
                  <a:pt x="979344" y="0"/>
                </a:cubicBezTo>
                <a:cubicBezTo>
                  <a:pt x="1520221" y="0"/>
                  <a:pt x="1958688" y="438467"/>
                  <a:pt x="1958688" y="979344"/>
                </a:cubicBezTo>
                <a:cubicBezTo>
                  <a:pt x="1958688" y="1520221"/>
                  <a:pt x="1520221" y="1958688"/>
                  <a:pt x="979344" y="1958688"/>
                </a:cubicBezTo>
                <a:cubicBezTo>
                  <a:pt x="438467" y="1958688"/>
                  <a:pt x="0" y="1520221"/>
                  <a:pt x="0" y="979344"/>
                </a:cubicBezTo>
                <a:close/>
              </a:path>
            </a:pathLst>
          </a:custGeom>
          <a:gradFill>
            <a:gsLst>
              <a:gs pos="0">
                <a:srgbClr val="00B050">
                  <a:lumMod val="98000"/>
                  <a:lumOff val="2000"/>
                  <a:alpha val="50000"/>
                </a:srgbClr>
              </a:gs>
              <a:gs pos="50000">
                <a:srgbClr val="00B050">
                  <a:alpha val="50000"/>
                </a:srgbClr>
              </a:gs>
              <a:gs pos="100000">
                <a:srgbClr val="00B050">
                  <a:lumMod val="99000"/>
                  <a:alpha val="50000"/>
                </a:srgb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봉사유형</a:t>
            </a:r>
            <a:endParaRPr lang="en-US" altLang="ko-KR" sz="1900" b="1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장애대학생</a:t>
            </a:r>
            <a:r>
              <a:rPr lang="en-US" altLang="ko-KR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,</a:t>
            </a: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외국인유학생</a:t>
            </a:r>
            <a:r>
              <a:rPr lang="en-US" altLang="ko-KR" sz="1500" b="1" kern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33" name="자유형 132"/>
          <p:cNvSpPr/>
          <p:nvPr/>
        </p:nvSpPr>
        <p:spPr>
          <a:xfrm>
            <a:off x="3923928" y="3997893"/>
            <a:ext cx="1663357" cy="1663355"/>
          </a:xfrm>
          <a:custGeom>
            <a:avLst/>
            <a:gdLst>
              <a:gd name="connsiteX0" fmla="*/ 0 w 1958687"/>
              <a:gd name="connsiteY0" fmla="*/ 979344 h 1958687"/>
              <a:gd name="connsiteX1" fmla="*/ 979344 w 1958687"/>
              <a:gd name="connsiteY1" fmla="*/ 0 h 1958687"/>
              <a:gd name="connsiteX2" fmla="*/ 1958688 w 1958687"/>
              <a:gd name="connsiteY2" fmla="*/ 979344 h 1958687"/>
              <a:gd name="connsiteX3" fmla="*/ 979344 w 1958687"/>
              <a:gd name="connsiteY3" fmla="*/ 1958688 h 1958687"/>
              <a:gd name="connsiteX4" fmla="*/ 0 w 1958687"/>
              <a:gd name="connsiteY4" fmla="*/ 979344 h 19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687" h="1958687">
                <a:moveTo>
                  <a:pt x="0" y="979344"/>
                </a:moveTo>
                <a:cubicBezTo>
                  <a:pt x="0" y="438467"/>
                  <a:pt x="438467" y="0"/>
                  <a:pt x="979344" y="0"/>
                </a:cubicBezTo>
                <a:cubicBezTo>
                  <a:pt x="1520221" y="0"/>
                  <a:pt x="1958688" y="438467"/>
                  <a:pt x="1958688" y="979344"/>
                </a:cubicBezTo>
                <a:cubicBezTo>
                  <a:pt x="1958688" y="1520221"/>
                  <a:pt x="1520221" y="1958688"/>
                  <a:pt x="979344" y="1958688"/>
                </a:cubicBezTo>
                <a:cubicBezTo>
                  <a:pt x="438467" y="1958688"/>
                  <a:pt x="0" y="1520221"/>
                  <a:pt x="0" y="979344"/>
                </a:cubicBezTo>
                <a:close/>
              </a:path>
            </a:pathLst>
          </a:custGeom>
          <a:gradFill>
            <a:gsLst>
              <a:gs pos="0">
                <a:srgbClr val="5D2884">
                  <a:lumMod val="98000"/>
                  <a:lumOff val="2000"/>
                  <a:alpha val="50000"/>
                </a:srgbClr>
              </a:gs>
              <a:gs pos="50000">
                <a:srgbClr val="5D2884">
                  <a:alpha val="50000"/>
                </a:srgbClr>
              </a:gs>
              <a:gs pos="100000">
                <a:srgbClr val="5D2884">
                  <a:lumMod val="99000"/>
                  <a:alpha val="50000"/>
                </a:srgb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b="1" kern="1200" dirty="0" smtClean="0">
                <a:ln>
                  <a:solidFill>
                    <a:srgbClr val="3E1B59"/>
                  </a:solidFill>
                </a:ln>
                <a:solidFill>
                  <a:schemeClr val="bg1"/>
                </a:solidFill>
                <a:latin typeface="+mn-ea"/>
              </a:rPr>
              <a:t>취업연계</a:t>
            </a:r>
            <a:endParaRPr lang="en-US" altLang="ko-KR" sz="1900" b="1" kern="1200" dirty="0" smtClean="0">
              <a:ln>
                <a:solidFill>
                  <a:srgbClr val="3E1B59"/>
                </a:solidFill>
              </a:ln>
              <a:solidFill>
                <a:schemeClr val="bg1"/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900" b="1" dirty="0" smtClean="0">
                <a:ln>
                  <a:solidFill>
                    <a:srgbClr val="3E1B59"/>
                  </a:solidFill>
                </a:ln>
                <a:solidFill>
                  <a:schemeClr val="bg1"/>
                </a:solidFill>
                <a:latin typeface="+mn-ea"/>
              </a:rPr>
              <a:t>유</a:t>
            </a:r>
            <a:r>
              <a:rPr lang="ko-KR" altLang="en-US" sz="1900" b="1" dirty="0">
                <a:ln>
                  <a:solidFill>
                    <a:srgbClr val="3E1B59"/>
                  </a:solidFill>
                </a:ln>
                <a:solidFill>
                  <a:schemeClr val="bg1"/>
                </a:solidFill>
                <a:latin typeface="+mn-ea"/>
              </a:rPr>
              <a:t>형</a:t>
            </a:r>
            <a:endParaRPr lang="ko-KR" altLang="en-US" sz="1900" b="1" kern="1200" dirty="0">
              <a:ln>
                <a:solidFill>
                  <a:srgbClr val="3E1B59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34" name="자유형 133"/>
          <p:cNvSpPr/>
          <p:nvPr/>
        </p:nvSpPr>
        <p:spPr>
          <a:xfrm>
            <a:off x="5227245" y="4573957"/>
            <a:ext cx="1663357" cy="1663355"/>
          </a:xfrm>
          <a:custGeom>
            <a:avLst/>
            <a:gdLst>
              <a:gd name="connsiteX0" fmla="*/ 0 w 1958687"/>
              <a:gd name="connsiteY0" fmla="*/ 979344 h 1958687"/>
              <a:gd name="connsiteX1" fmla="*/ 979344 w 1958687"/>
              <a:gd name="connsiteY1" fmla="*/ 0 h 1958687"/>
              <a:gd name="connsiteX2" fmla="*/ 1958688 w 1958687"/>
              <a:gd name="connsiteY2" fmla="*/ 979344 h 1958687"/>
              <a:gd name="connsiteX3" fmla="*/ 979344 w 1958687"/>
              <a:gd name="connsiteY3" fmla="*/ 1958688 h 1958687"/>
              <a:gd name="connsiteX4" fmla="*/ 0 w 1958687"/>
              <a:gd name="connsiteY4" fmla="*/ 979344 h 19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8687" h="1958687">
                <a:moveTo>
                  <a:pt x="0" y="979344"/>
                </a:moveTo>
                <a:cubicBezTo>
                  <a:pt x="0" y="438467"/>
                  <a:pt x="438467" y="0"/>
                  <a:pt x="979344" y="0"/>
                </a:cubicBezTo>
                <a:cubicBezTo>
                  <a:pt x="1520221" y="0"/>
                  <a:pt x="1958688" y="438467"/>
                  <a:pt x="1958688" y="979344"/>
                </a:cubicBezTo>
                <a:cubicBezTo>
                  <a:pt x="1958688" y="1520221"/>
                  <a:pt x="1520221" y="1958688"/>
                  <a:pt x="979344" y="1958688"/>
                </a:cubicBezTo>
                <a:cubicBezTo>
                  <a:pt x="438467" y="1958688"/>
                  <a:pt x="0" y="1520221"/>
                  <a:pt x="0" y="97934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일반교외</a:t>
            </a:r>
            <a:endParaRPr lang="en-US" altLang="ko-KR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b="1" kern="12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근로유형</a:t>
            </a:r>
            <a:endParaRPr lang="ko-KR" altLang="en-US" b="1" kern="1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149" name="직선 연결선 148"/>
          <p:cNvCxnSpPr/>
          <p:nvPr/>
        </p:nvCxnSpPr>
        <p:spPr>
          <a:xfrm flipV="1">
            <a:off x="4067952" y="2986316"/>
            <a:ext cx="832306" cy="1490432"/>
          </a:xfrm>
          <a:prstGeom prst="line">
            <a:avLst/>
          </a:prstGeom>
          <a:ln w="38100">
            <a:solidFill>
              <a:srgbClr val="5D28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>
            <a:off x="4900258" y="2986315"/>
            <a:ext cx="538800" cy="0"/>
          </a:xfrm>
          <a:prstGeom prst="line">
            <a:avLst/>
          </a:prstGeom>
          <a:ln w="38100">
            <a:solidFill>
              <a:srgbClr val="5D28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441586" y="2519578"/>
            <a:ext cx="2658806" cy="9334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소득구간과 관계없이 근로가능하며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학기당 제한시간이 적용되지 않습니다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3" name="타원형 설명선 202"/>
          <p:cNvSpPr/>
          <p:nvPr/>
        </p:nvSpPr>
        <p:spPr>
          <a:xfrm>
            <a:off x="2771800" y="1877963"/>
            <a:ext cx="1980476" cy="1497725"/>
          </a:xfrm>
          <a:prstGeom prst="wedgeEllipseCallout">
            <a:avLst>
              <a:gd name="adj1" fmla="val -18348"/>
              <a:gd name="adj2" fmla="val 61306"/>
            </a:avLst>
          </a:prstGeom>
          <a:solidFill>
            <a:srgbClr val="00B05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봉사 유형은 </a:t>
            </a:r>
            <a:endParaRPr lang="en-US" altLang="ko-KR" sz="1200" b="1" spc="-1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수업시간 내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근로인정</a:t>
            </a:r>
            <a:endParaRPr lang="en-US" altLang="ko-KR" sz="1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900" b="1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*</a:t>
            </a:r>
            <a:r>
              <a:rPr lang="ko-KR" altLang="en-US" sz="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학업시간에 근로를 활동한 경우</a:t>
            </a:r>
            <a:endParaRPr lang="en-US" altLang="ko-KR" sz="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소속 대학 담당자 및 근로기관에</a:t>
            </a:r>
            <a:endParaRPr lang="en-US" altLang="ko-KR" sz="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  <a:p>
            <a:pPr lvl="0" algn="ctr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> 등록요청</a:t>
            </a:r>
            <a:endParaRPr lang="en-US" altLang="ko-KR" sz="9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150" name="타원 149"/>
          <p:cNvSpPr>
            <a:spLocks noChangeAspect="1"/>
          </p:cNvSpPr>
          <p:nvPr/>
        </p:nvSpPr>
        <p:spPr>
          <a:xfrm rot="16200000">
            <a:off x="3995952" y="4476749"/>
            <a:ext cx="144000" cy="1440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252390"/>
              <a:satOff val="-7306"/>
              <a:lumOff val="-2801"/>
              <a:alphaOff val="0"/>
            </a:schemeClr>
          </a:fillRef>
          <a:effectRef idx="0">
            <a:schemeClr val="accent5">
              <a:hueOff val="-5252390"/>
              <a:satOff val="-7306"/>
              <a:lumOff val="-2801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직사각형 5"/>
          <p:cNvSpPr/>
          <p:nvPr/>
        </p:nvSpPr>
        <p:spPr>
          <a:xfrm>
            <a:off x="6156176" y="3645024"/>
            <a:ext cx="2338654" cy="683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장애대학생 봉사유형만 </a:t>
            </a:r>
            <a:endParaRPr lang="en-US" altLang="ko-KR" sz="12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학기당 제한시간 </a:t>
            </a:r>
            <a:r>
              <a:rPr lang="ko-KR" altLang="en-US" sz="1200" b="1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미적용</a:t>
            </a:r>
            <a:r>
              <a:rPr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!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000" b="1" u="sng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*</a:t>
            </a:r>
            <a:r>
              <a:rPr lang="ko-KR" altLang="en-US" sz="1000" b="1" u="sng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외국인유학생 봉사유형은 제한됨</a:t>
            </a:r>
            <a:endParaRPr lang="en-US" altLang="ko-KR" sz="1000" b="1" u="sng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3508" y="152400"/>
            <a:ext cx="8856984" cy="6588968"/>
            <a:chOff x="143508" y="116632"/>
            <a:chExt cx="8856984" cy="6624736"/>
          </a:xfrm>
        </p:grpSpPr>
        <p:sp>
          <p:nvSpPr>
            <p:cNvPr id="27" name="순서도: 수동 입력 26"/>
            <p:cNvSpPr/>
            <p:nvPr/>
          </p:nvSpPr>
          <p:spPr>
            <a:xfrm rot="5400000" flipV="1">
              <a:off x="6301798" y="-909482"/>
              <a:ext cx="720080" cy="2772308"/>
            </a:xfrm>
            <a:prstGeom prst="flowChartManualInput">
              <a:avLst/>
            </a:prstGeom>
            <a:solidFill>
              <a:srgbClr val="1496CA"/>
            </a:solidFill>
            <a:ln>
              <a:noFill/>
            </a:ln>
            <a:effectLst>
              <a:outerShdw blurRad="63500" sx="102000" sy="102000" algn="ctr" rotWithShape="0">
                <a:srgbClr val="0A4C66">
                  <a:alpha val="5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3508" y="495300"/>
              <a:ext cx="8856984" cy="6246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srgbClr val="0A4C66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13894" y="836712"/>
            <a:ext cx="396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spc="-300" dirty="0" smtClean="0">
                <a:solidFill>
                  <a:srgbClr val="355DA5"/>
                </a:solidFill>
                <a:latin typeface="+mn-ea"/>
              </a:rPr>
              <a:t>장애대학생 봉사 유형</a:t>
            </a:r>
            <a:endParaRPr lang="ko-KR" altLang="en-US" sz="3200" b="1" spc="-300" dirty="0">
              <a:solidFill>
                <a:srgbClr val="355DA5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39552" y="859138"/>
            <a:ext cx="675203" cy="841670"/>
            <a:chOff x="1115616" y="1504528"/>
            <a:chExt cx="720080" cy="916360"/>
          </a:xfrm>
          <a:solidFill>
            <a:srgbClr val="355DA5"/>
          </a:solidFill>
        </p:grpSpPr>
        <p:sp>
          <p:nvSpPr>
            <p:cNvPr id="33" name="순서도: 대체 처리 32"/>
            <p:cNvSpPr/>
            <p:nvPr/>
          </p:nvSpPr>
          <p:spPr>
            <a:xfrm>
              <a:off x="1115616" y="1504528"/>
              <a:ext cx="720080" cy="700336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3100" b="1" spc="-300" dirty="0" smtClean="0">
                  <a:latin typeface="+mn-ea"/>
                </a:rPr>
                <a:t>02</a:t>
              </a:r>
              <a:endParaRPr lang="ko-KR" altLang="en-US" sz="3100" b="1" spc="-300" dirty="0">
                <a:latin typeface="+mn-ea"/>
              </a:endParaRPr>
            </a:p>
          </p:txBody>
        </p:sp>
        <p:sp>
          <p:nvSpPr>
            <p:cNvPr id="34" name="순서도: 병합 33"/>
            <p:cNvSpPr/>
            <p:nvPr/>
          </p:nvSpPr>
          <p:spPr>
            <a:xfrm>
              <a:off x="1331640" y="2132856"/>
              <a:ext cx="288032" cy="288032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37692" y="2441490"/>
            <a:ext cx="7378724" cy="3507790"/>
            <a:chOff x="937692" y="2441490"/>
            <a:chExt cx="6946676" cy="3507790"/>
          </a:xfrm>
        </p:grpSpPr>
        <p:sp>
          <p:nvSpPr>
            <p:cNvPr id="61" name="TextBox 60"/>
            <p:cNvSpPr txBox="1"/>
            <p:nvPr/>
          </p:nvSpPr>
          <p:spPr>
            <a:xfrm>
              <a:off x="1804362" y="3177842"/>
              <a:ext cx="583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00B050"/>
                  </a:solidFill>
                  <a:latin typeface="+mn-ea"/>
                </a:rPr>
                <a:t>사회배려계층인 장애대학생에 대한 지원 확대 및</a:t>
              </a:r>
              <a:r>
                <a:rPr lang="en-US" altLang="ko-KR" b="1" dirty="0" smtClean="0">
                  <a:solidFill>
                    <a:srgbClr val="00B050"/>
                  </a:solidFill>
                  <a:latin typeface="+mn-ea"/>
                </a:rPr>
                <a:t/>
              </a:r>
              <a:br>
                <a:rPr lang="en-US" altLang="ko-KR" b="1" dirty="0" smtClean="0">
                  <a:solidFill>
                    <a:srgbClr val="00B050"/>
                  </a:solidFill>
                  <a:latin typeface="+mn-ea"/>
                </a:rPr>
              </a:br>
              <a:r>
                <a:rPr lang="ko-KR" altLang="en-US" b="1" dirty="0" smtClean="0">
                  <a:solidFill>
                    <a:srgbClr val="00B050"/>
                  </a:solidFill>
                  <a:latin typeface="+mn-ea"/>
                </a:rPr>
                <a:t>안정적인 학업여건 조성을 위하여 도입</a:t>
              </a:r>
              <a:endParaRPr lang="ko-KR" altLang="en-US" b="1" dirty="0">
                <a:solidFill>
                  <a:srgbClr val="00B050"/>
                </a:solidFill>
                <a:latin typeface="+mn-ea"/>
              </a:endParaRPr>
            </a:p>
          </p:txBody>
        </p:sp>
        <p:sp>
          <p:nvSpPr>
            <p:cNvPr id="13" name="왼쪽 대괄호 12"/>
            <p:cNvSpPr/>
            <p:nvPr/>
          </p:nvSpPr>
          <p:spPr>
            <a:xfrm>
              <a:off x="1557004" y="3068959"/>
              <a:ext cx="247358" cy="86409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44322" y="2506899"/>
              <a:ext cx="1111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목적</a:t>
              </a:r>
              <a:endParaRPr lang="ko-KR" alt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1" name="오른쪽 대괄호 100"/>
            <p:cNvSpPr/>
            <p:nvPr/>
          </p:nvSpPr>
          <p:spPr>
            <a:xfrm>
              <a:off x="7637010" y="3068959"/>
              <a:ext cx="247358" cy="864097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80682" y="5194066"/>
              <a:ext cx="6196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장애대학생 이동 지원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 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강의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보고서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·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시험대필 등 학습 지원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,</a:t>
              </a:r>
            </a:p>
            <a:p>
              <a:pPr algn="ctr"/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의사소통 지원 활동 등</a:t>
              </a:r>
              <a:endPara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8" name="왼쪽 대괄호 107"/>
            <p:cNvSpPr/>
            <p:nvPr/>
          </p:nvSpPr>
          <p:spPr>
            <a:xfrm>
              <a:off x="1550053" y="5085183"/>
              <a:ext cx="247358" cy="86409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15" name="오른쪽 대괄호 114"/>
            <p:cNvSpPr/>
            <p:nvPr/>
          </p:nvSpPr>
          <p:spPr>
            <a:xfrm>
              <a:off x="7630059" y="5085183"/>
              <a:ext cx="247358" cy="864097"/>
            </a:xfrm>
            <a:prstGeom prst="rightBracket">
              <a:avLst/>
            </a:prstGeom>
            <a:solidFill>
              <a:schemeClr val="bg1"/>
            </a:solidFill>
            <a:ln w="190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bIns="108000" rtlCol="0" anchor="ctr"/>
            <a:lstStyle/>
            <a:p>
              <a:pPr algn="ctr"/>
              <a:endParaRPr lang="ko-KR" altLang="en-US" sz="19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0" name="타원형 설명선 39"/>
            <p:cNvSpPr/>
            <p:nvPr/>
          </p:nvSpPr>
          <p:spPr>
            <a:xfrm>
              <a:off x="940246" y="2441490"/>
              <a:ext cx="497125" cy="520735"/>
            </a:xfrm>
            <a:prstGeom prst="wedgeEllipseCallout">
              <a:avLst>
                <a:gd name="adj1" fmla="val 37383"/>
                <a:gd name="adj2" fmla="val 60784"/>
              </a:avLst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500" b="1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endParaRPr>
            </a:p>
          </p:txBody>
        </p:sp>
        <p:sp>
          <p:nvSpPr>
            <p:cNvPr id="36" name="타원 35"/>
            <p:cNvSpPr>
              <a:spLocks noChangeAspect="1"/>
            </p:cNvSpPr>
            <p:nvPr/>
          </p:nvSpPr>
          <p:spPr>
            <a:xfrm rot="16200000">
              <a:off x="1113398" y="2625429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/>
            <p:cNvSpPr txBox="1"/>
            <p:nvPr/>
          </p:nvSpPr>
          <p:spPr>
            <a:xfrm>
              <a:off x="1441768" y="4531096"/>
              <a:ext cx="161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주요활동</a:t>
              </a:r>
              <a:endParaRPr lang="ko-KR" alt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47" name="타원형 설명선 46"/>
            <p:cNvSpPr/>
            <p:nvPr/>
          </p:nvSpPr>
          <p:spPr>
            <a:xfrm>
              <a:off x="937692" y="4465687"/>
              <a:ext cx="497125" cy="520735"/>
            </a:xfrm>
            <a:prstGeom prst="wedgeEllipseCallout">
              <a:avLst>
                <a:gd name="adj1" fmla="val 37383"/>
                <a:gd name="adj2" fmla="val 60784"/>
              </a:avLst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none" lIns="0" tIns="0" rIns="0" bIns="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500" b="1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endParaRPr>
            </a:p>
          </p:txBody>
        </p:sp>
        <p:sp>
          <p:nvSpPr>
            <p:cNvPr id="48" name="타원 47"/>
            <p:cNvSpPr>
              <a:spLocks noChangeAspect="1"/>
            </p:cNvSpPr>
            <p:nvPr/>
          </p:nvSpPr>
          <p:spPr>
            <a:xfrm rot="16200000">
              <a:off x="1012194" y="4649626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타원 48"/>
            <p:cNvSpPr>
              <a:spLocks noChangeAspect="1"/>
            </p:cNvSpPr>
            <p:nvPr/>
          </p:nvSpPr>
          <p:spPr>
            <a:xfrm rot="16200000">
              <a:off x="1216282" y="4649626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2390"/>
                <a:satOff val="-7306"/>
                <a:lumOff val="-2801"/>
                <a:alphaOff val="0"/>
              </a:schemeClr>
            </a:fillRef>
            <a:effectRef idx="0">
              <a:schemeClr val="accent5">
                <a:hueOff val="-5252390"/>
                <a:satOff val="-7306"/>
                <a:lumOff val="-2801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순서도: 수동 입력 27"/>
          <p:cNvSpPr/>
          <p:nvPr/>
        </p:nvSpPr>
        <p:spPr>
          <a:xfrm rot="5400000" flipV="1">
            <a:off x="7148230" y="-983670"/>
            <a:ext cx="716192" cy="298833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+mn-ea"/>
              </a:rPr>
              <a:t>ㅇㅁㄴㅇㄴㅇ</a:t>
            </a:r>
            <a:endParaRPr lang="ko-KR" altLang="en-US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950" y="110572"/>
            <a:ext cx="417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국가근로장학금이란</a:t>
            </a:r>
            <a:r>
              <a:rPr lang="en-US" altLang="ko-KR" sz="2000" b="1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72000"/>
                    </a:prstClr>
                  </a:outerShdw>
                </a:effectLst>
                <a:latin typeface="+mn-ea"/>
              </a:rPr>
              <a:t>?</a:t>
            </a:r>
            <a:endParaRPr lang="ko-KR" altLang="en-US" sz="2000" b="1" spc="-10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127000" algn="ctr" rotWithShape="0">
                  <a:prstClr val="black">
                    <a:alpha val="72000"/>
                  </a:prstClr>
                </a:outerShdw>
              </a:effectLst>
              <a:latin typeface="+mn-ea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6588224" y="123171"/>
            <a:ext cx="245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국가근로장학사업</a:t>
            </a:r>
            <a:endParaRPr lang="ko-KR" altLang="en-US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  <a:ln w="28575">
          <a:noFill/>
          <a:prstDash val="solid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solidFill>
              <a:schemeClr val="bg1"/>
            </a:solidFill>
            <a:latin typeface="한컴 윤체 L" panose="02020603020101020101" pitchFamily="18" charset="-127"/>
            <a:ea typeface="한컴 윤체 L" panose="0202060302010102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400" dirty="0">
            <a:solidFill>
              <a:schemeClr val="bg2">
                <a:lumMod val="50000"/>
              </a:schemeClr>
            </a:solidFill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20089</TotalTime>
  <Words>1881</Words>
  <Application>Microsoft Office PowerPoint</Application>
  <PresentationFormat>화면 슬라이드 쇼(4:3)</PresentationFormat>
  <Paragraphs>738</Paragraphs>
  <Slides>54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3" baseType="lpstr">
      <vt:lpstr>굴림</vt:lpstr>
      <vt:lpstr>Arial</vt:lpstr>
      <vt:lpstr>Wingdings</vt:lpstr>
      <vt:lpstr>한컴 윤고딕 250</vt:lpstr>
      <vt:lpstr>한컴 윤고딕 230</vt:lpstr>
      <vt:lpstr>한컴 윤고딕 240</vt:lpstr>
      <vt:lpstr>맑은 고딕</vt:lpstr>
      <vt:lpstr>한컴 윤체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664</cp:revision>
  <cp:lastPrinted>2019-12-19T04:06:50Z</cp:lastPrinted>
  <dcterms:created xsi:type="dcterms:W3CDTF">2012-12-01T20:04:07Z</dcterms:created>
  <dcterms:modified xsi:type="dcterms:W3CDTF">2020-02-25T05:19:28Z</dcterms:modified>
</cp:coreProperties>
</file>