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70" r:id="rId4"/>
    <p:sldId id="272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78" autoAdjust="0"/>
  </p:normalViewPr>
  <p:slideViewPr>
    <p:cSldViewPr>
      <p:cViewPr>
        <p:scale>
          <a:sx n="106" d="100"/>
          <a:sy n="106" d="100"/>
        </p:scale>
        <p:origin x="-181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84398-302C-4751-A542-E292D5E43D51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62156-47F3-41FB-B30E-BA2A8D19A2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261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C30F-0B70-464A-B8F7-5325BA7FE268}" type="datetimeFigureOut">
              <a:rPr lang="ko-KR" altLang="en-US" smtClean="0"/>
              <a:pPr/>
              <a:t>2018-06-14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D14AA-6F5F-4305-8F5B-AE6E891153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184297"/>
          </a:xfrm>
        </p:spPr>
        <p:txBody>
          <a:bodyPr>
            <a:normAutofit/>
          </a:bodyPr>
          <a:lstStyle/>
          <a:p>
            <a:r>
              <a:rPr lang="ko-KR" altLang="en-US" sz="6000" dirty="0" smtClean="0"/>
              <a:t>정보시스템개발</a:t>
            </a:r>
            <a:endParaRPr lang="ko-KR" altLang="en-US" sz="6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14414" y="1500174"/>
            <a:ext cx="6572296" cy="642942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대구대학교 중앙도서관 수서시스템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endParaRPr lang="ko-KR" altLang="en-US" sz="4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282" y="785794"/>
            <a:ext cx="8786874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1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수서시스템이란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?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  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수서란 도서관에서 도서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,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문헌 등을 소장하기 위하여 자료들을 입수하는 과정을 말하며 </a:t>
            </a:r>
            <a:endParaRPr kumimoji="1" lang="en-US" altLang="ko-KR" sz="1400" dirty="0" smtClean="0">
              <a:solidFill>
                <a:srgbClr val="000000"/>
              </a:solidFill>
              <a:latin typeface="+mn-ea"/>
              <a:cs typeface="함초롬바탕" pitchFamily="18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함초롬바탕" pitchFamily="18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수서 업무는 도서관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자료의 선정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,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주문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,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기증 및 교환에 관한 업무를 비롯하여 </a:t>
            </a: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dirty="0" smtClean="0">
              <a:solidFill>
                <a:srgbClr val="000000"/>
              </a:solidFill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연속간행물의 계속 구입 및 제본에 관한 업무이다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또한 도서관 장서에 적절하다고 인정되는 자료를 수집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,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등록하여 </a:t>
            </a: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dirty="0" smtClean="0">
              <a:solidFill>
                <a:srgbClr val="000000"/>
              </a:solidFill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장서를 합리적으로 구성하고 잃어버렸거나</a:t>
            </a: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쓸 수 없는 도서를 제적함으로써 도서관자료를 출납하는 일련의 회계업무를 의미한다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dirty="0" smtClean="0">
              <a:solidFill>
                <a:srgbClr val="000000"/>
              </a:solidFill>
              <a:latin typeface="+mn-ea"/>
              <a:cs typeface="함초롬바탕" pitchFamily="18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이러한 수서 업무를 자동화 한 것이 수서 시스템이며 </a:t>
            </a: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이러한 수서시스템을 이용하여 입수하려는 자료에 대한 전반적인 업무를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수행한다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. </a:t>
            </a:r>
            <a:endParaRPr kumimoji="1" lang="en-US" altLang="ko-KR" sz="1400" dirty="0" smtClean="0">
              <a:solidFill>
                <a:srgbClr val="000000"/>
              </a:solidFill>
              <a:latin typeface="+mn-ea"/>
              <a:cs typeface="함초롬바탕" pitchFamily="18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여기에서는 수서시스템 중 이용자가 희망도서를 신청함으로써 이루어지는 수서 과정에 대해 설명하였다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함초롬바탕" pitchFamily="18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또한 대상 자료는 도서자료만을 대상으로 하였다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dirty="0" smtClean="0">
              <a:solidFill>
                <a:srgbClr val="000000"/>
              </a:solidFill>
              <a:latin typeface="+mn-ea"/>
              <a:cs typeface="함초롬바탕" pitchFamily="18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.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이용자는 대구대학교에 재학 중인 </a:t>
            </a:r>
            <a:r>
              <a:rPr kumimoji="1" lang="ko-KR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학부생을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 대상으로 설정하였다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.</a:t>
            </a: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42844" y="142852"/>
            <a:ext cx="18299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dirty="0" smtClean="0">
                <a:solidFill>
                  <a:srgbClr val="000000"/>
                </a:solidFill>
                <a:latin typeface="+mn-ea"/>
                <a:cs typeface="함초롬바탕" pitchFamily="18" charset="-127"/>
              </a:rPr>
              <a:t>Statement</a:t>
            </a:r>
            <a:endParaRPr kumimoji="1" lang="en-US" altLang="ko-KR" sz="2800" dirty="0" smtClean="0">
              <a:latin typeface="+mn-ea"/>
              <a:cs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1428736"/>
            <a:ext cx="8501122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1" lang="ko-KR" altLang="en-US" sz="2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정보검색</a:t>
            </a:r>
            <a:endParaRPr kumimoji="1" lang="en-US" altLang="ko-KR" sz="2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이용자에게 정보 요구가 발생하여 직접자료를 검색하거나 사서에게 여러 방법으로 질문하는 등과 같이 이용자에게 발생한 정보요구를 해소하기 위해 해당되는 자료를 검색하는 과정을 말한다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1.1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정보검색하기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1.2/1.3/1.4/1.5/1.6)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1.2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직접 검색하기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직접자료검색 → 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D1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자료검색 → 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D2)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1.3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사서에게 질문하기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D1)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1.4 </a:t>
            </a:r>
            <a:r>
              <a:rPr kumimoji="1" lang="en-US" altLang="ko-KR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QnA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D1)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1.5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전화로 질문하기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D1)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1.6 </a:t>
            </a:r>
            <a:r>
              <a:rPr kumimoji="1" lang="ko-KR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이메일로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 질문하기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D1)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함초롬바탕" pitchFamily="18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 </a:t>
            </a:r>
            <a:r>
              <a:rPr kumimoji="1" lang="ko-KR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자료신청</a:t>
            </a:r>
            <a:endParaRPr kumimoji="1" lang="ko-KR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이용자가 직접자료를 검색하거나 사서에게 질문한 결과 정보 요구가 충족 되지 못하여 원하는 자료를 얻기 위해 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E-CIP </a:t>
            </a:r>
            <a:r>
              <a:rPr kumimoji="1" lang="ko-KR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컨텐츠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 서비스에 접속하여 희망도서를 신청하거나 사서를 통하여 필요한 자료를 신청하는 과정을 말한다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2.1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직접자료 검색결과 확인하기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ko-KR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소장중이지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 않은 자료로 확인됨→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2.4 /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소장중인 자료로 확인됨→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7.1)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2.2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사서에게 탐색정보 받기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미 소장중인 자료로 확인됨→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2.4 /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소장 자료로 확인됨→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7.1)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2.3 E-CIP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검색결과 </a:t>
            </a:r>
            <a:r>
              <a:rPr kumimoji="1" lang="ko-KR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학인하기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미 신청 자료로 확인됨→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D2 /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수서중인 자료로 확인됨→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7.1)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2.4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직접신청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서지입력→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D2 /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입력 실패→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2.5 /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재시도 실패→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2.6)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2.5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이용자 교육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교육 후 재시도→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2.4 /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교육 이해 못함→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2.6)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2.6 </a:t>
            </a:r>
            <a:r>
              <a:rPr kumimoji="1" lang="ko-KR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대리 신청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(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굴림" pitchFamily="50" charset="-127"/>
              </a:rPr>
              <a:t>→</a:t>
            </a:r>
            <a:r>
              <a:rPr kumimoji="1" lang="en-US" altLang="ko-K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함초롬바탕" pitchFamily="18" charset="-127"/>
              </a:rPr>
              <a:t>D2)</a:t>
            </a:r>
            <a:endParaRPr kumimoji="1" lang="en-U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85720" y="714356"/>
            <a:ext cx="18918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altLang="ko-KR" sz="2400" dirty="0" smtClean="0"/>
              <a:t>2. </a:t>
            </a:r>
            <a:r>
              <a:rPr lang="ko-KR" altLang="en-US" sz="2400" dirty="0" smtClean="0"/>
              <a:t>수서 과정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142844" y="142852"/>
            <a:ext cx="18299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dirty="0" smtClean="0">
                <a:solidFill>
                  <a:srgbClr val="000000"/>
                </a:solidFill>
                <a:latin typeface="+mn-ea"/>
                <a:cs typeface="함초롬바탕" pitchFamily="18" charset="-127"/>
              </a:rPr>
              <a:t>Statement</a:t>
            </a:r>
            <a:endParaRPr kumimoji="1" lang="en-US" altLang="ko-KR" sz="2800" dirty="0" smtClean="0">
              <a:latin typeface="+mn-ea"/>
              <a:cs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455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dirty="0" smtClean="0">
                <a:latin typeface="+mn-ea"/>
                <a:cs typeface="굴림" pitchFamily="50" charset="-127"/>
              </a:rPr>
              <a:t>Domain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20" y="642918"/>
            <a:ext cx="871543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직접자료검색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이용자가 대구대학교 중앙도서관 홈페이지에서 소장자료 검색을 통해 검색하는 것을 말함</a:t>
            </a:r>
            <a:endParaRPr lang="en-US" altLang="ko-KR" sz="1400" dirty="0" smtClean="0"/>
          </a:p>
          <a:p>
            <a:endParaRPr lang="en-US" altLang="ko-KR" sz="1400" dirty="0" smtClean="0"/>
          </a:p>
          <a:p>
            <a:r>
              <a:rPr lang="en-US" altLang="ko-KR" sz="1400" b="1" dirty="0" smtClean="0"/>
              <a:t>E-CIP </a:t>
            </a:r>
            <a:r>
              <a:rPr lang="ko-KR" altLang="en-US" sz="1400" b="1" dirty="0" smtClean="0"/>
              <a:t>자료검색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이용자가 대구대학교 중앙도서관 홈페이지에서 희망도서신청 배너를 클릭하면 이동되는 </a:t>
            </a:r>
            <a:r>
              <a:rPr lang="en-US" altLang="ko-KR" sz="1400" dirty="0" smtClean="0"/>
              <a:t>E-CIP </a:t>
            </a:r>
            <a:r>
              <a:rPr lang="ko-KR" altLang="en-US" sz="1400" dirty="0" err="1" smtClean="0"/>
              <a:t>컨텐츠</a:t>
            </a:r>
            <a:r>
              <a:rPr lang="ko-KR" altLang="en-US" sz="1400" dirty="0" smtClean="0"/>
              <a:t> 서비스에서 자료를 검색하는 것을 말함</a:t>
            </a:r>
            <a:endParaRPr lang="en-US" altLang="ko-KR" sz="1400" dirty="0" smtClean="0"/>
          </a:p>
          <a:p>
            <a:endParaRPr lang="en-US" altLang="ko-KR" sz="1400" dirty="0" smtClean="0"/>
          </a:p>
          <a:p>
            <a:r>
              <a:rPr lang="ko-KR" altLang="en-US" sz="1400" b="1" dirty="0" smtClean="0"/>
              <a:t>서지입력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이용자가 직접자료검색을 하여 소장 </a:t>
            </a:r>
            <a:r>
              <a:rPr lang="en-US" altLang="ko-KR" sz="1400" dirty="0" smtClean="0"/>
              <a:t>DB</a:t>
            </a:r>
            <a:r>
              <a:rPr lang="ko-KR" altLang="en-US" sz="1400" dirty="0" smtClean="0"/>
              <a:t>에 본인이 원하는 자료가 없음을 확인하고 원하는 자료를 이용하기 위해 희망도서를 신청하는데 이 때 희망도서를 신청할 수 있는 </a:t>
            </a:r>
            <a:r>
              <a:rPr lang="en-US" altLang="ko-KR" sz="1400" dirty="0" smtClean="0"/>
              <a:t>E-CIP </a:t>
            </a:r>
            <a:r>
              <a:rPr lang="ko-KR" altLang="en-US" sz="1400" dirty="0" err="1" smtClean="0"/>
              <a:t>컨텐츠</a:t>
            </a:r>
            <a:r>
              <a:rPr lang="ko-KR" altLang="en-US" sz="1400" dirty="0" smtClean="0"/>
              <a:t> 서비스에 접속해 신청하고자 하는 자료의 서지사항을 입력하는 것과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이용자가 도서관의 소장자료 검색을 통하지 않고 희망도서를 신청하는 </a:t>
            </a:r>
            <a:r>
              <a:rPr lang="en-US" altLang="ko-KR" sz="1400" dirty="0" smtClean="0"/>
              <a:t>E-CIP </a:t>
            </a:r>
            <a:r>
              <a:rPr lang="ko-KR" altLang="en-US" sz="1400" dirty="0" err="1" smtClean="0"/>
              <a:t>컨텐츠</a:t>
            </a:r>
            <a:r>
              <a:rPr lang="ko-KR" altLang="en-US" sz="1400" dirty="0" smtClean="0"/>
              <a:t> 서비스에 접속하여 본인이 신청하고자 하는 자료의 서지사항을 입력 하는 것을 말한다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r>
              <a:rPr lang="ko-KR" altLang="en-US" sz="1400" b="1" dirty="0" smtClean="0"/>
              <a:t>수서가능 서지리스트 </a:t>
            </a:r>
            <a:r>
              <a:rPr lang="en-US" altLang="ko-KR" sz="1400" dirty="0" smtClean="0"/>
              <a:t>: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E-CIP </a:t>
            </a:r>
            <a:r>
              <a:rPr lang="ko-KR" altLang="en-US" sz="1400" dirty="0" err="1" smtClean="0"/>
              <a:t>컨텐츠를</a:t>
            </a:r>
            <a:r>
              <a:rPr lang="ko-KR" altLang="en-US" sz="1400" dirty="0" smtClean="0"/>
              <a:t> 통해 이용자가 신청한 자료가 소장</a:t>
            </a:r>
            <a:r>
              <a:rPr lang="en-US" altLang="ko-KR" sz="1400" dirty="0" smtClean="0"/>
              <a:t>DB</a:t>
            </a:r>
            <a:r>
              <a:rPr lang="ko-KR" altLang="en-US" sz="1400" dirty="0" smtClean="0"/>
              <a:t>에 소장 중인 자료가 아니거나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구입 신청중인 자료가 아닌 신청된 자료 리스트를 말한다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r>
              <a:rPr lang="ko-KR" altLang="en-US" sz="1400" b="1" dirty="0" smtClean="0"/>
              <a:t>수서가능 서지리스트 가져오기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이용자가 </a:t>
            </a:r>
            <a:r>
              <a:rPr lang="en-US" altLang="ko-KR" sz="1400" dirty="0" smtClean="0"/>
              <a:t>E-CIP </a:t>
            </a:r>
            <a:r>
              <a:rPr lang="ko-KR" altLang="en-US" sz="1400" dirty="0" err="1" smtClean="0"/>
              <a:t>컨텐츠를</a:t>
            </a:r>
            <a:r>
              <a:rPr lang="ko-KR" altLang="en-US" sz="1400" dirty="0" smtClean="0"/>
              <a:t> 통해 신청한 자료 중 수서가 가능한 리스트 목록을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사서가 확인하는 것을 말한다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r>
              <a:rPr lang="ko-KR" altLang="en-US" sz="1400" b="1" dirty="0" smtClean="0"/>
              <a:t>수서가능 서지리스트 복본조사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사서가 소장</a:t>
            </a:r>
            <a:r>
              <a:rPr lang="en-US" altLang="ko-KR" sz="1400" dirty="0" smtClean="0"/>
              <a:t>DB</a:t>
            </a:r>
            <a:r>
              <a:rPr lang="ko-KR" altLang="en-US" sz="1400" dirty="0" smtClean="0"/>
              <a:t>와 비교하여 복본을 조사하는 작업을 말한다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r>
              <a:rPr lang="ko-KR" altLang="en-US" sz="1400" b="1" dirty="0" smtClean="0"/>
              <a:t>선정자료 결재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신청된 자료의 복본 및 적합여부를 판단하여 수서할 도서를 선정한 뒤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최종적으로 수서 서지리스트를 작성해 도서관 관장에게 결재를 받는 것을 말한다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r>
              <a:rPr lang="en-US" altLang="ko-KR" sz="1400" b="1" dirty="0" smtClean="0"/>
              <a:t>1</a:t>
            </a:r>
            <a:r>
              <a:rPr lang="ko-KR" altLang="en-US" sz="1400" b="1" dirty="0" smtClean="0"/>
              <a:t>차 클레임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수서과에서</a:t>
            </a:r>
            <a:r>
              <a:rPr lang="ko-KR" altLang="en-US" sz="1400" dirty="0" smtClean="0"/>
              <a:t> 납품업체로의 클레임</a:t>
            </a:r>
            <a:endParaRPr lang="en-US" altLang="ko-KR" sz="1400" dirty="0" smtClean="0"/>
          </a:p>
          <a:p>
            <a:pPr algn="ctr"/>
            <a:endParaRPr lang="en-US" altLang="ko-KR" sz="1400" dirty="0" smtClean="0"/>
          </a:p>
          <a:p>
            <a:r>
              <a:rPr lang="en-US" altLang="ko-KR" sz="1400" b="1" dirty="0" smtClean="0"/>
              <a:t>2</a:t>
            </a:r>
            <a:r>
              <a:rPr lang="ko-KR" altLang="en-US" sz="1400" b="1" dirty="0" smtClean="0"/>
              <a:t>차 클레임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열람과에서</a:t>
            </a:r>
            <a:r>
              <a:rPr lang="ko-KR" altLang="en-US" sz="1400" dirty="0" smtClean="0"/>
              <a:t> 수서과로의 클레임</a:t>
            </a:r>
            <a:endParaRPr lang="en-US" altLang="ko-KR" sz="1400" dirty="0" smtClean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391</Words>
  <Application>Microsoft Office PowerPoint</Application>
  <PresentationFormat>화면 슬라이드 쇼(4:3)</PresentationFormat>
  <Paragraphs>68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정보시스템개발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정보시스템개발</dc:title>
  <dc:creator>user</dc:creator>
  <cp:lastModifiedBy>USER</cp:lastModifiedBy>
  <cp:revision>105</cp:revision>
  <dcterms:created xsi:type="dcterms:W3CDTF">2015-04-13T14:11:14Z</dcterms:created>
  <dcterms:modified xsi:type="dcterms:W3CDTF">2018-06-14T02:35:32Z</dcterms:modified>
</cp:coreProperties>
</file>