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318" r:id="rId2"/>
    <p:sldId id="485" r:id="rId3"/>
    <p:sldId id="550" r:id="rId4"/>
    <p:sldId id="551" r:id="rId5"/>
    <p:sldId id="569" r:id="rId6"/>
    <p:sldId id="570" r:id="rId7"/>
    <p:sldId id="556" r:id="rId8"/>
    <p:sldId id="557" r:id="rId9"/>
    <p:sldId id="558" r:id="rId10"/>
    <p:sldId id="554" r:id="rId11"/>
    <p:sldId id="575" r:id="rId12"/>
    <p:sldId id="573" r:id="rId13"/>
    <p:sldId id="574" r:id="rId14"/>
    <p:sldId id="576" r:id="rId15"/>
    <p:sldId id="561" r:id="rId16"/>
    <p:sldId id="571" r:id="rId17"/>
    <p:sldId id="562" r:id="rId18"/>
    <p:sldId id="572" r:id="rId19"/>
    <p:sldId id="565" r:id="rId20"/>
    <p:sldId id="566" r:id="rId21"/>
    <p:sldId id="564" r:id="rId22"/>
    <p:sldId id="568" r:id="rId23"/>
    <p:sldId id="567" r:id="rId24"/>
    <p:sldId id="563" r:id="rId25"/>
    <p:sldId id="545" r:id="rId2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99"/>
    <a:srgbClr val="3399FF"/>
    <a:srgbClr val="996633"/>
    <a:srgbClr val="FF9900"/>
    <a:srgbClr val="CCECFF"/>
    <a:srgbClr val="3399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88" autoAdjust="0"/>
    <p:restoredTop sz="94326" autoAdjust="0"/>
  </p:normalViewPr>
  <p:slideViewPr>
    <p:cSldViewPr>
      <p:cViewPr>
        <p:scale>
          <a:sx n="100" d="100"/>
          <a:sy n="100" d="100"/>
        </p:scale>
        <p:origin x="-120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CEBAA5E-F8C0-427E-A1D2-7CC5326C9A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D45F332-9E69-42E2-A6F7-23F0D28176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AEA28-0CF4-4F9C-B9D6-DEF1286E7F9B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A64CE-07A7-402E-B3A4-D1E8B5F35496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C20B1-ED52-4E5C-8BA5-00E9C18038C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5667E-48A2-4DB1-8E21-79118E7C65ED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ko-KR" sz="2400">
              <a:latin typeface="Times New Roman" pitchFamily="18" charset="0"/>
              <a:ea typeface="굴림" charset="-127"/>
            </a:endParaRPr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D8C24-FB4A-405F-B45F-0F8AE329A6D1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A0D1-82C4-4268-AD1B-48A6769FC8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30D8-290E-414A-B0B4-722C131C9285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3534-F244-4513-B285-11ED16BEB97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0B11-DEFE-4FD2-90AB-F8429A8B8B15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7697-BACC-4E32-8E0D-FD9B1C1EC7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5D08-BF22-4D8C-9082-00E2B6C3EC81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F747-C64A-4880-9912-4FF38356BD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862E-A664-40CE-8EA4-E1654D00DC49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8893-25F7-4FBC-8C00-EFB615C765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D62D-86F6-4AE1-978A-01CB2C781F5D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00DE-A01A-433B-9ADB-655D25E301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DEBE-26B2-466C-B89D-0001289F8F67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876B-4215-4958-9AB7-8B369E5D71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A320-6659-4368-8BA0-0A638829EDEB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B130-AC8C-4BA0-9BD5-BED6432A44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43C7-0865-4679-9D86-4E710BCA908A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35C9-76C4-4D8B-96D5-3C70EC8520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D12E-AD99-47F8-B8EE-9F2F2E04F567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318A-B7A7-417D-805E-559DCA5A1F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0344-7C32-4B14-94DB-568FCDD0C933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6CD8-22E1-4EDD-9CAD-35A8B0DE5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94289-1B37-447C-A839-2BCE7351CC2B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EAC5C-27A4-4B3B-9F16-1785F1A25C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ko-KR" sz="2400">
              <a:latin typeface="Times New Roman" pitchFamily="18" charset="0"/>
              <a:ea typeface="굴림" charset="-127"/>
            </a:endParaRPr>
          </a:p>
        </p:txBody>
      </p:sp>
      <p:sp>
        <p:nvSpPr>
          <p:cNvPr id="521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1AEF7B5-67F7-434C-8EEC-8FC4732044CA}" type="datetime1">
              <a:rPr lang="ko-KR" altLang="en-US"/>
              <a:pPr>
                <a:defRPr/>
              </a:pPr>
              <a:t>2012-07-05</a:t>
            </a:fld>
            <a:endParaRPr lang="en-US" altLang="ko-KR"/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*** 一 切 唯 心 造 ***         </a:t>
            </a:r>
          </a:p>
        </p:txBody>
      </p:sp>
      <p:sp>
        <p:nvSpPr>
          <p:cNvPr id="521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4CED7F3-8D2E-4F23-961D-278A1ED815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69900" indent="-469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latinLnBrk="1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 latinLnBrk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928688" y="1643063"/>
            <a:ext cx="7786687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48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붐B" pitchFamily="18" charset="-127"/>
                <a:ea typeface="산돌붐B" pitchFamily="18" charset="-127"/>
              </a:rPr>
              <a:t>도서관 </a:t>
            </a:r>
            <a:r>
              <a:rPr lang="ko-KR" altLang="en-US" sz="4800" spc="-1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붐B" pitchFamily="18" charset="-127"/>
                <a:ea typeface="산돌붐B" pitchFamily="18" charset="-127"/>
              </a:rPr>
              <a:t>협력</a:t>
            </a:r>
            <a:r>
              <a:rPr lang="ko-KR" altLang="en-US" sz="48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붐B" pitchFamily="18" charset="-127"/>
                <a:ea typeface="산돌붐B" pitchFamily="18" charset="-127"/>
              </a:rPr>
              <a:t>의 </a:t>
            </a:r>
            <a:endParaRPr lang="en-US" altLang="ko-KR" sz="4800" spc="-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붐B" pitchFamily="18" charset="-127"/>
              <a:ea typeface="산돌붐B" pitchFamily="18" charset="-127"/>
            </a:endParaRPr>
          </a:p>
          <a:p>
            <a:pPr algn="ctr">
              <a:defRPr/>
            </a:pPr>
            <a:r>
              <a:rPr lang="ko-KR" altLang="en-US" sz="5400" spc="-1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붐B" pitchFamily="18" charset="-127"/>
                <a:ea typeface="산돌붐B" pitchFamily="18" charset="-127"/>
              </a:rPr>
              <a:t>전략적 메뉴와 접근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붐B" pitchFamily="18" charset="-127"/>
              <a:ea typeface="산돌붐B" pitchFamily="18" charset="-127"/>
            </a:endParaRPr>
          </a:p>
          <a:p>
            <a:pPr algn="ctr">
              <a:defRPr/>
            </a:pPr>
            <a:endParaRPr lang="en-US" altLang="ko-KR" sz="600" spc="-100" dirty="0">
              <a:solidFill>
                <a:srgbClr val="339966"/>
              </a:solidFill>
              <a:latin typeface="산돌붐B" pitchFamily="18" charset="-127"/>
              <a:ea typeface="산돌붐B" pitchFamily="18" charset="-127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072198" y="428604"/>
            <a:ext cx="22860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r>
              <a:rPr lang="ko-KR" altLang="en-US" sz="1600" spc="-100" dirty="0" smtClean="0">
                <a:latin typeface="휴먼모음T" pitchFamily="18" charset="-127"/>
                <a:ea typeface="휴먼모음T" pitchFamily="18" charset="-127"/>
              </a:rPr>
              <a:t>도서관 최고경영자 과정</a:t>
            </a:r>
            <a:endParaRPr lang="ko-KR" altLang="en-US" sz="1600" spc="-100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2012</a:t>
            </a:r>
            <a:r>
              <a:rPr lang="en-US" altLang="ko-KR" sz="1400" dirty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en-US" altLang="ko-KR" sz="1400" dirty="0" smtClean="0">
                <a:latin typeface="휴먼모음T" pitchFamily="18" charset="-127"/>
                <a:ea typeface="휴먼모음T" pitchFamily="18" charset="-127"/>
              </a:rPr>
              <a:t>7. 6 13:300-16:20</a:t>
            </a:r>
            <a:endParaRPr lang="en-US" altLang="ko-KR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2571750" y="4572000"/>
            <a:ext cx="4508500" cy="1495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ctr">
              <a:spcBef>
                <a:spcPct val="50000"/>
              </a:spcBef>
            </a:pPr>
            <a:r>
              <a:rPr lang="ko-KR" altLang="en-US" b="1" dirty="0">
                <a:latin typeface="다음_Regular" pitchFamily="2" charset="-127"/>
                <a:ea typeface="다음_Regular" pitchFamily="2" charset="-127"/>
              </a:rPr>
              <a:t>윤 희 윤</a:t>
            </a:r>
          </a:p>
          <a:p>
            <a:pPr indent="114300" algn="ctr">
              <a:spcBef>
                <a:spcPct val="50000"/>
              </a:spcBef>
            </a:pPr>
            <a:endParaRPr lang="ko-KR" altLang="en-US" sz="400" b="1" dirty="0">
              <a:latin typeface="소망M" pitchFamily="18" charset="-127"/>
              <a:ea typeface="소망M" pitchFamily="18" charset="-127"/>
            </a:endParaRPr>
          </a:p>
          <a:p>
            <a:pPr indent="114300" algn="ctr">
              <a:spcBef>
                <a:spcPct val="20000"/>
              </a:spcBef>
            </a:pPr>
            <a:r>
              <a:rPr lang="ko-KR" altLang="en-US" sz="1400" b="1" dirty="0">
                <a:latin typeface="08서울남산체 M" pitchFamily="18" charset="-127"/>
                <a:ea typeface="08서울남산체 M" pitchFamily="18" charset="-127"/>
              </a:rPr>
              <a:t>대구대학교 문헌정보학과 교수</a:t>
            </a:r>
          </a:p>
          <a:p>
            <a:pPr indent="114300" algn="ctr">
              <a:spcBef>
                <a:spcPct val="20000"/>
              </a:spcBef>
            </a:pPr>
            <a:r>
              <a:rPr lang="ko-KR" altLang="en-US" sz="1400" b="1" dirty="0">
                <a:latin typeface="08서울남산체 M" pitchFamily="18" charset="-127"/>
                <a:ea typeface="08서울남산체 M" pitchFamily="18" charset="-127"/>
              </a:rPr>
              <a:t>한국도서관</a:t>
            </a:r>
            <a:r>
              <a:rPr lang="ko-KR" altLang="en-US" sz="1400" b="1" dirty="0">
                <a:latin typeface="디지영이체M" pitchFamily="18" charset="-127"/>
                <a:ea typeface="디지영이체M" pitchFamily="18" charset="-127"/>
              </a:rPr>
              <a:t>ㆍ</a:t>
            </a:r>
            <a:r>
              <a:rPr lang="ko-KR" altLang="en-US" sz="1400" b="1" dirty="0">
                <a:latin typeface="08서울남산체 M" pitchFamily="18" charset="-127"/>
                <a:ea typeface="08서울남산체 M" pitchFamily="18" charset="-127"/>
              </a:rPr>
              <a:t>정보학회 </a:t>
            </a:r>
            <a:r>
              <a:rPr lang="ko-KR" altLang="en-US" sz="1400" b="1" dirty="0" smtClean="0">
                <a:latin typeface="08서울남산체 M" pitchFamily="18" charset="-127"/>
                <a:ea typeface="08서울남산체 M" pitchFamily="18" charset="-127"/>
              </a:rPr>
              <a:t>회장</a:t>
            </a:r>
            <a:endParaRPr lang="en-US" altLang="ko-KR" sz="1400" b="1" dirty="0" smtClean="0">
              <a:latin typeface="08서울남산체 M" pitchFamily="18" charset="-127"/>
              <a:ea typeface="08서울남산체 M" pitchFamily="18" charset="-127"/>
            </a:endParaRPr>
          </a:p>
          <a:p>
            <a:pPr indent="114300" algn="ctr">
              <a:spcBef>
                <a:spcPct val="20000"/>
              </a:spcBef>
            </a:pPr>
            <a:r>
              <a:rPr lang="en-US" altLang="ko-KR" sz="1400" b="1" dirty="0" smtClean="0">
                <a:latin typeface="08서울남산체 M" pitchFamily="18" charset="-127"/>
                <a:ea typeface="08서울남산체 M" pitchFamily="18" charset="-127"/>
              </a:rPr>
              <a:t>(</a:t>
            </a:r>
            <a:r>
              <a:rPr lang="ko-KR" altLang="en-US" sz="1400" b="1" dirty="0" smtClean="0">
                <a:latin typeface="08서울남산체 M" pitchFamily="18" charset="-127"/>
                <a:ea typeface="08서울남산체 M" pitchFamily="18" charset="-127"/>
              </a:rPr>
              <a:t>전</a:t>
            </a:r>
            <a:r>
              <a:rPr lang="en-US" altLang="ko-KR" sz="1400" b="1" dirty="0" smtClean="0">
                <a:latin typeface="08서울남산체 M" pitchFamily="18" charset="-127"/>
                <a:ea typeface="08서울남산체 M" pitchFamily="18" charset="-127"/>
              </a:rPr>
              <a:t>) </a:t>
            </a:r>
            <a:r>
              <a:rPr lang="ko-KR" altLang="en-US" sz="1400" b="1" dirty="0" smtClean="0">
                <a:latin typeface="08서울남산체 M" pitchFamily="18" charset="-127"/>
                <a:ea typeface="08서울남산체 M" pitchFamily="18" charset="-127"/>
              </a:rPr>
              <a:t>대구대학교 중앙도서관장</a:t>
            </a:r>
            <a:endParaRPr lang="en-US" altLang="ko-KR" sz="1400" b="1" dirty="0" smtClean="0">
              <a:latin typeface="08서울남산체 M" pitchFamily="18" charset="-127"/>
              <a:ea typeface="08서울남산체 M" pitchFamily="18" charset="-127"/>
            </a:endParaRPr>
          </a:p>
          <a:p>
            <a:pPr indent="114300" algn="ctr">
              <a:spcBef>
                <a:spcPct val="20000"/>
              </a:spcBef>
            </a:pPr>
            <a:r>
              <a:rPr lang="en-US" altLang="ko-KR" sz="1400" b="1" dirty="0" smtClean="0">
                <a:latin typeface="08서울남산체 M" pitchFamily="18" charset="-127"/>
                <a:ea typeface="08서울남산체 M" pitchFamily="18" charset="-127"/>
              </a:rPr>
              <a:t>(</a:t>
            </a:r>
            <a:r>
              <a:rPr lang="ko-KR" altLang="en-US" sz="1400" b="1" dirty="0" smtClean="0">
                <a:latin typeface="08서울남산체 M" pitchFamily="18" charset="-127"/>
                <a:ea typeface="08서울남산체 M" pitchFamily="18" charset="-127"/>
              </a:rPr>
              <a:t>전</a:t>
            </a:r>
            <a:r>
              <a:rPr lang="en-US" altLang="ko-KR" sz="1400" b="1" dirty="0" smtClean="0">
                <a:latin typeface="08서울남산체 M" pitchFamily="18" charset="-127"/>
                <a:ea typeface="08서울남산체 M" pitchFamily="18" charset="-127"/>
              </a:rPr>
              <a:t>) </a:t>
            </a:r>
            <a:r>
              <a:rPr lang="ko-KR" altLang="en-US" sz="1400" b="1" dirty="0" smtClean="0">
                <a:latin typeface="08서울남산체 M" pitchFamily="18" charset="-127"/>
                <a:ea typeface="08서울남산체 M" pitchFamily="18" charset="-127"/>
              </a:rPr>
              <a:t>대통령 소속 도서관정보정책위원</a:t>
            </a:r>
            <a:endParaRPr lang="en-US" altLang="ko-KR" sz="1400" b="1" dirty="0">
              <a:latin typeface="08서울남산체 M" pitchFamily="18" charset="-127"/>
              <a:ea typeface="08서울남산체 M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1071538" y="2143116"/>
            <a:ext cx="72866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자료보존은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도서관이 서점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출판사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도서대여점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박물관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미술관 등과 구별되는 요체이며 생명력을 보증하는 수표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임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도서관의 자료보존은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체계성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누적성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역사성을 구비조건으로  당대의 이용과 후대의 접근을 보장함으로써 인류의 지적 및 정신적 문화유산을 갈무리하는 핵심기능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임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 </a:t>
            </a:r>
          </a:p>
          <a:p>
            <a:pPr marL="469900" indent="-469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도서관이 공동보존서고를 구축해야 하는 이유와 궁긍적 목적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자체 서고공간의 부족문제를 해결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하는 동시에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장서의 신신도를 높여 접근이용의 편의성을 제고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시키고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체계적이고 집중적인 관리를 통하여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자료수명을 연장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하는데 있음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 </a:t>
            </a:r>
            <a:endParaRPr lang="ko-KR" altLang="en-US" kern="0" dirty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1000108"/>
            <a:ext cx="5500726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2. 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지역단위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또는 권역별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공동보존서고 구축</a:t>
            </a:r>
            <a:endParaRPr kumimoji="0" lang="en-US" altLang="ko-K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-소망M" pitchFamily="18" charset="-127"/>
              <a:ea typeface="-소망M" pitchFamily="18" charset="-127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976" y="1571612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(1)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도서관의 자료보존과 공동서고구축의 중요성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976" y="107154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(2)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 공동보존서고 구축의 기대효과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571612"/>
            <a:ext cx="7358114" cy="47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7786742" cy="430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976" y="107154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(3)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공공도서관의 시도별 및 연도별 장서증가 예측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(2011-2020)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976" y="107154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(4)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공공도서관의 연도별 수장공간 부족률 추계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(2011-2020)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7"/>
            <a:ext cx="79296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2976" y="107154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(5)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공공도서관의 시도별 수장공간 부족률 추계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(2011-2020)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71612"/>
            <a:ext cx="7429552" cy="47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071678"/>
            <a:ext cx="7202511" cy="3786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2976" y="142873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(1)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취약계층의 모집단 현황</a:t>
            </a:r>
            <a:r>
              <a:rPr lang="en-US" altLang="ko-KR" dirty="0">
                <a:latin typeface="-소망M" pitchFamily="18" charset="-127"/>
                <a:ea typeface="-소망M" pitchFamily="18" charset="-127"/>
              </a:rPr>
              <a:t>(2011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년말 기준</a:t>
            </a:r>
            <a:r>
              <a:rPr lang="en-US" altLang="ko-KR" dirty="0">
                <a:latin typeface="-소망M" pitchFamily="18" charset="-127"/>
                <a:ea typeface="-소망M" pitchFamily="18" charset="-127"/>
              </a:rPr>
              <a:t>)</a:t>
            </a:r>
            <a:endParaRPr lang="ko-KR" altLang="en-US" dirty="0"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1000108"/>
            <a:ext cx="7143800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3. </a:t>
            </a:r>
            <a:r>
              <a:rPr lang="ko-KR" altLang="en-US" sz="2000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지식정보 취약계층을 위한 통합서비스 강화</a:t>
            </a:r>
            <a:endParaRPr kumimoji="0" lang="en-US" altLang="ko-KR" sz="20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-소망M" pitchFamily="18" charset="-127"/>
              <a:ea typeface="-소망M" pitchFamily="18" charset="-127"/>
              <a:cs typeface="+mj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1000125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(2)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취약계층 지식정보 격차의 악순환 고리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14488"/>
            <a:ext cx="7358114" cy="3786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50"/>
            <a:ext cx="7237880" cy="4257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143000" y="1000125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(3)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도서관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평생학습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문화프로그램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서비스의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통합성 모형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143000" y="1000125"/>
            <a:ext cx="6143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(4)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도서관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평생학습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문화프로그램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서비스의 경제성 </a:t>
            </a:r>
            <a:r>
              <a:rPr lang="ko-KR" altLang="en-US" dirty="0">
                <a:latin typeface="-소망M" pitchFamily="18" charset="-127"/>
                <a:ea typeface="-소망M" pitchFamily="18" charset="-127"/>
              </a:rPr>
              <a:t>모형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643063"/>
            <a:ext cx="7358114" cy="41433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1000108"/>
            <a:ext cx="7143800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spc="-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4. </a:t>
            </a:r>
            <a:r>
              <a:rPr lang="ko-KR" altLang="en-US" sz="2000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도서관 및 정보서비스의 인문학적 각색과 설파</a:t>
            </a:r>
            <a:endParaRPr kumimoji="0" lang="en-US" altLang="ko-KR" sz="2000" spc="-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-소망M" pitchFamily="18" charset="-127"/>
              <a:ea typeface="-소망M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en-US" altLang="ko-KR" sz="2000" spc="-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-소망M" pitchFamily="18" charset="-127"/>
              <a:ea typeface="-소망M" pitchFamily="18" charset="-127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714620"/>
            <a:ext cx="7000924" cy="36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5"/>
          <p:cNvSpPr txBox="1">
            <a:spLocks noChangeArrowheads="1"/>
          </p:cNvSpPr>
          <p:nvPr/>
        </p:nvSpPr>
        <p:spPr bwMode="auto">
          <a:xfrm>
            <a:off x="1111250" y="1500174"/>
            <a:ext cx="72469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도서관은 인간의 생주이멸과 불가분의 관계이므로 그 중요성</a:t>
            </a:r>
            <a:r>
              <a:rPr lang="en-US" altLang="ko-KR" kern="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존재 및 효용가치를 </a:t>
            </a:r>
            <a:r>
              <a:rPr lang="ko-KR" alt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거론할 때 요람에서 무덤까지의 스펙트럼에 대한 통합적 사고와 접근</a:t>
            </a: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이 필요함</a:t>
            </a:r>
            <a:endParaRPr lang="ko-KR" altLang="en-US" kern="0" dirty="0"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488" y="1214422"/>
            <a:ext cx="3143272" cy="857256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  <a:cs typeface="+mj-cs"/>
              </a:rPr>
              <a:t>- </a:t>
            </a:r>
            <a:r>
              <a:rPr kumimoji="0"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  <a:cs typeface="+mj-cs"/>
              </a:rPr>
              <a:t>목   차 </a:t>
            </a:r>
            <a:r>
              <a:rPr kumimoji="0" lang="en-US" altLang="ko-K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  <a:cs typeface="+mj-cs"/>
              </a:rPr>
              <a:t>-</a:t>
            </a:r>
            <a:r>
              <a:rPr kumimoji="0" lang="en-US" altLang="ko-K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  <a:cs typeface="+mj-cs"/>
              </a:rPr>
              <a:t> 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214414" y="2714620"/>
            <a:ext cx="7143800" cy="2500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  <p:txBody>
          <a:bodyPr lIns="360000" tIns="180000" rIns="360000" bIns="180000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Ⅰ.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전략적 중요성</a:t>
            </a:r>
            <a:endParaRPr lang="en-US" altLang="ko-K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Ⅱ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전략적 메뉴와 추진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Ⅲ. </a:t>
            </a:r>
            <a:r>
              <a:rPr lang="ko-KR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 전략적 접근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1071538" y="1071546"/>
            <a:ext cx="72866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도서관과 사서직의 언어 </a:t>
            </a:r>
            <a:r>
              <a:rPr lang="en-US" altLang="ko-KR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소리없는 아우성</a:t>
            </a:r>
            <a:r>
              <a:rPr lang="en-US" altLang="ko-KR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짝사랑</a:t>
            </a:r>
            <a:endParaRPr lang="en-US" altLang="ko-KR" kern="0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대중의 눈높이에 맞추는 사회문화적</a:t>
            </a:r>
            <a:r>
              <a:rPr lang="en-US" altLang="ko-KR" kern="0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인문학적 언어로 재구성하고 동시 다발적으로 인식을 제고시키는 노력이 시급함</a:t>
            </a:r>
            <a:endParaRPr lang="ko-KR" altLang="en-US" kern="0" dirty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357430"/>
            <a:ext cx="7215238" cy="37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000108"/>
            <a:ext cx="57864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643042" y="5929330"/>
            <a:ext cx="6215106" cy="57150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360000" indent="-360000" 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ko-KR" altLang="en-US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소망M" pitchFamily="18" charset="-127"/>
              <a:ea typeface="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52"/>
            <a:ext cx="607223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9634" name="AutoShape 2" descr="data:image/jpeg;base64,/9j/4AAQSkZJRgABAQAAAQABAAD/2wCEAAkGBhQSERQUExQWFRQVFhcYFBcYFxcXGBUYFh0WFxcYFxUYHCYfGBwkGRcWHy8gIycpLCwsFx4xNTAqNSYrLCkBCQoKDgwOGg8PGikkHCQqLCwsLCwsLCwsLCwsLCwsLCwsLCwsLCwsLCwsLCwsLCwsLCwsLCwsLCwsLCwsLCwpLP/AABEIAMIBAwMBIgACEQEDEQH/xAAbAAABBQEBAAAAAAAAAAAAAAAFAAIDBAYBB//EAEIQAAIBAwIDBQQHBwIFBQEAAAECEQADIQQSBTFBBhMiUWEUcYGRIzJCUqGx0QcVVJLB0vBTcjNiotPhFjRD4vEk/8QAGQEAAwEBAQAAAAAAAAAAAAAAAAECAwQF/8QALhEAAgIBAwMCBQQCAwAAAAAAAAECERIDITETQVFhkSIycaHwBBSx0YHxQsHh/9oADAMBAAIRAxEAPwDyqa5RodnR/rJ/K36V0dnV/wBdf5T+tZPXh5/k3WlICRXRRluC2Rz1A/kH99IcIsfxI/kX/uVPXh6+z/orpMD0qMjhWn/if+hf+5Tv3Tphz1P/AEr/ANyl+4j6+z/ofSAldFGf3dpf4k/yp/fSHDdLP/uG/lT++jrx9fZ/0PpfQDk1E1aH906T+JPyT+6mNwjSfxR/lT++k/1EfX2YLT9UZ6lWgHB9J/En5J/dSPCNJ/FH5J/dS/cR9fZldL1XuZ+lR/8AdOj/AIo/JP7qX7r0f8Sfkn60fuI+H7MOn6r3AFdmj/7s0X8S3yT9a5+7dF/Et8l/Wjrx8P2YdP1+4DBpwNHf3bov4lvkn613936L+Jb5JT68fD9mLp+v3AYanbqNDQaL+Ib5JThw/RfxLfJP1quvHw/Zk9P1BmkfNFrlzw121odGDjUMfgn61cNjSR/7hvkn61rH9Qq4fszKWlvyZjUNmqjGtHf0Wj/iH/lT9artoNH/AK7fJP1qHrrw/ZlrS9UADTTR1tBpP9dvkn61GdFpP9Zv+ip68fD9mPpfQCUqM+yaT/Vf/o/Sm+zaT/Uf5r/bR1l4fsHT9UCa7RPuNL/qP81/tpdzpvvv8x/bT6q8P2J6fqgaK7RW3pdMftv81/tpx02nHVz8R/ZR1V4Yun6gmaVEja0//P8Azf8A0pU+r6MWHqiQLipClSrZwPcKm7ispSNYwM/xAeKqs0W1/D2ZhAocdKa2jJNGEo0yGa7NSjSGu+xn0q7JogmlNTeyH0rnshpWh0QzTSaseyH0rnsZ8xRaCivNcq17EfOkdF60Wgoq0qt+w+tNOh9aMkFFekDVn2L1pexetFoKK812asexetOGi9adoKK012an9i9a6NH60ZIKIkarHe05ND76eNJTUkFFN2qImrr6PHOmNovfU5DSKk1yrLaSuex+tK0Mr0qseyetL2T1osZXroNT+y+tL2X1osQ/SnFTGo7KRNPNZt7mi4OEUqRNKmI1S6bl8Pzqcaer40XL4f0qYaIV58pnZGINt6f8x+dUv3UufCOZrQpo/wAxUK6bFOE2Z60QJ+61+6Kks8NXcJUZxRY6apdJpPFVubo51HcoHgts/YFdHA7f3BRS7dtqYa4inyLAH5VJbKE7Q6lvKROPSoyn6m1RBQ4Lbz4Bn0Fd/ctv7g+Qo4NJTho6nNlYoBHgyRGwfKl+50+4vyFH/Y6XsVPJhigB+6F+4vyFI8JX7o+Qo/7D60vYfWqyYsTPjhC/dHyFdHCk+6PkKP8AsNL2GnkwxAY4Yn3R8hThw5Pur8hRr2Kl7DRbHiB14en3V+Qp66Nfuj5CinsVc9iqW2FA9dMvkPkKd3A8h8hV32OoWsk8qm2D2Kx06/dHyFcNkeQ+QqdbJHOpTpKVsFuUGsL90fIVVNoeQz6Ci7aSq13RGok2aQBl1EAyF8+XQZphsqcwDMdBnyq1qNK+QoHLBnz5yIqF9Hc67YHljAIMT7poT9TTD6FdtMsztE+6om0y/dHyqVbLDky8hzMyQMn0zUtjTkjPMGCPXn+RFU20LDuZXXW4cx51VeinE9PDn31RezXZCWxhKJDFKpxZpVeZGB6cNNn4/pUw01SKM/55U9GkVwSR0xZEumqqLGKJWzMimLo29KrTRjrdqKHs1XdJoCMnrVqxpAMnJq0q1TIjGt2Z3jnDLbhVa5btw6s0kAsIOPOTNRvp0v6qy63EZEB2gEyX+URy69KP6/alt3Kg7UYzAnAPIxihHB9ULXs1nuxF1S6NullBljPhH4VvC3G12v8AjcidZU/zwEL727ZAd1UtgAnJn0/rT7RVrjWxO5QC2MQ3LNV73Anu94rwN9wMbgMttU+BVEYgeZ6nBmiGg0DLevu3Jzb2Zkwixke+owglzv8A6LUpN8bDRZWdu5Z8pE/LnUN9x3Vy5bi5sDYXMsv2cesVPruEb7lgqqKqXN7mADgeECBnJzTeEcNdLPiLq5LttUpzLEiCQRkRzNNRjV2GUrqiHReMZZJ2yVWSQeoM59OVUBxTGoMT3UlcEcgPC56GT+fUUas3GF5UZbmVLbu8Z1EYhhAAPuqpreDC0m5VN59i2dhA2su4HxKokwATM1pGMb3Jk5VsTaGybltWIKkgSCCIJAJiRketBu01h7TW7i3AG3bbdvkG3YO87ogecCJrX2U8I8JXoAYwBgciYxUL8Ltly7IGYiCW8WPIA4A91RFqMrLknKNGJ4hfvLcuDcQN+nXwsIQsNzBZyZzmtTc0wUFmMAZM9Kpa3RXLbWylu0O8uoGC2ywVVwGLHkQDggCJo3q9HvXbJGVMiPssGHMRzFXqU6oiFqzP3+IqLL3VBbY20qZVgZCwQRjmD8aeNQO+e20LsVW3FgAd04E+VR6ofRXl2hgt5AxlmN1yVLZEFduJiRiKI687biBmeHLAEBNqQJyds55c6HBePzYFN/n+SN9JK46jHrQO3efe4Yi2A5CyjEsB1mYrVWSCuCSOUkEE+vIT76z/ABuUcPLPcRZG3YgVXIXkQxZjmB/ymo0426DUdKyVrPiAkSeQ6mOcDrS1GptoxVmgqASIOAxCjpmSYq1qeF7mtXEaGtzlgTuDCCCARHnQ3U9nGa45BVQRaggRlG3NKj4delKMIPlhclwi+2mqNtNRFlqMrWVG1gu5ovKq9zTelGWWomWoeknwUpgY6L/l/AU61owuAIoky0wLQoUJzswnGbX0je+hl5KN8b/4jf7v1oRqsR8K1iaPgatvFKpUGBSqrYUek/5+BqqdREKOv+GpNZrEtIXdgoHX1MgAeZoNa4lbdTdDjaJkkxHLBnlzoxMHIN6Nj88/58KKis1ptYCgKkEeYyML51KO0AJSC0tyxt6kZ8RHTyowGk5cGiFSLQNeLkI7GYTJwCYPyH5Ve4XxdLtsOSFwxIJiNvM+6M/GoSu67EuSToINbDCCAQeYOQfhXLOgtqZVEB8woB+YFVuHcbsXyRauo5XJCnIHnHlS4v2gs6UKbz7d31QAWJjmYA5etCT4C1yEhTwKy/FON23a2bdy24XbdxlkBxu27wTznbGBzodxLtbbt6l7bXT/AMS1uILhQFHjURIAk5z0qlFnStJOKk5JWbwCnRQri28NbuLOxN7ORn7OPDI3Cu8J1blLl6821CQUmFVUAndzxM9T0oonp/Bna/PywsBXdtBdX2w0yWy6XFuxELbYMWJIAGMAyRz9a5wbtUl4OLq9wyBCQ7rEPu2wxjMqwI9KdGW6Dm2ltrM8R7cJZ1DWWG7aoLsoZhbmD9IcfZIOJietFuH8ftXVU7lDESyhg2z0YjkeWDFFMrF1aL+2uFaHcZ7T6fTAd44DMJRQCzMM5gdJHOpeE8YS/atuCsuJgGY8x/8AtFCpk1vSqpJVQCTJIABJ55I504rVfX8RtKlzcytsUl1DLuAGTInHxrMdnu0dt7phtrXBuCuTbTbMTaBBD4jJg/jRTZUYJrn/ANNYwqFrClg0DcMAwJHuPOuXeJ2lJU3FBGCJGD5HyPvpNrED7CYbbuzgbZiZ5c6ROEvB0rTCtDv3jc8LsNiBm73cu0In2DvODy5jHiohY1KXF3o6sufEpBGOeRiihzi47MayVGUplzilsWxc3eAmAYOcxgRUfFNeLSgxJJHOY5wcgHNFCUJN1Q9kqNlpmo4ioZUE7mkgEHpzoc+rZrxSfCFlveTgCKRNP7WWrtxR1pguA8jVa7dUMFLKGPJZEn3DmabcWlZjmzG8euFbxnkW/Kgeo1UxHID9av8AaS6dx95oKuPmK6oQVWOWo+AzZuyopU3RMNi1ys2tzVTdG/46VW2HafA4YR5mUHQ/enl0rH6PTW2vEGRZdmbaGH1lGI5CPEfw9K1XafXqtllIEghl3RBOekzyn8KxnAeMBNQrXfEhlbnXwtgkD0wfhWsIutjKUknuXOG6lLFy+lu5KlPBvjNyGxIx5D1qxpOEqiWrq3Cbm5DcmQrAxuBkQIBJ59KgvpZ9gKhZZchp+3O1jymOYyeRqgNcHti24wzIC4JBVZE+AeE+U4+NFN8Anjsw1a4taa4qNcYqyM18b4UkYVAUEgAFjE5AE0GvtuN61aYkGRaOQWU80kiTHKetSdo9BbBXulJCLNwLBhZEEkHn9bNFeJrYT2buV7t++QqQxJA5sGxiRA+XqaITWn8S7ilp9VqL7NENjSppQuoshu8sldwZySxcFNhSBBJPyU1NxDV3FuLf1W12dGtgG2w7oQ7QFHOfEOtFO2lnvNHpbgQi7evC2GwFbuzClvI9J67T5UH7bcE1aNpxdUKrttXP/wAhgeLJjB/OoinJJvua6lacmvBW4YLL2LQt2g+pxtggPuB3MSPuYgz0MVI1gXUvKtgLca44ZnyVG8/Wc4G0GOY5Couz2nu6fVPYZQ2zfkSw5rJVhEqdvL3+op2p7S3LQ1JQCHurbKlSSAFh2DFvCW2x1qmnlQlJY7+xq7S3n0moFy6HVLfhuB2WECtuG1PCSAuCejCaznHNRpw1pbZ22rjjvltt4GCxsJEwDuI+dU9KW1bXh39xLSwArMQXkNt3iY9IpvYnRXNRrrdpQri2xkN9VlBgz6mcHpz6UlGhy1Nt+OwR4RwkO9+7p7hti23gBBcO6/8AMsbRn8aVnuuIXd10v4LS+AHdBJcmWIk9On2vmfv9j9XoheVAjh2ZrQUtKlvsmYn7PmJFZnU8Av8ADFVtTp0bvP8AhuSTDCCUaCIxmCMxz8moybZD1FSXYs8KvXF0erS2pZA1/a5AyoUAmSMwoPXrU2u1+n0/srWmKgbg5TaWa26EGYzP1cHlQ65prl3StqmuQ0OV271VElgbageFQT09c+ui47ptGPYnZVK3dLuVWkFSCvMZBnp/t9aMb39ylJqvsOva21qGTVIQyLZWxBPjtsN7EMpU4KkGQPskVU7L8dbR2hvRu4u3WNtu8O633g+jm0PDtMTJ86Ifs74KiLrblxlWy792qEyUAk7iT9XDwJzg+lDL/D7+rsnT6cd5DbA3hVSLTwGkcpgNk9etKt6Hldt8gjjHB0VLaBG9pLQ58ZZ8fSb5xG4j8au8I4jcv67SobYtvbcsxAYQm04z0Ix0HKtV2y7OPpry6xLiLIKtba7Fxg8H6IMPFBC45/nWa4Qtq7xEtrv+GtuFkt9cRtDFI5S08hijh1IcYSmrgn/hDuO9orlu1ctXUsByxClLOxxBMjeI3Cdp8W6Y5k5odpdJYusPpbrgozMGIJZgwGVnoCce7nWl7W6G1puIIzBHS9aYpgnYwbxYBnIOPlWM0GrsDVXnu227qWKhQsq3oGMQYI54p0+O4lLt2/LCdnunt3ka6RYs31CpLANvGBzgBXk0tFeLXr1rT3TasEJ3hUowLQQImBBGDHPbUPD9I2r1Loytp9MCrsieIE42STAZjMk9ByAFXNFwHYbgtEhlkFjA3LzQlSDGJk/83lRj45DPhvsM4Zxnv2YaohhaTaqkDYTuZWcDAxiD0GBFc0Gg9pV92pfurbuthJbAGdxMGRnz5LVbi+oV7mls3EFpVlWZYk56nAy8k8p3TiunW2dJqV7te9Uqe8tXHIRj9idhAPuPPl1oxp0DntYWsK9zS2XuNsm0Q5LbfCHUmMg+K2p5edTcDs2bV+4lq59Zc2iRhgRG0yTyLCDnlQZ9Ouo765qbpVrTMgQIu22FGIAOMzj0pcD4c13RbrFpzdXe29VEbrZ3A748iMT15VLWzVkuTaV+CHX3UOle4QPaLrkyCGcOrnaqzlV5DHQVa43ptQxNw3hbKRCSwGFBJkYMmaS8HOmvaW4WW/b722LqN4hLN4oAJ8PMjE8q0vHezy3LN7U27rKgeQjHkN22B0MdAZ586deGKrdNHm2uvm6qORkhp98wTVJxkVruLW9GdOQtq9Zu2xKszB1uZyCq4tznkIHn55O70q9OWS4oxkmuQroLX0a8uv5mlU3D2Hdr8fzNcqXyaLgL8W4Z32uuC6xCKiFABO5TzjyG6aDPwLxPsPhF61aJI5bwST6QRHxr0viPB0u7WBggYM9DnnRjs52PsdzDDcziTOATmCQMk9ZmtUmmZtxo8/7L8CFrVKruty06XN6QSBsUMC0454n19az/ABHXI+oudzbADEhEURA8wPPE/OvYU7GIveKxJD8ip8Q/Dzrzg3vY7+pS5bBZHL7tollaCvXAx+MelClKG5W0nSC2k1No6K0+23vv3B3jBYMITiT0kSYxk07thxhe/NrR2VdrLK73D0YSdi8vSfl7w1vhN46VA690oZnVnkDbcliVgGeYAET7qJWeGXrRe4iXDavMHUhSsuQAxgSYJEgmJkxWNbs2WlLnt/2Rdv8AtCuo4dpHTwzdYOvIo6qdw+G78aDaTRX+IkXb10bBKqNwDKVCiYJAEmCTkmPdV390C9pn015u6vJfa9JETvxcWCZwoDfCiHDOzi2Va2LpHLwkLvM82U9OpxmF9K2abjcTLHGdTQd/YrxBHtai3dgsrJzzI8Qn3TFN4treFai/qDcYkOdshHVQVCAkMo+tI5/+ab2F4CLeoPcmIslXUkZ8Uhieh3CPy9cnqLV829WypJ9ovQc43NnHXmTVSbiClk277Aa7s017UZuXVhe7cOPEh+qSftDIGPLpRHgq3uFsmsRVZCAHBYSVfbiOY54Inn76qaPsDrL1q3ebaLdxD3ZJE/RySGXG3kcmrN7gGruaWzbhYJWQI3R03EZwIx+dTJU9u5MXad9j2TiHb/SWLNp7xMvm2Au9jyIMegI5+YoVxriOk4pZtht72wxeIKHcoIIMZH1+U5x0rznV6uzc1aFgjKthFQbwQhtkKxaB1EQSOtWeEawae6Qq7bd8sVgswHdI29+WATJ9yk8opOdPYa07Vs7x7hNtLz6bTWd1tRuu7mcKrMJgGRBgDz50O7T8Stva0l22Dbe2j2DbJnZsEY643YJzkeVHOEF3N+/b3Pau3cEAg7wBuGZlYKeXOsNx3TXVvul0Q25nYZEG5DfERtM04Xk1Q3WKdl7gCLdcK7DYJZlJIFyAQoO3yJmtv2Zvpp791re1bb2gu22SQXDEgknl4Zn31k+wvD1fVBHkzbubIxD7SQc+UE0c7QakaK9btqpf6MNekwdzFtu0gQvhAxHX4mpQk5B1IuNdyx+0ftB3osPcCiAShTcCAdpgsTnPoIg0O7Lrau3Lr6hYHd94gkhW8bB2MRyJGPWmWtUdTbF3u93d3lVEA3AACTM+hpnGXb7KEKAVZgm2AdsghfPaOdcjXN8no6epNqMIOl9/fk9X4Rw6zqdPb7xVLIigF1DEAQy5InETg8xUnEeFaf2W5atqkXbZUkKnIAgHAjwzj1rzntH2kN5dNZsvFu4kXX5d6bQ+rA5TOR6UM4DxW5o9U1tG3W7tu5tRQfCV8SkKRk+GPWa6FLsjzpQfLLXbADQpbs6dXIibjv4+gVQJxJCkkD0q7wnQf/xe1LdJbaxuIQCBBhgCOQETHlQS52gXV6q0NQgG1G2gOQC5IOZwMAj4+6reh7SW7Da4KJBtghN/1rrYaCBEnwch0rnSlFLz/IS02lV8AS9YvXUbUFRCXO8CEGXgicggxA/A1Z4Q127eD2kFu5cGxVkhdsbzuLTIPPl0xXdDx97llwwKsoiZx9XmUjJJ3U7sjoL63ku3FdFtbzcLBhEAiM8j4hW9um2gpWkmRafhGod9VduWO/a2xDOHVVlRyCxL4IOM5ipP2a8Ufv8A2cse6dXIXEBhBxPxxVjhHaebd4xkXHY4YzuJYcjAxjPQVmeG8U9m1IvAD6jNb2zAZ1O0Z+6xz7qSWVqhai2W56hw3stbuX27y6q7DuVEZQ4jzXnyOZ8/Wq3aPgrmdMLrLbJDgwCLi5McxkNk/CsbxJBYtWdQl498CrloO64zndJYnpn3iiWr4ousvPvbAsoVBdvC7gknHOMCoUUi7nuky4OzAeBcZiigACQDjEkjnWZ7ScEWyUa3JtvynJBHMT7s/Oi/DONMtq5bdwxttBfOQ0befWZWOfyNNOvsvbRLguPtYEqvgJXzUtj0mDFb2orY5kpyk7B2k04CDnSoxqNNp2Ym1fvWrZjbba3uZMCQWAM5mlWbi75Ruqrhlvs/2humbd0BZBKYjlEjJPQg1tLHaDudE14Dc1tSYmJIxn0rArbvXdRaG0hUBYscCSIjHpWt4BwrvrDqSNjM6OPfAIEc/wAK1i7MpJIyf/rDiQJ1DXGjnsIGzbgxt6CCPWmdpe0V3VyF0yLcYoougEEo0lQSxjJHPpBow/Za7c36cEhV8JYzBAMKIHKQOdX+I9k7/sm20ttX32ifFJ22iSoBOI8R55yZqVe9mjaS2Zh7VjUWGs987bHeChcsogbhiYnmP/2vdrXErbAYPy/SvOdF2MvXbwZ1QWgjqd2CC2AygdYxNaW7qBblD4mGNqjcSeYgDJ91KL7s0btKKfBle2N/vtVeNm0biWrWy8Q3dndG7HVmURj09BQXSdoX2qwUbdvhk+HHMgyIGCfgSNvNbes4iyd8WsFTvchWWHIMFSfKfL060A1urRdKANyPsAVSu0HOSJEnI6GPDz5Ka027Znqu63NJ2M7Sai1qBde2os3rlpG3YcKx2rsGBA3gmQByiKg4Nxw3OKrZ3kWX1lybeNuXfn8poZxbjd0aW2Ygt3eSMAwGke/aP/NP7C9m7l/Ve1q6i3avzJmbhksQojGCOfnWmjK020Z6iUWqCPaLtVqXa6tnaulsXGW2oAlltMVBnnnJxHXyrOcf127VC+gCm7ZVoJEIzA2gQenh2MKPavVXLCXk2MWts8D7JViWUmRkQ3PrBqe3+znVaoeC3ZRMBbrux3KB4WW2J2mOc8iayjJttUXKKSTsyHCtK9rbqdha2vMHG5SCCQOe2JzHStV2J4hatanWas2gbS2C+znAuCWCnABIBHL7R9aK/uK+6HR2wS62ymTtUgDbOQQpIOPLdWY4pcbRd5YOjuWiwU3Czd4GTIUBxI2mG5etJSk7dblYxVJs1f7Ju26ApoXshUdrr27kkw2X2sCOW0RI8h5139oOjt3uJ3YZQX0tpd3NVJdgxbzPd2yPjVHhvGbYvaU7QO8aU8Kjb4Wjlk5bb8aIajs/fL3dWp/+VV8RibaKVbaADnczZPlVKbcWyMFkkZezoxoOIaYh96b1BaCgEnY4MkxAaqvGxc12q1Vy2ZCsdvqqkIqqeX1RPuBop2i4RqdYJtjcLKszBnAYjEkFsYE4n50zsbpr9mzcYiLbtA2kFtyyrBh0H+daXUeF9wems67BXsoAultgCI7wMpO1t6HxGDGTM/KoOJ9rmS+bOnUXrgHiYPuQE5hWGCBMEmM1aazuhbpW3dUs4llKstw4LfdbwjBjr0oJw/TNYu6hCoKs29X2SDuBkAHy/pUZ7WPpLKuxt+x/BNLrNKbqg7ixFy3IAtuuPCABtOAQfdUHaXsloNNZ3am5dRn8IZDuuvAkjkcAH0GfWpP2b2O6t3bm4B9ReZyokbQMKDgAH62BPMVZ7c2g1y1cfaQiMsGYG5kM4/2RVtpKwSbeNmR4BwrS6y6jq2LYKhT4fEYjdnmRI8qva3h2n0Vy5cBUbtu48wrLM7T745dRQ3h/DlLtds/RiQr7PMDcGyI+0c+g99c4zw0BVNxyZdDBEl9rKWMDksTnzrJNcmmL4Lmm47p7162NLC31a1s71dgfZO4E5k7SQJg4xkiC/E+K2zZ1VsbyvhVQVnIwgyZ5BAdxOZJjkMzrdILl2wbahriXFfBtglFjfLLB5e81d4lcSxbBd5F28iqIiFUktjn889K0z+G0R0/ipmX4VxBUsagC3Jct4ipIXcCqDcDg8+Y5mr3C+z7XNOtt1hZicSrtnA543CfjV/QLYZEti2bSXGUNhyVMhZNvmcjy6zVvV8TFg2VBnff3EmZ2+ZHTIBj4VUZ90glp+X2A/HOzOn09u3av6h5GVVV3NB67SYUZ+MVc0HYm1cK3tJcdk2lXDDxK4jECPiD6VDdYe16h76K+4KbTsDtCgEQIPPI+VSdjNc6au69pdqEnapnb0DNBz05+tK1biKnSkT6H9nJFm/c1Dd1uabYILYGQSAcEzHnBoJxXVql8KQvglWdZhT5mRj3eta3tB2hvXwJTbbMhSoMNCt4vcehP9azym0NIEj6yHecSW5mcTJJ/ARUya4Zppp1aLKcIQgFrjEkcwQAfcPKlWY0uovoiqGgAQARMUq61o6fhnK9afk29/iAAAX6zGAY+Jj3Cr3Zjj4S0JjabtzIGZJJk+dCXtQ4e4QYBVRBBkwJC8gAJrnCVa0xC7VtzuIaTkkkx1kchHQDrXEpY9zeGk3yjb6ziVq0JESYgD16Vf4ddlVacOoI95zXn/EeI70+iUhsyzBsD0nA+VaDsVrxe0gt7gblmYAydpLbR64H4CtYzUnsTLTcFuaa9fAUgHPL8Yrz3tJrjY17OJJRbTRyHL+sRNa3hfG7N9XuhvBay7lWVTzI+uB5SfxrzTXcXTVay9LFku7dpXcQihduYyI5x61rCr3MZNpbG71PH9I72rrOMI0gqZBO3biMn60H3+dYLtVYOt77WKwCWQqrbIMlBGZ5DLExV393rasnvHDCfDtUs5GRgf1NU+AcStu97SspS3ftlVJ5h87Sx+P4UTcauL4HCMsqkuQ1xzTF+z9m4qeL6LeefhUtbkfHbPvor2FsLp7b6fdu2uCZG2e8UEfipj3VNY7ldH3FzcEtoAwIIWFyZ6HlzHPy61lOFag3ruqfIJdNsZARRhfjkED1qFLeoluO1yPSbrWbgG5Qyg5kBuWR/Q0V4Lr7Xd+FhEnqMQSDj4R8Ky2j1AgkAfSQ2SBDDDYJHpyoNwV+71V62SCLq71AJI3ISD1xOOvnSlqLGylpvJxPS7GpTeWAG9gBHMkCRzqj2gW1d+guqHtvt3y0DwndzHuoXxbjVo2VITaTARQSpPPyzn8qw+o7Q3dLfK3ULqxVlgnwCPsiMiScVLk/+I1FL5j0TX9mNCAl3YJtENb2nbtjoB/SrfeqwIaAriY5c84xWE7RdrzbFr6IPbaDuDCQRnaRHlnBjn5VpezvHLWotoSsMEUHdIyQDEQT8fQ0lK/oOUa+o7iOjsrb7oGe9O05hoHi+zEfVFeJ8SdrN68lu7cCLccDxEEwTzAIHTnFetdp+KWLF20zNEtCwIHiwZkzAB54jFeUdquCXLWrujxMGO9DtJlHlhnz5j4UQ+ahSvG2GuxPDu97y81xgbb24AIMmS0kmT0Ar0JtJvncBg88HcMcq850jNoeHAyRe1NxXRYyqJESOkgE/EVrbGqbUgXbDlSYDoYGwjEwfrLjkM+vSjLd3wPF0q5DOtc2rN1gQgRSV94XdPzry7Wdp71xizM5PIkmR7tpwOdGe2PaHda7kExu8bwQHcEAqPIc8elYrW2mtvlSAwDCcSPMeYxWkakt0ZyuL2YcscfuIQZOemIweqjBrbcJdrtlTcLFrqklu7S5/tC9VAWMeleY6UMTugQojPKedbXssDc04t22He2rj7gG2FlaTho6Ex8KJVGtjp/SzeW4fs8HFo9428BFyRpwAQBknc3P/ACK7pWVrneugKhV7vcASklt5AWQpkjlmhlzT3HLWxJMGd1xzbX3tGfeMetW+HcRtvfeyroPAoDRguN0x8hSbV0depSpBu7wtc3B9Y8uRPTmP6Vnu290rpUuFV323ABgTDgjp5eAx6Ues8F8I3uVfONwj4fL31lO3TJb0vdBw7tdBAHoZ/LFJcmOp8rM3wbV37hYLaa+CZIzIIjIYchy9PdVPWam/ZvbyrWnONsFYEfVIPMQevnRbsfrNhYEgfaXnE4B5dY8/M1T7VatXujYZVQSSeRYxO30xPlJPPnW+MbutzzMpV6BEcauXwWYCBgAdBH+Yo9wDgov27jFAzWllV++YYgH3R8axHCrzKSrHDRtbmPdXoXZDigs27suiEkEbs7oHNQKlRVHqykugsTH91/yzGM+lKp9Zr1NxzgSxMDkJMwKVXZ2KMfCC3aTUINO3doFIuSTPiPpuOYzy9Ky9zid0BfpOZAOSY+dGO1l8LYYSPFcjz9aF32s7bDd3gsPtfW58/LNcmlGLVyPEc5r5SjxrWuMd4WB94qLg/GH07b0YqYiQeY8j5ipuPbDdCqu3qQTMDnjywDQZhGDjz9PhW6UV8vBm5SfzchviXai9fXaWMHmowD1z5/GifYfXWLG65ctm67nbEwltRmSRksT08hWPflVzQiBPUz8uX5g00q2QpO92brhvHNOGvXrikoGxbWBAM8jzJyMk9BVDWWRcuBtOyKrQGBGx1JiRcIyYjr8qyt69Fs+tEOydrxM3oBz95P5U3u6JTpWG9UuoOpa13qbWUFmyUgYjYRM+np5Yqx2S4tYtNft3iO87wBNqs0qB0MSBMnPU0J02pLXLr+UDp/nU1nhrWFwsCY3E+k8p+QrOejGSo20/1E4yy5+p6Za7ZWbd02kR2gyZSMHnknHLnWe4t2onWO9u3ChRzgODEYgkevxrLNxR+83zmu6TTtfuMAwBifh6VHQ047o0f6nVns/qbzgn7Ue7tupskNcEd+GB7tZjd3e3JHiMTBMdKH8e4pZ4lqibTtZthQo3hdzsCfFAOBkDmTjpyrLpwy94kCyA0E4or2S0e9rqMFm3y8OckzkZORiZrRNRXoYu5N+SK3ovomNy+25JVQIiBjrzrb8L1J9kF+2/0gSct4W8wfLM5FZ/iWnFrSF5XcjHbKqRJfEgjI9KqWdSw0qLOXC/EmZ/Org4z2S2InlCm3uaXtYbAFpnbddLWyWkxAIJAXy5mtDr/wBoen091jp730bkH6rLE8xDAcsxFeXdp9WXe2gyZgfkM9MmtPctIi2LHdoxFxCWKgs2yHck84O2M+cVnrUqRtoW7k/uWu3XG9O2ktm1fV751IdgNwIQo6gbiowJj41nv/UeugXCVZRiFCA55YApvbjtDv1C7rVltqEQ8jrz8LL5YoB7aSgIwMYBkDPIVCqS4KbxfJf7Qa/UlCt24NjeLYsECMicc5zPvrXcA4lbuaRAtsubSAPvCsJAyU3MTkcxEeVYjiV5oUiCQQYMQfnTrfGmh2RRaDc1QttEQMSSfM1pGKezRnKTTyT3NnrLOmuWrK3Xe1aeAiraCgF/tlVJJORk1l0vnTWi1uC63toYFpAK7pGYzjn51XTizHulbxBSIzgHBBI6+71qbQ8a7u/9QQdsHz8I+sOv4RHrVzrZURptq3e4tZ22v3EKFvCecYn4ipOy9gXHWTkFyq8oZQsH1+ucVPa14Fy54V23BnAzzFDtRxIJcU2027GgyZLcwWmAQIUCPxrKkuDaM7dyNm/HbSgKSybTgbmUg+/nFCuLXLd3aUgtuJYvLbtysJYn1IqbjnFpS1vUMFdSuORkefSDUfHtfu2MQPrKD6Ag/wCfGpSOiUKTdhPs3wqyLTm04W8SwaWkBZ5bMQBjMVdXgWnuWwLotMFONjbRu5EsVIkmsbwXirJugwSiH3yqnP410cTJssCBBYnbGDmWkD41stG97OF61fDRW7SEWnKW9pth2CgyShAUxMz9oZ/SiCdsbVtQLaXI2ANu2nMANBnkedZzUahHQqiFQAWydxJ8M5gRgfhTF4Rc2hogGInmZ9KzaVUzZTl2Lp1GlOSL0nn4l/upU1ezVz0rtPJeSPiDnaHSaVkPd31Zw3hUA+IHpI5GSR8qH3rGxbFq4pkPumYkTJWI5+VbpeE2gICKPcoH4inLwa0APB8SST8GJkUibZ59xTSHv3YqQWBjmfreHy+7JqjqtA+6SsbvEPUHlFepW+E21+z8yWPzNSanh1t9u9d20QN2YHkPSmpCe55Le4Y4MMCD5EZ+VWLWlwecKgmP5jn0LRXqlzhyMZYbjHMxMeWAKo8Q7LW7pEMyQIIWIM++hT3CjzXW6Q8gMCPl0opwLwWmJIDEnmYgADp862ek7JWkncxuEnm3T3RS1PZcNPd3NikQw2Bp59Ty50Z72GNqjC6Y7bLkMNzMTE5xyEUDFsjmK9JvdjT9VLgCHJDLuafRpxiuN2ItwcEk9d0R8Npn8KeYVXB5zdX6sfdz7ySf0Hwp2mdrbB1MEfj6Gt9p+wgBlvHiACSoEdfDUY/Z8POk5JjVoF2b7I6sVhLoWOsMfd/nKmdnHKa5lJw+4QZ/3Ax8PxrZXOzpL2m22wtshu7WVDETBL5I59KpcW7O3faVv2lAcQAoYNtwclnieZ6Vliuxrm3yAO0OoZNPZVplnuM0EgwGYDII8/wqK3ZMWVaZEEz7ifzIo1f7Jaq9tW8wIXcQQRA3ZgCJ51xey2rXojY2j6Qg9PGZHpyzWulJQMtVZ8GRv3mbVpk4dBzicycdf/FaFuKH2i4xxbsqRPmxgmPgtEdP2IdLi3cXHGSDgbo55jrXLvZS+yMhCgNcZ2YGct0jriRUT+J2XpvGNGE4hxK69123HLHECBGABNO4epcsrHJErAHTJmK2lz9n3Mk5Mk4xJzynFTcO7Hm3vIEtthfxnPTpQ5JISdu2ZnjVru7Nq4pEuBIZVcZBJwwI5ihVtCUyPrHoAo8uQAArdcQ4GLlizZ3AXUHiXrjd0mftTy8qvcO4Pp7Vq0lwDvQZaVdvDJmTBHXdHwq9OaonUW+x52GIvIIXmoyAYkxiah18o8QshUIMZ+qvWtrxHswt28blj6kgqIKiR0giRkU3V9inuHcYBgCBnA5cxVOSJWxmtJqQx+AmTEfPnTNU8BztTDgTtViR5yZE5GRRe52GvLlYb06x8cVY0nY29tIIADcx1UypnyP1Yj1NJMZS4nd3aO2/PxCcekT8wKscVHhsYB3lBmeZWPPnmr/FOC3DbW1ZtXBbAAO8AGRkmfU5xT14a7WgLgfvUdGtDYdp2dCwEAEYmpR0PVTT+hkLIjZ/sHXyLD+lT61CtnlMiffzB5fGjFzshdKqIAKgwfOTPliDPzqDW8Mcqtva5uRDAjEc5VuXwrZalKjlxt2Z/RoH3CMhCRE+g6n1o3b1e7TW26gqp+Bp+i7NXbT7tm7BBExM+vviqF7RNbQoZ3b1MegBnHx5+lZSVo0jKjRXdYqkgnIpVktWpLsQcTjNdrLA26i8Hrk08DlUO6nq1bUc5Iwrq02KdU0M7Ui01actFAcNupEt1ynoaKAYbZrndmpxSmlQEIQ05VqSachFKhiUUgM1Iy8sjNMBooLGuaW80+kRQkAyTNO7yukVw0UA3fXBzrproFFANuW8VxGipC1NmigGMCTXXWnTSZhToCLZSNPJFMaigE/LnXGTFdNNaigGNbprW8U6RXCaoRD3YrhtCKmLCuEigCq2mE8h8q7UxIpUCKqVOtcpVQE6CpVFKlSGI8qYtKlSESKM1086VKgYga6tKlSA6aQ50qVADwaVKlQAlNPpUqAOUjXaVMYxqVKlSQCrr8qVKhANFcalSoAY1NmlSoAVRXKVKgBDlXTypUqoQwUx6VKkIjpUqVMR/9k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636" name="AutoShape 4" descr="data:image/jpeg;base64,/9j/4AAQSkZJRgABAQAAAQABAAD/2wCEAAkGBhQSERQUExQWFRQVFhcYFBcYFxcXGBUYFh0WFxcYFxUYHCYfGBwkGRcWHy8gIycpLCwsFx4xNTAqNSYrLCkBCQoKDgwOGg8PGikkHCQqLCwsLCwsLCwsLCwsLCwsLCwsLCwsLCwsLCwsLCwsLCwsLCwsLCwsLCwsLCwsLCwpLP/AABEIAMIBAwMBIgACEQEDEQH/xAAbAAABBQEBAAAAAAAAAAAAAAAFAAIDBAYBB//EAEIQAAIBAwIDBQQHBwIFBQEAAAECEQADIQQSBTFBBhMiUWEUcYGRIzJCUqGx0QcVVJLB0vBTcjNiotPhFjRD4vEk/8QAGQEAAwEBAQAAAAAAAAAAAAAAAAECAwQF/8QALhEAAgIBAwMCBQQCAwAAAAAAAAECERIDITETQVFhkSIycaHwBBSx0YHxQsHh/9oADAMBAAIRAxEAPwDyqa5RodnR/rJ/K36V0dnV/wBdf5T+tZPXh5/k3WlICRXRRluC2Rz1A/kH99IcIsfxI/kX/uVPXh6+z/orpMD0qMjhWn/if+hf+5Tv3Tphz1P/AEr/ANyl+4j6+z/ofSAldFGf3dpf4k/yp/fSHDdLP/uG/lT++jrx9fZ/0PpfQDk1E1aH906T+JPyT+6mNwjSfxR/lT++k/1EfX2YLT9UZ6lWgHB9J/En5J/dSPCNJ/FH5J/dS/cR9fZldL1XuZ+lR/8AdOj/AIo/JP7qX7r0f8Sfkn60fuI+H7MOn6r3AFdmj/7s0X8S3yT9a5+7dF/Et8l/Wjrx8P2YdP1+4DBpwNHf3bov4lvkn613936L+Jb5JT68fD9mLp+v3AYanbqNDQaL+Ib5JThw/RfxLfJP1quvHw/Zk9P1BmkfNFrlzw121odGDjUMfgn61cNjSR/7hvkn61rH9Qq4fszKWlvyZjUNmqjGtHf0Wj/iH/lT9artoNH/AK7fJP1qHrrw/ZlrS9UADTTR1tBpP9dvkn61GdFpP9Zv+ip68fD9mPpfQCUqM+yaT/Vf/o/Sm+zaT/Uf5r/bR1l4fsHT9UCa7RPuNL/qP81/tpdzpvvv8x/bT6q8P2J6fqgaK7RW3pdMftv81/tpx02nHVz8R/ZR1V4Yun6gmaVEja0//P8Azf8A0pU+r6MWHqiQLipClSrZwPcKm7ispSNYwM/xAeKqs0W1/D2ZhAocdKa2jJNGEo0yGa7NSjSGu+xn0q7JogmlNTeyH0rnshpWh0QzTSaseyH0rnsZ8xRaCivNcq17EfOkdF60Wgoq0qt+w+tNOh9aMkFFekDVn2L1pexetFoKK812asexetOGi9adoKK012an9i9a6NH60ZIKIkarHe05ND76eNJTUkFFN2qImrr6PHOmNovfU5DSKk1yrLaSuex+tK0Mr0qseyetL2T1osZXroNT+y+tL2X1osQ/SnFTGo7KRNPNZt7mi4OEUqRNKmI1S6bl8Pzqcaer40XL4f0qYaIV58pnZGINt6f8x+dUv3UufCOZrQpo/wAxUK6bFOE2Z60QJ+61+6Kks8NXcJUZxRY6apdJpPFVubo51HcoHgts/YFdHA7f3BRS7dtqYa4inyLAH5VJbKE7Q6lvKROPSoyn6m1RBQ4Lbz4Bn0Fd/ctv7g+Qo4NJTho6nNlYoBHgyRGwfKl+50+4vyFH/Y6XsVPJhigB+6F+4vyFI8JX7o+Qo/7D60vYfWqyYsTPjhC/dHyFdHCk+6PkKP8AsNL2GnkwxAY4Yn3R8hThw5Pur8hRr2Kl7DRbHiB14en3V+Qp66Nfuj5CinsVc9iqW2FA9dMvkPkKd3A8h8hV32OoWsk8qm2D2Kx06/dHyFcNkeQ+QqdbJHOpTpKVsFuUGsL90fIVVNoeQz6Ci7aSq13RGok2aQBl1EAyF8+XQZphsqcwDMdBnyq1qNK+QoHLBnz5yIqF9Hc67YHljAIMT7poT9TTD6FdtMsztE+6om0y/dHyqVbLDky8hzMyQMn0zUtjTkjPMGCPXn+RFU20LDuZXXW4cx51VeinE9PDn31RezXZCWxhKJDFKpxZpVeZGB6cNNn4/pUw01SKM/55U9GkVwSR0xZEumqqLGKJWzMimLo29KrTRjrdqKHs1XdJoCMnrVqxpAMnJq0q1TIjGt2Z3jnDLbhVa5btw6s0kAsIOPOTNRvp0v6qy63EZEB2gEyX+URy69KP6/alt3Kg7UYzAnAPIxihHB9ULXs1nuxF1S6NullBljPhH4VvC3G12v8AjcidZU/zwEL727ZAd1UtgAnJn0/rT7RVrjWxO5QC2MQ3LNV73Anu94rwN9wMbgMttU+BVEYgeZ6nBmiGg0DLevu3Jzb2Zkwixke+owglzv8A6LUpN8bDRZWdu5Z8pE/LnUN9x3Vy5bi5sDYXMsv2cesVPruEb7lgqqKqXN7mADgeECBnJzTeEcNdLPiLq5LttUpzLEiCQRkRzNNRjV2GUrqiHReMZZJ2yVWSQeoM59OVUBxTGoMT3UlcEcgPC56GT+fUUas3GF5UZbmVLbu8Z1EYhhAAPuqpreDC0m5VN59i2dhA2su4HxKokwATM1pGMb3Jk5VsTaGybltWIKkgSCCIJAJiRketBu01h7TW7i3AG3bbdvkG3YO87ogecCJrX2U8I8JXoAYwBgciYxUL8Ltly7IGYiCW8WPIA4A91RFqMrLknKNGJ4hfvLcuDcQN+nXwsIQsNzBZyZzmtTc0wUFmMAZM9Kpa3RXLbWylu0O8uoGC2ywVVwGLHkQDggCJo3q9HvXbJGVMiPssGHMRzFXqU6oiFqzP3+IqLL3VBbY20qZVgZCwQRjmD8aeNQO+e20LsVW3FgAd04E+VR6ofRXl2hgt5AxlmN1yVLZEFduJiRiKI687biBmeHLAEBNqQJyds55c6HBePzYFN/n+SN9JK46jHrQO3efe4Yi2A5CyjEsB1mYrVWSCuCSOUkEE+vIT76z/ABuUcPLPcRZG3YgVXIXkQxZjmB/ymo0426DUdKyVrPiAkSeQ6mOcDrS1GptoxVmgqASIOAxCjpmSYq1qeF7mtXEaGtzlgTuDCCCARHnQ3U9nGa45BVQRaggRlG3NKj4delKMIPlhclwi+2mqNtNRFlqMrWVG1gu5ovKq9zTelGWWomWoeknwUpgY6L/l/AU61owuAIoky0wLQoUJzswnGbX0je+hl5KN8b/4jf7v1oRqsR8K1iaPgatvFKpUGBSqrYUek/5+BqqdREKOv+GpNZrEtIXdgoHX1MgAeZoNa4lbdTdDjaJkkxHLBnlzoxMHIN6Nj88/58KKis1ptYCgKkEeYyML51KO0AJSC0tyxt6kZ8RHTyowGk5cGiFSLQNeLkI7GYTJwCYPyH5Ve4XxdLtsOSFwxIJiNvM+6M/GoSu67EuSToINbDCCAQeYOQfhXLOgtqZVEB8woB+YFVuHcbsXyRauo5XJCnIHnHlS4v2gs6UKbz7d31QAWJjmYA5etCT4C1yEhTwKy/FON23a2bdy24XbdxlkBxu27wTznbGBzodxLtbbt6l7bXT/AMS1uILhQFHjURIAk5z0qlFnStJOKk5JWbwCnRQri28NbuLOxN7ORn7OPDI3Cu8J1blLl6821CQUmFVUAndzxM9T0oonp/Bna/PywsBXdtBdX2w0yWy6XFuxELbYMWJIAGMAyRz9a5wbtUl4OLq9wyBCQ7rEPu2wxjMqwI9KdGW6Dm2ltrM8R7cJZ1DWWG7aoLsoZhbmD9IcfZIOJietFuH8ftXVU7lDESyhg2z0YjkeWDFFMrF1aL+2uFaHcZ7T6fTAd44DMJRQCzMM5gdJHOpeE8YS/atuCsuJgGY8x/8AtFCpk1vSqpJVQCTJIABJ55I504rVfX8RtKlzcytsUl1DLuAGTInHxrMdnu0dt7phtrXBuCuTbTbMTaBBD4jJg/jRTZUYJrn/ANNYwqFrClg0DcMAwJHuPOuXeJ2lJU3FBGCJGD5HyPvpNrED7CYbbuzgbZiZ5c6ROEvB0rTCtDv3jc8LsNiBm73cu0In2DvODy5jHiohY1KXF3o6sufEpBGOeRiihzi47MayVGUplzilsWxc3eAmAYOcxgRUfFNeLSgxJJHOY5wcgHNFCUJN1Q9kqNlpmo4ioZUE7mkgEHpzoc+rZrxSfCFlveTgCKRNP7WWrtxR1pguA8jVa7dUMFLKGPJZEn3DmabcWlZjmzG8euFbxnkW/Kgeo1UxHID9av8AaS6dx95oKuPmK6oQVWOWo+AzZuyopU3RMNi1ys2tzVTdG/46VW2HafA4YR5mUHQ/enl0rH6PTW2vEGRZdmbaGH1lGI5CPEfw9K1XafXqtllIEghl3RBOekzyn8KxnAeMBNQrXfEhlbnXwtgkD0wfhWsIutjKUknuXOG6lLFy+lu5KlPBvjNyGxIx5D1qxpOEqiWrq3Cbm5DcmQrAxuBkQIBJ59KgvpZ9gKhZZchp+3O1jymOYyeRqgNcHti24wzIC4JBVZE+AeE+U4+NFN8Anjsw1a4taa4qNcYqyM18b4UkYVAUEgAFjE5AE0GvtuN61aYkGRaOQWU80kiTHKetSdo9BbBXulJCLNwLBhZEEkHn9bNFeJrYT2buV7t++QqQxJA5sGxiRA+XqaITWn8S7ilp9VqL7NENjSppQuoshu8sldwZySxcFNhSBBJPyU1NxDV3FuLf1W12dGtgG2w7oQ7QFHOfEOtFO2lnvNHpbgQi7evC2GwFbuzClvI9J67T5UH7bcE1aNpxdUKrttXP/wAhgeLJjB/OoinJJvua6lacmvBW4YLL2LQt2g+pxtggPuB3MSPuYgz0MVI1gXUvKtgLca44ZnyVG8/Wc4G0GOY5Couz2nu6fVPYZQ2zfkSw5rJVhEqdvL3+op2p7S3LQ1JQCHurbKlSSAFh2DFvCW2x1qmnlQlJY7+xq7S3n0moFy6HVLfhuB2WECtuG1PCSAuCejCaznHNRpw1pbZ22rjjvltt4GCxsJEwDuI+dU9KW1bXh39xLSwArMQXkNt3iY9IpvYnRXNRrrdpQri2xkN9VlBgz6mcHpz6UlGhy1Nt+OwR4RwkO9+7p7hti23gBBcO6/8AMsbRn8aVnuuIXd10v4LS+AHdBJcmWIk9On2vmfv9j9XoheVAjh2ZrQUtKlvsmYn7PmJFZnU8Av8ADFVtTp0bvP8AhuSTDCCUaCIxmCMxz8moybZD1FSXYs8KvXF0erS2pZA1/a5AyoUAmSMwoPXrU2u1+n0/srWmKgbg5TaWa26EGYzP1cHlQ65prl3StqmuQ0OV271VElgbageFQT09c+ui47ptGPYnZVK3dLuVWkFSCvMZBnp/t9aMb39ylJqvsOva21qGTVIQyLZWxBPjtsN7EMpU4KkGQPskVU7L8dbR2hvRu4u3WNtu8O633g+jm0PDtMTJ86Ifs74KiLrblxlWy792qEyUAk7iT9XDwJzg+lDL/D7+rsnT6cd5DbA3hVSLTwGkcpgNk9etKt6Hldt8gjjHB0VLaBG9pLQ58ZZ8fSb5xG4j8au8I4jcv67SobYtvbcsxAYQm04z0Ix0HKtV2y7OPpry6xLiLIKtba7Fxg8H6IMPFBC45/nWa4Qtq7xEtrv+GtuFkt9cRtDFI5S08hijh1IcYSmrgn/hDuO9orlu1ctXUsByxClLOxxBMjeI3Cdp8W6Y5k5odpdJYusPpbrgozMGIJZgwGVnoCce7nWl7W6G1puIIzBHS9aYpgnYwbxYBnIOPlWM0GrsDVXnu227qWKhQsq3oGMQYI54p0+O4lLt2/LCdnunt3ka6RYs31CpLANvGBzgBXk0tFeLXr1rT3TasEJ3hUowLQQImBBGDHPbUPD9I2r1Loytp9MCrsieIE42STAZjMk9ByAFXNFwHYbgtEhlkFjA3LzQlSDGJk/83lRj45DPhvsM4Zxnv2YaohhaTaqkDYTuZWcDAxiD0GBFc0Gg9pV92pfurbuthJbAGdxMGRnz5LVbi+oV7mls3EFpVlWZYk56nAy8k8p3TiunW2dJqV7te9Uqe8tXHIRj9idhAPuPPl1oxp0DntYWsK9zS2XuNsm0Q5LbfCHUmMg+K2p5edTcDs2bV+4lq59Zc2iRhgRG0yTyLCDnlQZ9Ouo765qbpVrTMgQIu22FGIAOMzj0pcD4c13RbrFpzdXe29VEbrZ3A748iMT15VLWzVkuTaV+CHX3UOle4QPaLrkyCGcOrnaqzlV5DHQVa43ptQxNw3hbKRCSwGFBJkYMmaS8HOmvaW4WW/b722LqN4hLN4oAJ8PMjE8q0vHezy3LN7U27rKgeQjHkN22B0MdAZ586deGKrdNHm2uvm6qORkhp98wTVJxkVruLW9GdOQtq9Zu2xKszB1uZyCq4tznkIHn55O70q9OWS4oxkmuQroLX0a8uv5mlU3D2Hdr8fzNcqXyaLgL8W4Z32uuC6xCKiFABO5TzjyG6aDPwLxPsPhF61aJI5bwST6QRHxr0viPB0u7WBggYM9DnnRjs52PsdzDDcziTOATmCQMk9ZmtUmmZtxo8/7L8CFrVKruty06XN6QSBsUMC0454n19az/ABHXI+oudzbADEhEURA8wPPE/OvYU7GIveKxJD8ip8Q/Dzrzg3vY7+pS5bBZHL7tollaCvXAx+MelClKG5W0nSC2k1No6K0+23vv3B3jBYMITiT0kSYxk07thxhe/NrR2VdrLK73D0YSdi8vSfl7w1vhN46VA690oZnVnkDbcliVgGeYAET7qJWeGXrRe4iXDavMHUhSsuQAxgSYJEgmJkxWNbs2WlLnt/2Rdv8AtCuo4dpHTwzdYOvIo6qdw+G78aDaTRX+IkXb10bBKqNwDKVCiYJAEmCTkmPdV390C9pn015u6vJfa9JETvxcWCZwoDfCiHDOzi2Va2LpHLwkLvM82U9OpxmF9K2abjcTLHGdTQd/YrxBHtai3dgsrJzzI8Qn3TFN4treFai/qDcYkOdshHVQVCAkMo+tI5/+ab2F4CLeoPcmIslXUkZ8Uhieh3CPy9cnqLV829WypJ9ovQc43NnHXmTVSbiClk277Aa7s017UZuXVhe7cOPEh+qSftDIGPLpRHgq3uFsmsRVZCAHBYSVfbiOY54Inn76qaPsDrL1q3ebaLdxD3ZJE/RySGXG3kcmrN7gGruaWzbhYJWQI3R03EZwIx+dTJU9u5MXad9j2TiHb/SWLNp7xMvm2Au9jyIMegI5+YoVxriOk4pZtht72wxeIKHcoIIMZH1+U5x0rznV6uzc1aFgjKthFQbwQhtkKxaB1EQSOtWeEawae6Qq7bd8sVgswHdI29+WATJ9yk8opOdPYa07Vs7x7hNtLz6bTWd1tRuu7mcKrMJgGRBgDz50O7T8Stva0l22Dbe2j2DbJnZsEY643YJzkeVHOEF3N+/b3Pau3cEAg7wBuGZlYKeXOsNx3TXVvul0Q25nYZEG5DfERtM04Xk1Q3WKdl7gCLdcK7DYJZlJIFyAQoO3yJmtv2Zvpp791re1bb2gu22SQXDEgknl4Zn31k+wvD1fVBHkzbubIxD7SQc+UE0c7QakaK9btqpf6MNekwdzFtu0gQvhAxHX4mpQk5B1IuNdyx+0ftB3osPcCiAShTcCAdpgsTnPoIg0O7Lrau3Lr6hYHd94gkhW8bB2MRyJGPWmWtUdTbF3u93d3lVEA3AACTM+hpnGXb7KEKAVZgm2AdsghfPaOdcjXN8no6epNqMIOl9/fk9X4Rw6zqdPb7xVLIigF1DEAQy5InETg8xUnEeFaf2W5atqkXbZUkKnIAgHAjwzj1rzntH2kN5dNZsvFu4kXX5d6bQ+rA5TOR6UM4DxW5o9U1tG3W7tu5tRQfCV8SkKRk+GPWa6FLsjzpQfLLXbADQpbs6dXIibjv4+gVQJxJCkkD0q7wnQf/xe1LdJbaxuIQCBBhgCOQETHlQS52gXV6q0NQgG1G2gOQC5IOZwMAj4+6reh7SW7Da4KJBtghN/1rrYaCBEnwch0rnSlFLz/IS02lV8AS9YvXUbUFRCXO8CEGXgicggxA/A1Z4Q127eD2kFu5cGxVkhdsbzuLTIPPl0xXdDx97llwwKsoiZx9XmUjJJ3U7sjoL63ku3FdFtbzcLBhEAiM8j4hW9um2gpWkmRafhGod9VduWO/a2xDOHVVlRyCxL4IOM5ipP2a8Ufv8A2cse6dXIXEBhBxPxxVjhHaebd4xkXHY4YzuJYcjAxjPQVmeG8U9m1IvAD6jNb2zAZ1O0Z+6xz7qSWVqhai2W56hw3stbuX27y6q7DuVEZQ4jzXnyOZ8/Wq3aPgrmdMLrLbJDgwCLi5McxkNk/CsbxJBYtWdQl498CrloO64zndJYnpn3iiWr4ousvPvbAsoVBdvC7gknHOMCoUUi7nuky4OzAeBcZiigACQDjEkjnWZ7ScEWyUa3JtvynJBHMT7s/Oi/DONMtq5bdwxttBfOQ0befWZWOfyNNOvsvbRLguPtYEqvgJXzUtj0mDFb2orY5kpyk7B2k04CDnSoxqNNp2Ym1fvWrZjbba3uZMCQWAM5mlWbi75Ruqrhlvs/2humbd0BZBKYjlEjJPQg1tLHaDudE14Dc1tSYmJIxn0rArbvXdRaG0hUBYscCSIjHpWt4BwrvrDqSNjM6OPfAIEc/wAK1i7MpJIyf/rDiQJ1DXGjnsIGzbgxt6CCPWmdpe0V3VyF0yLcYoougEEo0lQSxjJHPpBow/Za7c36cEhV8JYzBAMKIHKQOdX+I9k7/sm20ttX32ifFJ22iSoBOI8R55yZqVe9mjaS2Zh7VjUWGs987bHeChcsogbhiYnmP/2vdrXErbAYPy/SvOdF2MvXbwZ1QWgjqd2CC2AygdYxNaW7qBblD4mGNqjcSeYgDJ91KL7s0btKKfBle2N/vtVeNm0biWrWy8Q3dndG7HVmURj09BQXSdoX2qwUbdvhk+HHMgyIGCfgSNvNbes4iyd8WsFTvchWWHIMFSfKfL060A1urRdKANyPsAVSu0HOSJEnI6GPDz5Ka027Znqu63NJ2M7Sai1qBde2os3rlpG3YcKx2rsGBA3gmQByiKg4Nxw3OKrZ3kWX1lybeNuXfn8poZxbjd0aW2Ygt3eSMAwGke/aP/NP7C9m7l/Ve1q6i3avzJmbhksQojGCOfnWmjK020Z6iUWqCPaLtVqXa6tnaulsXGW2oAlltMVBnnnJxHXyrOcf127VC+gCm7ZVoJEIzA2gQenh2MKPavVXLCXk2MWts8D7JViWUmRkQ3PrBqe3+znVaoeC3ZRMBbrux3KB4WW2J2mOc8iayjJttUXKKSTsyHCtK9rbqdha2vMHG5SCCQOe2JzHStV2J4hatanWas2gbS2C+znAuCWCnABIBHL7R9aK/uK+6HR2wS62ymTtUgDbOQQpIOPLdWY4pcbRd5YOjuWiwU3Czd4GTIUBxI2mG5etJSk7dblYxVJs1f7Ju26ApoXshUdrr27kkw2X2sCOW0RI8h5139oOjt3uJ3YZQX0tpd3NVJdgxbzPd2yPjVHhvGbYvaU7QO8aU8Kjb4Wjlk5bb8aIajs/fL3dWp/+VV8RibaKVbaADnczZPlVKbcWyMFkkZezoxoOIaYh96b1BaCgEnY4MkxAaqvGxc12q1Vy2ZCsdvqqkIqqeX1RPuBop2i4RqdYJtjcLKszBnAYjEkFsYE4n50zsbpr9mzcYiLbtA2kFtyyrBh0H+daXUeF9wems67BXsoAultgCI7wMpO1t6HxGDGTM/KoOJ9rmS+bOnUXrgHiYPuQE5hWGCBMEmM1aazuhbpW3dUs4llKstw4LfdbwjBjr0oJw/TNYu6hCoKs29X2SDuBkAHy/pUZ7WPpLKuxt+x/BNLrNKbqg7ixFy3IAtuuPCABtOAQfdUHaXsloNNZ3am5dRn8IZDuuvAkjkcAH0GfWpP2b2O6t3bm4B9ReZyokbQMKDgAH62BPMVZ7c2g1y1cfaQiMsGYG5kM4/2RVtpKwSbeNmR4BwrS6y6jq2LYKhT4fEYjdnmRI8qva3h2n0Vy5cBUbtu48wrLM7T745dRQ3h/DlLtds/RiQr7PMDcGyI+0c+g99c4zw0BVNxyZdDBEl9rKWMDksTnzrJNcmmL4Lmm47p7162NLC31a1s71dgfZO4E5k7SQJg4xkiC/E+K2zZ1VsbyvhVQVnIwgyZ5BAdxOZJjkMzrdILl2wbahriXFfBtglFjfLLB5e81d4lcSxbBd5F28iqIiFUktjn889K0z+G0R0/ipmX4VxBUsagC3Jct4ipIXcCqDcDg8+Y5mr3C+z7XNOtt1hZicSrtnA543CfjV/QLYZEti2bSXGUNhyVMhZNvmcjy6zVvV8TFg2VBnff3EmZ2+ZHTIBj4VUZ90glp+X2A/HOzOn09u3av6h5GVVV3NB67SYUZ+MVc0HYm1cK3tJcdk2lXDDxK4jECPiD6VDdYe16h76K+4KbTsDtCgEQIPPI+VSdjNc6au69pdqEnapnb0DNBz05+tK1biKnSkT6H9nJFm/c1Dd1uabYILYGQSAcEzHnBoJxXVql8KQvglWdZhT5mRj3eta3tB2hvXwJTbbMhSoMNCt4vcehP9azym0NIEj6yHecSW5mcTJJ/ARUya4Zppp1aLKcIQgFrjEkcwQAfcPKlWY0uovoiqGgAQARMUq61o6fhnK9afk29/iAAAX6zGAY+Jj3Cr3Zjj4S0JjabtzIGZJJk+dCXtQ4e4QYBVRBBkwJC8gAJrnCVa0xC7VtzuIaTkkkx1kchHQDrXEpY9zeGk3yjb6ziVq0JESYgD16Vf4ddlVacOoI95zXn/EeI70+iUhsyzBsD0nA+VaDsVrxe0gt7gblmYAydpLbR64H4CtYzUnsTLTcFuaa9fAUgHPL8Yrz3tJrjY17OJJRbTRyHL+sRNa3hfG7N9XuhvBay7lWVTzI+uB5SfxrzTXcXTVay9LFku7dpXcQihduYyI5x61rCr3MZNpbG71PH9I72rrOMI0gqZBO3biMn60H3+dYLtVYOt77WKwCWQqrbIMlBGZ5DLExV393rasnvHDCfDtUs5GRgf1NU+AcStu97SspS3ftlVJ5h87Sx+P4UTcauL4HCMsqkuQ1xzTF+z9m4qeL6LeefhUtbkfHbPvor2FsLp7b6fdu2uCZG2e8UEfipj3VNY7ldH3FzcEtoAwIIWFyZ6HlzHPy61lOFag3ruqfIJdNsZARRhfjkED1qFLeoluO1yPSbrWbgG5Qyg5kBuWR/Q0V4Lr7Xd+FhEnqMQSDj4R8Ky2j1AgkAfSQ2SBDDDYJHpyoNwV+71V62SCLq71AJI3ISD1xOOvnSlqLGylpvJxPS7GpTeWAG9gBHMkCRzqj2gW1d+guqHtvt3y0DwndzHuoXxbjVo2VITaTARQSpPPyzn8qw+o7Q3dLfK3ULqxVlgnwCPsiMiScVLk/+I1FL5j0TX9mNCAl3YJtENb2nbtjoB/SrfeqwIaAriY5c84xWE7RdrzbFr6IPbaDuDCQRnaRHlnBjn5VpezvHLWotoSsMEUHdIyQDEQT8fQ0lK/oOUa+o7iOjsrb7oGe9O05hoHi+zEfVFeJ8SdrN68lu7cCLccDxEEwTzAIHTnFetdp+KWLF20zNEtCwIHiwZkzAB54jFeUdquCXLWrujxMGO9DtJlHlhnz5j4UQ+ahSvG2GuxPDu97y81xgbb24AIMmS0kmT0Ar0JtJvncBg88HcMcq850jNoeHAyRe1NxXRYyqJESOkgE/EVrbGqbUgXbDlSYDoYGwjEwfrLjkM+vSjLd3wPF0q5DOtc2rN1gQgRSV94XdPzry7Wdp71xizM5PIkmR7tpwOdGe2PaHda7kExu8bwQHcEAqPIc8elYrW2mtvlSAwDCcSPMeYxWkakt0ZyuL2YcscfuIQZOemIweqjBrbcJdrtlTcLFrqklu7S5/tC9VAWMeleY6UMTugQojPKedbXssDc04t22He2rj7gG2FlaTho6Ex8KJVGtjp/SzeW4fs8HFo9428BFyRpwAQBknc3P/ACK7pWVrneugKhV7vcASklt5AWQpkjlmhlzT3HLWxJMGd1xzbX3tGfeMetW+HcRtvfeyroPAoDRguN0x8hSbV0depSpBu7wtc3B9Y8uRPTmP6Vnu290rpUuFV323ABgTDgjp5eAx6Ues8F8I3uVfONwj4fL31lO3TJb0vdBw7tdBAHoZ/LFJcmOp8rM3wbV37hYLaa+CZIzIIjIYchy9PdVPWam/ZvbyrWnONsFYEfVIPMQevnRbsfrNhYEgfaXnE4B5dY8/M1T7VatXujYZVQSSeRYxO30xPlJPPnW+MbutzzMpV6BEcauXwWYCBgAdBH+Yo9wDgov27jFAzWllV++YYgH3R8axHCrzKSrHDRtbmPdXoXZDigs27suiEkEbs7oHNQKlRVHqykugsTH91/yzGM+lKp9Zr1NxzgSxMDkJMwKVXZ2KMfCC3aTUINO3doFIuSTPiPpuOYzy9Ky9zid0BfpOZAOSY+dGO1l8LYYSPFcjz9aF32s7bDd3gsPtfW58/LNcmlGLVyPEc5r5SjxrWuMd4WB94qLg/GH07b0YqYiQeY8j5ipuPbDdCqu3qQTMDnjywDQZhGDjz9PhW6UV8vBm5SfzchviXai9fXaWMHmowD1z5/GifYfXWLG65ctm67nbEwltRmSRksT08hWPflVzQiBPUz8uX5g00q2QpO92brhvHNOGvXrikoGxbWBAM8jzJyMk9BVDWWRcuBtOyKrQGBGx1JiRcIyYjr8qyt69Fs+tEOydrxM3oBz95P5U3u6JTpWG9UuoOpa13qbWUFmyUgYjYRM+np5Yqx2S4tYtNft3iO87wBNqs0qB0MSBMnPU0J02pLXLr+UDp/nU1nhrWFwsCY3E+k8p+QrOejGSo20/1E4yy5+p6Za7ZWbd02kR2gyZSMHnknHLnWe4t2onWO9u3ChRzgODEYgkevxrLNxR+83zmu6TTtfuMAwBifh6VHQ047o0f6nVns/qbzgn7Ue7tupskNcEd+GB7tZjd3e3JHiMTBMdKH8e4pZ4lqibTtZthQo3hdzsCfFAOBkDmTjpyrLpwy94kCyA0E4or2S0e9rqMFm3y8OckzkZORiZrRNRXoYu5N+SK3ovomNy+25JVQIiBjrzrb8L1J9kF+2/0gSct4W8wfLM5FZ/iWnFrSF5XcjHbKqRJfEgjI9KqWdSw0qLOXC/EmZ/Org4z2S2InlCm3uaXtYbAFpnbddLWyWkxAIJAXy5mtDr/wBoen091jp730bkH6rLE8xDAcsxFeXdp9WXe2gyZgfkM9MmtPctIi2LHdoxFxCWKgs2yHck84O2M+cVnrUqRtoW7k/uWu3XG9O2ktm1fV751IdgNwIQo6gbiowJj41nv/UeugXCVZRiFCA55YApvbjtDv1C7rVltqEQ8jrz8LL5YoB7aSgIwMYBkDPIVCqS4KbxfJf7Qa/UlCt24NjeLYsECMicc5zPvrXcA4lbuaRAtsubSAPvCsJAyU3MTkcxEeVYjiV5oUiCQQYMQfnTrfGmh2RRaDc1QttEQMSSfM1pGKezRnKTTyT3NnrLOmuWrK3Xe1aeAiraCgF/tlVJJORk1l0vnTWi1uC63toYFpAK7pGYzjn51XTizHulbxBSIzgHBBI6+71qbQ8a7u/9QQdsHz8I+sOv4RHrVzrZURptq3e4tZ22v3EKFvCecYn4ipOy9gXHWTkFyq8oZQsH1+ucVPa14Fy54V23BnAzzFDtRxIJcU2027GgyZLcwWmAQIUCPxrKkuDaM7dyNm/HbSgKSybTgbmUg+/nFCuLXLd3aUgtuJYvLbtysJYn1IqbjnFpS1vUMFdSuORkefSDUfHtfu2MQPrKD6Ag/wCfGpSOiUKTdhPs3wqyLTm04W8SwaWkBZ5bMQBjMVdXgWnuWwLotMFONjbRu5EsVIkmsbwXirJugwSiH3yqnP410cTJssCBBYnbGDmWkD41stG97OF61fDRW7SEWnKW9pth2CgyShAUxMz9oZ/SiCdsbVtQLaXI2ANu2nMANBnkedZzUahHQqiFQAWydxJ8M5gRgfhTF4Rc2hogGInmZ9KzaVUzZTl2Lp1GlOSL0nn4l/upU1ezVz0rtPJeSPiDnaHSaVkPd31Zw3hUA+IHpI5GSR8qH3rGxbFq4pkPumYkTJWI5+VbpeE2gICKPcoH4inLwa0APB8SST8GJkUibZ59xTSHv3YqQWBjmfreHy+7JqjqtA+6SsbvEPUHlFepW+E21+z8yWPzNSanh1t9u9d20QN2YHkPSmpCe55Le4Y4MMCD5EZ+VWLWlwecKgmP5jn0LRXqlzhyMZYbjHMxMeWAKo8Q7LW7pEMyQIIWIM++hT3CjzXW6Q8gMCPl0opwLwWmJIDEnmYgADp862ek7JWkncxuEnm3T3RS1PZcNPd3NikQw2Bp59Ty50Z72GNqjC6Y7bLkMNzMTE5xyEUDFsjmK9JvdjT9VLgCHJDLuafRpxiuN2ItwcEk9d0R8Npn8KeYVXB5zdX6sfdz7ySf0Hwp2mdrbB1MEfj6Gt9p+wgBlvHiACSoEdfDUY/Z8POk5JjVoF2b7I6sVhLoWOsMfd/nKmdnHKa5lJw+4QZ/3Ax8PxrZXOzpL2m22wtshu7WVDETBL5I59KpcW7O3faVv2lAcQAoYNtwclnieZ6Vliuxrm3yAO0OoZNPZVplnuM0EgwGYDII8/wqK3ZMWVaZEEz7ifzIo1f7Jaq9tW8wIXcQQRA3ZgCJ51xey2rXojY2j6Qg9PGZHpyzWulJQMtVZ8GRv3mbVpk4dBzicycdf/FaFuKH2i4xxbsqRPmxgmPgtEdP2IdLi3cXHGSDgbo55jrXLvZS+yMhCgNcZ2YGct0jriRUT+J2XpvGNGE4hxK69123HLHECBGABNO4epcsrHJErAHTJmK2lz9n3Mk5Mk4xJzynFTcO7Hm3vIEtthfxnPTpQ5JISdu2ZnjVru7Nq4pEuBIZVcZBJwwI5ihVtCUyPrHoAo8uQAArdcQ4GLlizZ3AXUHiXrjd0mftTy8qvcO4Pp7Vq0lwDvQZaVdvDJmTBHXdHwq9OaonUW+x52GIvIIXmoyAYkxiah18o8QshUIMZ+qvWtrxHswt28blj6kgqIKiR0giRkU3V9inuHcYBgCBnA5cxVOSJWxmtJqQx+AmTEfPnTNU8BztTDgTtViR5yZE5GRRe52GvLlYb06x8cVY0nY29tIIADcx1UypnyP1Yj1NJMZS4nd3aO2/PxCcekT8wKscVHhsYB3lBmeZWPPnmr/FOC3DbW1ZtXBbAAO8AGRkmfU5xT14a7WgLgfvUdGtDYdp2dCwEAEYmpR0PVTT+hkLIjZ/sHXyLD+lT61CtnlMiffzB5fGjFzshdKqIAKgwfOTPliDPzqDW8Mcqtva5uRDAjEc5VuXwrZalKjlxt2Z/RoH3CMhCRE+g6n1o3b1e7TW26gqp+Bp+i7NXbT7tm7BBExM+vviqF7RNbQoZ3b1MegBnHx5+lZSVo0jKjRXdYqkgnIpVktWpLsQcTjNdrLA26i8Hrk08DlUO6nq1bUc5Iwrq02KdU0M7Ui01actFAcNupEt1ynoaKAYbZrndmpxSmlQEIQ05VqSachFKhiUUgM1Iy8sjNMBooLGuaW80+kRQkAyTNO7yukVw0UA3fXBzrproFFANuW8VxGipC1NmigGMCTXXWnTSZhToCLZSNPJFMaigE/LnXGTFdNNaigGNbprW8U6RXCaoRD3YrhtCKmLCuEigCq2mE8h8q7UxIpUCKqVOtcpVQE6CpVFKlSGI8qYtKlSESKM1086VKgYga6tKlSA6aQ50qVADwaVKlQAlNPpUqAOUjXaVMYxqVKlSQCrr8qVKhANFcalSoAY1NmlSoAVRXKVKgBDlXTypUqoQwUx6VKkIjpUqVMR/9k="/>
          <p:cNvSpPr>
            <a:spLocks noChangeAspect="1" noChangeArrowheads="1"/>
          </p:cNvSpPr>
          <p:nvPr/>
        </p:nvSpPr>
        <p:spPr bwMode="auto">
          <a:xfrm>
            <a:off x="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7358113" cy="55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71546"/>
            <a:ext cx="7215238" cy="51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071538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9" name="슬라이드 번호 개체 틀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2E1B67-25B7-4020-87BF-A0FF5145A84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42976" y="1428736"/>
            <a:ext cx="7143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단초 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: </a:t>
            </a:r>
            <a:r>
              <a:rPr lang="zh-TW" altLang="en-US" dirty="0" smtClean="0">
                <a:solidFill>
                  <a:srgbClr val="00CC99"/>
                </a:solidFill>
                <a:latin typeface="휴먼모음T" pitchFamily="18" charset="-127"/>
                <a:ea typeface="휴먼모음T" pitchFamily="18" charset="-127"/>
              </a:rPr>
              <a:t>初發心時便正覺</a:t>
            </a:r>
            <a:r>
              <a:rPr lang="en-US" altLang="zh-TW" dirty="0" smtClean="0">
                <a:solidFill>
                  <a:srgbClr val="00CC99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solidFill>
                  <a:srgbClr val="00CC99"/>
                </a:solidFill>
                <a:latin typeface="휴먼모음T" pitchFamily="18" charset="-127"/>
                <a:ea typeface="휴먼모음T" pitchFamily="18" charset="-127"/>
              </a:rPr>
              <a:t>화엄경 법성게</a:t>
            </a:r>
            <a:r>
              <a:rPr lang="en-US" altLang="ko-KR" dirty="0" smtClean="0">
                <a:solidFill>
                  <a:srgbClr val="00CC99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zh-TW" altLang="en-US" dirty="0" smtClean="0">
                <a:solidFill>
                  <a:srgbClr val="00CC99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endParaRPr lang="en-US" altLang="zh-TW" dirty="0" smtClean="0">
              <a:solidFill>
                <a:srgbClr val="00CC99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주체 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관장 및 전문가 집단의 행동하는 양심과 실천력 제고</a:t>
            </a:r>
            <a:endParaRPr lang="en-US" altLang="ko-KR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正道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공공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익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)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성 보장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법정 업무의 충실화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지식정보서비스의 극대화 </a:t>
            </a:r>
            <a:endParaRPr lang="en-US" altLang="ko-KR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전략 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선진국형 문화복지시대를 지향하려면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도서관의 사회화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사회의 도서관화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를 위한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병행전략</a:t>
            </a:r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내적 충실화를 통한 원심력 </a:t>
            </a:r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+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외적 인식제고를 통한 구심력</a:t>
            </a:r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구사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메뉴 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하이브리드형 장서개발</a:t>
            </a:r>
            <a:r>
              <a:rPr lang="en-US" altLang="ko-KR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지역단위 공동보존서고 구축</a:t>
            </a:r>
            <a:r>
              <a:rPr lang="en-US" altLang="ko-KR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지식정보 취약계층 통합서비스 강화</a:t>
            </a:r>
            <a:r>
              <a:rPr lang="en-US" altLang="ko-KR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도서관 및 정보서비스의 인문학적 설파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v"/>
            </a:pPr>
            <a:endParaRPr lang="en-US" altLang="zh-TW" dirty="0" smtClean="0">
              <a:latin typeface="-소망M" pitchFamily="18" charset="-127"/>
              <a:ea typeface="-소망M" pitchFamily="18" charset="-127"/>
            </a:endParaRPr>
          </a:p>
          <a:p>
            <a:pPr marL="360000" indent="-360000" algn="r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</a:pPr>
            <a:r>
              <a:rPr lang="ko-KR" altLang="en-US" dirty="0" smtClean="0"/>
              <a:t>감사합니다</a:t>
            </a:r>
            <a:endParaRPr lang="ko-KR" altLang="en-US" sz="2400" dirty="0"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42976" y="357166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32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Ⅲ. </a:t>
            </a:r>
            <a:r>
              <a:rPr lang="ko-KR" altLang="en-US" sz="32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전략적 접근</a:t>
            </a:r>
            <a:endParaRPr lang="en-US" altLang="ko-KR" sz="32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357166"/>
            <a:ext cx="6072230" cy="571480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Ⅰ. </a:t>
            </a:r>
            <a:r>
              <a:rPr lang="ko-KR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전략적 중요성</a:t>
            </a:r>
            <a:endParaRPr kumimoji="0" lang="en-US" altLang="ko-KR" sz="3200" b="1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  <a:cs typeface="+mj-cs"/>
            </a:endParaRPr>
          </a:p>
        </p:txBody>
      </p: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1071538" y="1214422"/>
            <a:ext cx="73581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인터넷 및 디지털 정보기술의 대중화로 인한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정보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접근 및 이용행태의 다변화</a:t>
            </a:r>
            <a:endParaRPr lang="en-US" altLang="ko-KR" dirty="0" smtClean="0">
              <a:solidFill>
                <a:srgbClr val="FF0000"/>
              </a:solidFill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 외에 다양한 정보접근 및 이용채널과 경로의 등장으로 인한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대체성 심화와 우회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(bypass)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현상</a:t>
            </a:r>
            <a:endParaRPr lang="en-US" altLang="ko-KR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 및 정보서비스의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편의성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 신속성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효율성에 대한 기대수준 제고 및 요구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의 비등 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도서관은 시스템 전산화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장서개발기능의 강화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소장정보의 디지털화</a:t>
            </a:r>
            <a:r>
              <a:rPr lang="en-US" altLang="ko-KR" dirty="0" smtClean="0"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접근이용서비스의 온라인화에 주력하여 왔음에도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배타적 내지 비교우위의 정체성과 존재감이 하향곡선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을 그리고 있음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도서관의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자급자족형 장서구축과 보존관리는 신화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로 전락하였으며</a:t>
            </a:r>
            <a:r>
              <a:rPr lang="en-US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각종 서비스 제공도 한계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를 드러내고 있음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따라서 </a:t>
            </a:r>
            <a:r>
              <a:rPr lang="ko-KR" altLang="en-US" dirty="0" smtClean="0">
                <a:solidFill>
                  <a:srgbClr val="00CC99"/>
                </a:solidFill>
                <a:latin typeface="-소망M" pitchFamily="18" charset="-127"/>
                <a:ea typeface="-소망M" pitchFamily="18" charset="-127"/>
              </a:rPr>
              <a:t>개별관 중심의 왕자패러다임에 입각한 장서개발 및 서비스 전략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으로는 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대체론</a:t>
            </a:r>
            <a:r>
              <a:rPr lang="en-US" altLang="ko-KR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무용론 등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으로 인한 </a:t>
            </a:r>
            <a:r>
              <a:rPr lang="ko-KR" altLang="en-US" dirty="0" smtClean="0">
                <a:solidFill>
                  <a:srgbClr val="FF0000"/>
                </a:solidFill>
                <a:latin typeface="-소망M" pitchFamily="18" charset="-127"/>
                <a:ea typeface="-소망M" pitchFamily="18" charset="-127"/>
              </a:rPr>
              <a:t>고사위기</a:t>
            </a:r>
            <a:r>
              <a:rPr lang="ko-KR" altLang="en-US" dirty="0" smtClean="0">
                <a:latin typeface="-소망M" pitchFamily="18" charset="-127"/>
                <a:ea typeface="-소망M" pitchFamily="18" charset="-127"/>
              </a:rPr>
              <a:t>에 직면할 수밖에 없음</a:t>
            </a:r>
            <a:endParaRPr lang="ko-KR" altLang="en-US" kern="0" dirty="0">
              <a:latin typeface="-소망M" pitchFamily="18" charset="-127"/>
              <a:ea typeface="-소망M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4422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4500562" y="1142984"/>
            <a:ext cx="4103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개별관 중심주의를 초월하는 상리공생 마인드를 바탕으로 전략적 협력방안을 모색해야 함</a:t>
            </a:r>
            <a:endParaRPr lang="en-US" altLang="ko-KR" kern="0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주요 메뉴를 도서관 핵심기능 및 시대상황과 연계하면 다음 </a:t>
            </a:r>
            <a:r>
              <a:rPr lang="en-US" altLang="ko-KR" kern="0" dirty="0" smtClean="0">
                <a:latin typeface="-소망M" pitchFamily="18" charset="-127"/>
                <a:ea typeface="-소망M" pitchFamily="18" charset="-127"/>
              </a:rPr>
              <a:t>4</a:t>
            </a:r>
            <a:r>
              <a:rPr lang="ko-KR" altLang="en-US" kern="0" dirty="0" smtClean="0">
                <a:latin typeface="-소망M" pitchFamily="18" charset="-127"/>
                <a:ea typeface="-소망M" pitchFamily="18" charset="-127"/>
              </a:rPr>
              <a:t>가지로 압축할 수 있음</a:t>
            </a:r>
            <a:endParaRPr lang="en-US" altLang="ko-KR" kern="0" dirty="0" smtClean="0">
              <a:latin typeface="-소망M" pitchFamily="18" charset="-127"/>
              <a:ea typeface="-소망M" pitchFamily="18" charset="-127"/>
            </a:endParaRPr>
          </a:p>
          <a:p>
            <a:pPr marL="540000" indent="-3600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① 장서개발 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하이브리드형 장서개발정책의 수립과 적용</a:t>
            </a:r>
            <a:endParaRPr lang="en-US" altLang="ko-KR" kern="0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540000" indent="-3600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② 자료보존 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지역단위 또는 권역별 공동보존서고 구축</a:t>
            </a:r>
            <a:endParaRPr lang="en-US" altLang="ko-KR" kern="0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540000" indent="-3600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③ 평생학습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(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문화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) 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프로그램 제공 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지식정보 취약계층을 위한 통합서비스 강화</a:t>
            </a:r>
            <a:endParaRPr lang="en-US" altLang="ko-KR" kern="0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540000" indent="-3600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④ 마케팅 전략 </a:t>
            </a:r>
            <a:r>
              <a:rPr lang="en-US" altLang="ko-KR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kern="0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 및 정보서비스의 인문학적 각색과 설파</a:t>
            </a:r>
            <a:endParaRPr lang="ko-KR" altLang="en-US" kern="0" dirty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5"/>
          <p:cNvSpPr txBox="1">
            <a:spLocks noChangeArrowheads="1"/>
          </p:cNvSpPr>
          <p:nvPr/>
        </p:nvSpPr>
        <p:spPr bwMode="auto">
          <a:xfrm>
            <a:off x="1000100" y="1785926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도서관을 위해 장서가 존재하는 것이 아니라</a:t>
            </a:r>
            <a:r>
              <a:rPr lang="en-US" altLang="ko-KR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, </a:t>
            </a:r>
            <a:r>
              <a:rPr lang="ko-KR" altLang="en-US" dirty="0" smtClean="0">
                <a:solidFill>
                  <a:srgbClr val="0066FF"/>
                </a:solidFill>
                <a:latin typeface="-소망M" pitchFamily="18" charset="-127"/>
                <a:ea typeface="-소망M" pitchFamily="18" charset="-127"/>
              </a:rPr>
              <a:t>장서와 당대의 이용 그리고 후대의 접근을 보장하기 위하여 도서관이란 건물이 필요하다는 인식이 절실함</a:t>
            </a:r>
            <a:endParaRPr lang="en-US" altLang="ko-KR" dirty="0" smtClean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  <a:p>
            <a:pPr marL="468000" indent="-4680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도서관의 공간적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정체성 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: </a:t>
            </a: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아날로그 자료와 서비스를 위한 실물공간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 + </a:t>
            </a: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디지털 정보자원과 서비스를 위한 가상서고</a:t>
            </a:r>
            <a:endParaRPr lang="en-US" altLang="ko-KR" dirty="0" smtClean="0">
              <a:solidFill>
                <a:srgbClr val="3366FF"/>
              </a:solidFill>
              <a:latin typeface="-소망M" pitchFamily="18" charset="-127"/>
              <a:ea typeface="-소망M" pitchFamily="18" charset="-127"/>
            </a:endParaRPr>
          </a:p>
          <a:p>
            <a:pPr marL="468000" indent="-468000" algn="just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도서관의 기능적 정체성 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: Time Capsule + One</a:t>
            </a: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Stop Service Center + Knowledge Gateway</a:t>
            </a:r>
            <a:r>
              <a:rPr lang="ko-KR" altLang="en-US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 </a:t>
            </a:r>
            <a:r>
              <a:rPr lang="en-US" altLang="ko-KR" dirty="0" smtClean="0">
                <a:solidFill>
                  <a:srgbClr val="3366FF"/>
                </a:solidFill>
                <a:latin typeface="-소망M" pitchFamily="18" charset="-127"/>
                <a:ea typeface="-소망M" pitchFamily="18" charset="-127"/>
              </a:rPr>
              <a:t>+ information Commons</a:t>
            </a:r>
            <a:endParaRPr lang="en-US" altLang="ko-KR" dirty="0" smtClean="0">
              <a:latin typeface="-소망M" pitchFamily="18" charset="-127"/>
              <a:ea typeface="-소망M" pitchFamily="18" charset="-127"/>
            </a:endParaRPr>
          </a:p>
          <a:p>
            <a:pPr marL="469900" indent="-469900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ko-KR" altLang="en-US" kern="0" dirty="0">
              <a:solidFill>
                <a:srgbClr val="0066FF"/>
              </a:solidFill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2976" y="357166"/>
            <a:ext cx="6072230" cy="571480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Ⅱ. </a:t>
            </a:r>
            <a:r>
              <a:rPr lang="ko-KR" alt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도서관 협력의 </a:t>
            </a:r>
            <a:r>
              <a:rPr lang="ko-KR" alt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전략적 </a:t>
            </a:r>
            <a:r>
              <a:rPr lang="ko-KR" alt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피카소 L" pitchFamily="18" charset="-127"/>
                <a:ea typeface="산돌피카소 L" pitchFamily="18" charset="-127"/>
              </a:rPr>
              <a:t>메뉴와 추진</a:t>
            </a:r>
            <a:endParaRPr kumimoji="0" lang="en-US" altLang="ko-KR" sz="3200" b="1" spc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산돌피카소 L" pitchFamily="18" charset="-127"/>
              <a:ea typeface="산돌피카소 L" pitchFamily="18" charset="-127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2976" y="1000108"/>
            <a:ext cx="6215106" cy="428628"/>
          </a:xfrm>
          <a:prstGeom prst="rect">
            <a:avLst/>
          </a:prstGeom>
          <a:noFill/>
          <a:ln w="31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1. 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하이브리드형 장서개발정책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(CDP)</a:t>
            </a:r>
            <a:r>
              <a:rPr lang="ko-KR" alt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의 수립과 적용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-소망M" pitchFamily="18" charset="-127"/>
                <a:ea typeface="-소망M" pitchFamily="18" charset="-127"/>
              </a:rPr>
              <a:t> </a:t>
            </a:r>
            <a:endParaRPr kumimoji="0" lang="en-US" altLang="ko-KR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-소망M" pitchFamily="18" charset="-127"/>
              <a:ea typeface="-소망M" pitchFamily="18" charset="-127"/>
              <a:cs typeface="+mj-cs"/>
            </a:endParaRPr>
          </a:p>
        </p:txBody>
      </p:sp>
      <p:pic>
        <p:nvPicPr>
          <p:cNvPr id="2" name="Picture 2" descr="http://t0.gstatic.com/images?q=tbn:ANd9GcQWxXwzFrFomNHt4kL4KACZZnoqd3ImOCUEc2Cx7dI-Pk1csIHj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2500330" cy="292105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428736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357298"/>
            <a:ext cx="74295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/>
        </p:nvCxnSpPr>
        <p:spPr bwMode="auto">
          <a:xfrm rot="10800000">
            <a:off x="1142976" y="928670"/>
            <a:ext cx="72136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슬라이드 번호 개체 틀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91406-FAF1-427D-BF4C-93729CCCA0A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1" y="830937"/>
            <a:ext cx="1142976" cy="2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0"/>
            <a:ext cx="7286676" cy="463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비즈니스">
  <a:themeElements>
    <a:clrScheme name="비즈니스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비즈니스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rtlCol="0" anchor="ctr">
        <a:spAutoFit/>
      </a:bodyPr>
      <a:lstStyle>
        <a:defPPr marL="360000" indent="-360000" algn="ctr">
          <a:spcBef>
            <a:spcPts val="600"/>
          </a:spcBef>
          <a:spcAft>
            <a:spcPts val="600"/>
          </a:spcAft>
          <a:buFont typeface="Wingdings" pitchFamily="2" charset="2"/>
          <a:buChar char="v"/>
          <a:defRPr b="1" i="1" dirty="0" smtClean="0">
            <a:solidFill>
              <a:schemeClr val="accent6">
                <a:lumMod val="60000"/>
                <a:lumOff val="40000"/>
              </a:schemeClr>
            </a:solidFill>
            <a:latin typeface="소망M" pitchFamily="18" charset="-127"/>
            <a:ea typeface="소망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비즈니스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비즈니스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비즈니스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7295</TotalTime>
  <Words>638</Words>
  <Application>Microsoft PowerPoint</Application>
  <PresentationFormat>화면 슬라이드 쇼(4:3)</PresentationFormat>
  <Paragraphs>106</Paragraphs>
  <Slides>25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비즈니스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Company>대구대학교 문헌정보학과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대학연구소 분석</dc:title>
  <dc:creator>윤교수님</dc:creator>
  <cp:lastModifiedBy>Com</cp:lastModifiedBy>
  <cp:revision>505</cp:revision>
  <dcterms:created xsi:type="dcterms:W3CDTF">2006-06-17T15:52:37Z</dcterms:created>
  <dcterms:modified xsi:type="dcterms:W3CDTF">2012-07-05T00:00:00Z</dcterms:modified>
</cp:coreProperties>
</file>