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64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769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69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18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134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89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704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137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309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53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2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5A46F-35D1-48A0-9617-B9E06C948A79}" type="datetimeFigureOut">
              <a:rPr lang="ko-KR" altLang="en-US" smtClean="0"/>
              <a:pPr/>
              <a:t>2022-08-18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E6F91-EE7E-4692-B9A4-49FB5D08AE7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88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www.google.co.kr/url?sa=i&amp;url=https://hu.pinterest.com/pin/506232814350674515/&amp;psig=AOvVaw03IkGnVNCwJaiztRB_cZhZ&amp;ust=1604533624860000&amp;source=images&amp;cd=vfe&amp;ved=0CAIQjRxqFwoTCJCoqdzH5-wCFQAAAAAdAAAAABA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1KP9zOtjXk" TargetMode="External"/><Relationship Id="rId2" Type="http://schemas.openxmlformats.org/officeDocument/2006/relationships/hyperlink" Target="https://www.youtube.com/watch?v=BjDNk0pE0o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ag1wXNZkm1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260648"/>
            <a:ext cx="6192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/>
              <a:t>2020-2  </a:t>
            </a:r>
            <a:r>
              <a:rPr lang="ko-KR" altLang="en-US" sz="2800" b="1" dirty="0" smtClean="0"/>
              <a:t>기초생물학</a:t>
            </a:r>
            <a:r>
              <a:rPr lang="en-US" altLang="ko-KR" sz="2800" b="1" dirty="0" smtClean="0"/>
              <a:t> </a:t>
            </a:r>
            <a:r>
              <a:rPr lang="ko-KR" altLang="en-US" sz="2800" b="1" dirty="0" smtClean="0"/>
              <a:t>실험 </a:t>
            </a:r>
            <a:r>
              <a:rPr lang="en-US" altLang="ko-KR" sz="2800" b="1" dirty="0" smtClean="0"/>
              <a:t>(4</a:t>
            </a:r>
            <a:r>
              <a:rPr lang="ko-KR" altLang="en-US" sz="2800" b="1" dirty="0" smtClean="0"/>
              <a:t>주간</a:t>
            </a:r>
            <a:r>
              <a:rPr lang="en-US" altLang="ko-KR" sz="2800" b="1" dirty="0" smtClean="0"/>
              <a:t>)</a:t>
            </a:r>
          </a:p>
          <a:p>
            <a:endParaRPr lang="en-US" altLang="ko-K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67414" y="1844824"/>
            <a:ext cx="812506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r>
              <a:rPr lang="ko-KR" altLang="en-US" sz="4400" dirty="0" err="1" smtClean="0">
                <a:solidFill>
                  <a:srgbClr val="000066"/>
                </a:solidFill>
                <a:latin typeface="+mj-lt"/>
              </a:rPr>
              <a:t>충치균</a:t>
            </a:r>
            <a:r>
              <a:rPr lang="ko-KR" altLang="en-US" sz="4400" dirty="0" smtClean="0">
                <a:solidFill>
                  <a:srgbClr val="000066"/>
                </a:solidFill>
                <a:latin typeface="+mj-lt"/>
              </a:rPr>
              <a:t> 또는 </a:t>
            </a:r>
            <a:r>
              <a:rPr lang="ko-KR" altLang="en-US" sz="4400" dirty="0" err="1" smtClean="0">
                <a:solidFill>
                  <a:srgbClr val="000066"/>
                </a:solidFill>
                <a:latin typeface="+mj-lt"/>
              </a:rPr>
              <a:t>식중독균의</a:t>
            </a:r>
            <a:r>
              <a:rPr lang="ko-KR" altLang="en-US" sz="4400" dirty="0" smtClean="0">
                <a:solidFill>
                  <a:srgbClr val="000066"/>
                </a:solidFill>
                <a:latin typeface="+mj-lt"/>
              </a:rPr>
              <a:t> 배양과 </a:t>
            </a:r>
            <a:endParaRPr lang="en-US" altLang="ko-KR" sz="4400" dirty="0" smtClean="0">
              <a:solidFill>
                <a:srgbClr val="000066"/>
              </a:solidFill>
              <a:latin typeface="+mj-lt"/>
            </a:endParaRPr>
          </a:p>
          <a:p>
            <a:r>
              <a:rPr lang="ko-KR" altLang="en-US" sz="4400" dirty="0" smtClean="0">
                <a:solidFill>
                  <a:srgbClr val="000066"/>
                </a:solidFill>
                <a:latin typeface="+mj-lt"/>
              </a:rPr>
              <a:t>항균활성 천연물</a:t>
            </a:r>
            <a:r>
              <a:rPr lang="en-US" altLang="ko-KR" sz="4400" dirty="0" smtClean="0">
                <a:solidFill>
                  <a:srgbClr val="000066"/>
                </a:solidFill>
                <a:latin typeface="+mj-lt"/>
              </a:rPr>
              <a:t> </a:t>
            </a:r>
            <a:r>
              <a:rPr lang="ko-KR" altLang="en-US" sz="4400" dirty="0" smtClean="0">
                <a:solidFill>
                  <a:srgbClr val="000066"/>
                </a:solidFill>
                <a:latin typeface="+mj-lt"/>
              </a:rPr>
              <a:t>탐색</a:t>
            </a:r>
            <a:endParaRPr lang="en-US" altLang="ko-KR" sz="4400" dirty="0" smtClean="0">
              <a:solidFill>
                <a:srgbClr val="000066"/>
              </a:solidFill>
              <a:latin typeface="+mj-lt"/>
            </a:endParaRPr>
          </a:p>
          <a:p>
            <a:endParaRPr lang="en-US" altLang="ko-KR" sz="2400" dirty="0" smtClean="0">
              <a:latin typeface="+mj-lt"/>
            </a:endParaRPr>
          </a:p>
          <a:p>
            <a:r>
              <a:rPr lang="en-US" altLang="ko-KR" sz="2400" dirty="0" smtClean="0">
                <a:latin typeface="+mj-lt"/>
              </a:rPr>
              <a:t>Culture of tooth-decay or food-poisoning bacteria &amp; </a:t>
            </a:r>
          </a:p>
          <a:p>
            <a:r>
              <a:rPr lang="en-US" altLang="ko-KR" sz="2400" dirty="0" smtClean="0">
                <a:latin typeface="+mj-lt"/>
              </a:rPr>
              <a:t>Search for natural product with antibacterial activity</a:t>
            </a:r>
            <a:endParaRPr lang="ko-KR" altLang="en-US" sz="2400" dirty="0">
              <a:latin typeface="+mj-lt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33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51520" y="44624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실험목적</a:t>
            </a:r>
            <a:endParaRPr lang="ko-KR" alt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620688"/>
            <a:ext cx="87129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현미경 사용법 숙지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최소 </a:t>
            </a:r>
            <a:r>
              <a:rPr lang="en-US" altLang="ko-KR" sz="2400" dirty="0" smtClean="0"/>
              <a:t>5</a:t>
            </a:r>
            <a:r>
              <a:rPr lang="ko-KR" altLang="en-US" sz="2400" dirty="0" smtClean="0"/>
              <a:t>종 이상의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미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생물체 </a:t>
            </a:r>
            <a:r>
              <a:rPr lang="ko-KR" altLang="en-US" sz="2400" dirty="0" err="1" smtClean="0"/>
              <a:t>검경후</a:t>
            </a:r>
            <a:r>
              <a:rPr lang="ko-KR" altLang="en-US" sz="2400" dirty="0" smtClean="0"/>
              <a:t> 결과사진 제출</a:t>
            </a:r>
            <a:r>
              <a:rPr lang="en-US" altLang="ko-KR" sz="2400" dirty="0" smtClean="0"/>
              <a:t>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미생물 배양기술의 이해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항균활성 측정방법 이해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천연물의 항균활성 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항충치균</a:t>
            </a:r>
            <a:r>
              <a:rPr lang="en-US" altLang="ko-KR" sz="2400" dirty="0"/>
              <a:t> </a:t>
            </a:r>
            <a:r>
              <a:rPr lang="ko-KR" altLang="en-US" sz="2400" dirty="0" smtClean="0"/>
              <a:t>또는 </a:t>
            </a:r>
            <a:r>
              <a:rPr lang="ko-KR" altLang="en-US" sz="2400" dirty="0" err="1" smtClean="0"/>
              <a:t>식중독균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측정방법 이해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0718" y="3789040"/>
            <a:ext cx="8611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실험방법 </a:t>
            </a:r>
            <a:r>
              <a:rPr lang="en-US" altLang="ko-KR" sz="2000" b="1" dirty="0" smtClean="0">
                <a:solidFill>
                  <a:srgbClr val="C00000"/>
                </a:solidFill>
              </a:rPr>
              <a:t>(</a:t>
            </a:r>
            <a:r>
              <a:rPr lang="ko-KR" altLang="en-US" sz="2000" b="1" dirty="0" smtClean="0">
                <a:solidFill>
                  <a:srgbClr val="C00000"/>
                </a:solidFill>
              </a:rPr>
              <a:t>모든 실험방법은 문헌에서 찾아서 자율적으로 실험</a:t>
            </a:r>
            <a:r>
              <a:rPr lang="en-US" altLang="ko-KR" sz="2000" b="1" dirty="0" smtClean="0">
                <a:solidFill>
                  <a:srgbClr val="C00000"/>
                </a:solidFill>
              </a:rPr>
              <a:t>)</a:t>
            </a:r>
            <a:endParaRPr lang="ko-KR" altLang="en-US" sz="2000" b="1" dirty="0">
              <a:solidFill>
                <a:srgbClr val="C00000"/>
              </a:solidFill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0" y="4437112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9003" y="4433044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ko-KR" sz="2400" dirty="0" smtClean="0"/>
              <a:t>Petri dish</a:t>
            </a:r>
            <a:r>
              <a:rPr lang="ko-KR" altLang="en-US" sz="2400" dirty="0" smtClean="0"/>
              <a:t>에 </a:t>
            </a:r>
            <a:r>
              <a:rPr lang="en-US" altLang="ko-KR" sz="2400" dirty="0" smtClean="0"/>
              <a:t>agar plate </a:t>
            </a:r>
            <a:r>
              <a:rPr lang="ko-KR" altLang="en-US" sz="2400" dirty="0" smtClean="0"/>
              <a:t>제작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충치 균 또는 식중독 원인 균의 배양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항균 효능이 예상되는 천연물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추출물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항균효과 측정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디스크</a:t>
            </a: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확산법</a:t>
            </a:r>
            <a:r>
              <a:rPr lang="en-US" altLang="ko-KR" sz="2400" dirty="0" smtClean="0"/>
              <a:t>)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594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15982" y="188640"/>
            <a:ext cx="8028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실험결과 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결과보고서에 포함</a:t>
            </a:r>
            <a:r>
              <a:rPr lang="en-US" altLang="ko-KR" sz="3200" b="1" dirty="0" smtClean="0"/>
              <a:t>)</a:t>
            </a:r>
            <a:endParaRPr lang="ko-KR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5982" y="1196752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400" dirty="0" smtClean="0"/>
              <a:t>최소 </a:t>
            </a:r>
            <a:r>
              <a:rPr lang="en-US" altLang="ko-KR" sz="2400" dirty="0" smtClean="0"/>
              <a:t>5</a:t>
            </a:r>
            <a:r>
              <a:rPr lang="ko-KR" altLang="en-US" sz="2400" dirty="0" smtClean="0"/>
              <a:t>종 이상의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미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생물체 </a:t>
            </a:r>
            <a:r>
              <a:rPr lang="ko-KR" altLang="en-US" sz="2400" dirty="0" err="1" smtClean="0"/>
              <a:t>현미명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검경사진</a:t>
            </a:r>
            <a:endParaRPr lang="en-US" altLang="ko-KR" sz="24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400" dirty="0" smtClean="0"/>
              <a:t>Agar plate </a:t>
            </a:r>
            <a:r>
              <a:rPr lang="ko-KR" altLang="en-US" sz="2400" dirty="0" smtClean="0"/>
              <a:t>상에 미생물이 </a:t>
            </a:r>
            <a:r>
              <a:rPr lang="ko-KR" altLang="en-US" sz="2400" dirty="0" err="1" smtClean="0"/>
              <a:t>도말된</a:t>
            </a:r>
            <a:r>
              <a:rPr lang="ko-KR" altLang="en-US" sz="2400" dirty="0" smtClean="0"/>
              <a:t> 상태 사진</a:t>
            </a:r>
            <a:endParaRPr lang="en-US" altLang="ko-KR" sz="24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400" dirty="0" smtClean="0"/>
              <a:t>미생물 배양액 사진</a:t>
            </a:r>
            <a:endParaRPr lang="en-US" altLang="ko-KR" sz="24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400" dirty="0" smtClean="0"/>
              <a:t>천연물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추출물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항균효과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디스크</a:t>
            </a: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확산법</a:t>
            </a:r>
            <a:r>
              <a:rPr lang="en-US" altLang="ko-KR" sz="2400" dirty="0" smtClean="0"/>
              <a:t>) </a:t>
            </a:r>
            <a:r>
              <a:rPr lang="ko-KR" altLang="en-US" sz="2400" dirty="0" smtClean="0"/>
              <a:t>사진</a:t>
            </a:r>
            <a:endParaRPr lang="en-US" altLang="ko-KR" sz="2400" dirty="0" smtClean="0"/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pPr marL="342900" indent="-342900">
              <a:buAutoNum type="arabicPeriod"/>
            </a:pPr>
            <a:endParaRPr lang="ko-KR" altLang="en-US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091" y="4282426"/>
            <a:ext cx="1571625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298464"/>
            <a:ext cx="2016223" cy="192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6429079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결과 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644404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결과 </a:t>
            </a:r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6136" y="6429079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결과 </a:t>
            </a:r>
            <a:r>
              <a:rPr lang="en-US" altLang="ko-KR" dirty="0" smtClean="0"/>
              <a:t>4</a:t>
            </a:r>
            <a:endParaRPr lang="ko-KR" altLang="en-US" dirty="0"/>
          </a:p>
        </p:txBody>
      </p:sp>
      <p:pic>
        <p:nvPicPr>
          <p:cNvPr id="1026" name="Picture 2" descr="Streaking out a plate | Microbiology, Medical laboratory science, Medical  laboratory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318430"/>
            <a:ext cx="2081291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53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/>
          <p:cNvCxnSpPr/>
          <p:nvPr/>
        </p:nvCxnSpPr>
        <p:spPr>
          <a:xfrm>
            <a:off x="0" y="980728"/>
            <a:ext cx="9144000" cy="0"/>
          </a:xfrm>
          <a:prstGeom prst="line">
            <a:avLst/>
          </a:prstGeom>
          <a:ln w="603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15982" y="188640"/>
            <a:ext cx="8028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실험방법 동영상</a:t>
            </a:r>
            <a:endParaRPr lang="ko-KR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5982" y="1196752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Streaking</a:t>
            </a:r>
          </a:p>
          <a:p>
            <a:r>
              <a:rPr lang="en-US" altLang="ko-KR" sz="2400" dirty="0">
                <a:hlinkClick r:id="rId2"/>
              </a:rPr>
              <a:t>https://</a:t>
            </a:r>
            <a:r>
              <a:rPr lang="en-US" altLang="ko-KR" sz="2400" dirty="0" smtClean="0">
                <a:hlinkClick r:id="rId2"/>
              </a:rPr>
              <a:t>www.youtube.com/watch?v=BjDNk0pE0oI</a:t>
            </a:r>
            <a:endParaRPr lang="en-US" altLang="ko-KR" sz="2400" dirty="0" smtClean="0"/>
          </a:p>
          <a:p>
            <a:r>
              <a:rPr lang="en-US" altLang="ko-KR" sz="2400" dirty="0">
                <a:hlinkClick r:id="rId3"/>
              </a:rPr>
              <a:t>https://www.youtube.com/watch?v=_</a:t>
            </a:r>
            <a:r>
              <a:rPr lang="en-US" altLang="ko-KR" sz="2400" dirty="0" smtClean="0">
                <a:hlinkClick r:id="rId3"/>
              </a:rPr>
              <a:t>1KP9zOtjXk</a:t>
            </a:r>
            <a:endParaRPr lang="en-US" altLang="ko-KR" sz="2400" dirty="0" smtClean="0"/>
          </a:p>
          <a:p>
            <a:pPr marL="342900" indent="-342900">
              <a:buAutoNum type="arabicPeriod"/>
            </a:pPr>
            <a:endParaRPr lang="en-US" altLang="ko-KR" sz="2400" dirty="0"/>
          </a:p>
          <a:p>
            <a:endParaRPr lang="en-US" altLang="ko-KR" sz="2400" dirty="0" smtClean="0"/>
          </a:p>
          <a:p>
            <a:r>
              <a:rPr lang="en-US" altLang="ko-KR" sz="2400" b="1" dirty="0" smtClean="0"/>
              <a:t>Evaporation</a:t>
            </a:r>
            <a:r>
              <a:rPr lang="en-US" altLang="ko-KR" sz="2400" dirty="0" smtClean="0"/>
              <a:t> (Rotary </a:t>
            </a:r>
            <a:r>
              <a:rPr lang="en-US" altLang="ko-KR" sz="2400" dirty="0"/>
              <a:t>evaporator) </a:t>
            </a:r>
            <a:endParaRPr lang="en-US" altLang="ko-KR" sz="2400" dirty="0" smtClean="0"/>
          </a:p>
          <a:p>
            <a:r>
              <a:rPr lang="en-US" altLang="ko-KR" sz="2400" dirty="0">
                <a:hlinkClick r:id="rId4"/>
              </a:rPr>
              <a:t>https://www.youtube.com/watch?v=DuqhEzHBIrM</a:t>
            </a:r>
          </a:p>
          <a:p>
            <a:r>
              <a:rPr lang="en-US" altLang="ko-KR" sz="2400" dirty="0" smtClean="0">
                <a:hlinkClick r:id="rId4"/>
              </a:rPr>
              <a:t>https</a:t>
            </a:r>
            <a:r>
              <a:rPr lang="en-US" altLang="ko-KR" sz="2400" dirty="0">
                <a:hlinkClick r:id="rId4"/>
              </a:rPr>
              <a:t>://</a:t>
            </a:r>
            <a:r>
              <a:rPr lang="en-US" altLang="ko-KR" sz="2400" dirty="0" smtClean="0">
                <a:hlinkClick r:id="rId4"/>
              </a:rPr>
              <a:t>www.youtube.com/watch?v=ag1wXNZkm1w</a:t>
            </a:r>
            <a:endParaRPr lang="en-US" altLang="ko-KR" sz="2400" dirty="0" smtClean="0"/>
          </a:p>
          <a:p>
            <a:endParaRPr lang="en-US" altLang="ko-KR" sz="2400" dirty="0"/>
          </a:p>
          <a:p>
            <a:pPr marL="342900" indent="-342900">
              <a:buAutoNum type="arabicPeriod"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3117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160</Words>
  <Application>Microsoft Office PowerPoint</Application>
  <PresentationFormat>화면 슬라이드 쇼(4:3)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13</cp:revision>
  <dcterms:created xsi:type="dcterms:W3CDTF">2020-10-12T07:10:36Z</dcterms:created>
  <dcterms:modified xsi:type="dcterms:W3CDTF">2022-08-18T00:46:11Z</dcterms:modified>
</cp:coreProperties>
</file>