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-19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CE5B1-64B9-4A60-8811-AF55EFD4BC2C}" type="datetimeFigureOut">
              <a:rPr lang="ko-KR" altLang="en-US" smtClean="0"/>
              <a:pPr/>
              <a:t>2022-05-25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D50C6-7F48-4485-8E36-D7CF33E656A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539552" y="1484784"/>
            <a:ext cx="26642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1835696" y="44624"/>
            <a:ext cx="0" cy="14401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H="1">
            <a:off x="1043608" y="116632"/>
            <a:ext cx="1728192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71581" y="1556792"/>
            <a:ext cx="8867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1/S (g/L)</a:t>
            </a:r>
            <a:r>
              <a:rPr lang="en-US" altLang="ko-KR" sz="1200" baseline="30000" dirty="0" smtClean="0"/>
              <a:t>-1</a:t>
            </a:r>
            <a:endParaRPr lang="ko-KR" alt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539552" y="487705"/>
            <a:ext cx="12282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1/V (g/</a:t>
            </a:r>
            <a:r>
              <a:rPr lang="en-US" altLang="ko-KR" sz="1200" dirty="0" err="1" smtClean="0"/>
              <a:t>L•min</a:t>
            </a:r>
            <a:r>
              <a:rPr lang="en-US" altLang="ko-KR" sz="1200" dirty="0" smtClean="0"/>
              <a:t>)</a:t>
            </a:r>
            <a:r>
              <a:rPr lang="en-US" altLang="ko-KR" sz="1200" baseline="30000" dirty="0" smtClean="0"/>
              <a:t>-1</a:t>
            </a:r>
            <a:endParaRPr lang="ko-KR" alt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1475656" y="703729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0.5</a:t>
            </a:r>
            <a:endParaRPr lang="ko-KR" alt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755576" y="1495817"/>
            <a:ext cx="450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-0.2</a:t>
            </a:r>
            <a:endParaRPr lang="ko-KR" altLang="en-US" sz="1200" dirty="0"/>
          </a:p>
        </p:txBody>
      </p:sp>
      <p:sp>
        <p:nvSpPr>
          <p:cNvPr id="14" name="타원 13"/>
          <p:cNvSpPr/>
          <p:nvPr/>
        </p:nvSpPr>
        <p:spPr>
          <a:xfrm>
            <a:off x="1979712" y="692696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2195736" y="548680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2411760" y="332656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2627784" y="188640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" name="직선 연결선 19"/>
          <p:cNvCxnSpPr/>
          <p:nvPr/>
        </p:nvCxnSpPr>
        <p:spPr>
          <a:xfrm>
            <a:off x="539552" y="4088105"/>
            <a:ext cx="26642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1835696" y="2647945"/>
            <a:ext cx="0" cy="14401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1043608" y="2719953"/>
            <a:ext cx="1728192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908937" y="4160113"/>
            <a:ext cx="934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1/S (</a:t>
            </a:r>
            <a:r>
              <a:rPr lang="en-US" altLang="ko-KR" sz="1200" dirty="0" err="1" smtClean="0"/>
              <a:t>mM</a:t>
            </a:r>
            <a:r>
              <a:rPr lang="en-US" altLang="ko-KR" sz="1200" dirty="0" smtClean="0"/>
              <a:t>)</a:t>
            </a:r>
            <a:r>
              <a:rPr lang="en-US" altLang="ko-KR" sz="1200" baseline="30000" dirty="0" smtClean="0"/>
              <a:t>-1</a:t>
            </a:r>
            <a:endParaRPr lang="ko-KR" alt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539552" y="3091026"/>
            <a:ext cx="12731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1/V (</a:t>
            </a:r>
            <a:r>
              <a:rPr lang="en-US" altLang="ko-KR" sz="1200" dirty="0" err="1" smtClean="0"/>
              <a:t>mM</a:t>
            </a:r>
            <a:r>
              <a:rPr lang="en-US" altLang="ko-KR" sz="1200" dirty="0" smtClean="0"/>
              <a:t>/min)</a:t>
            </a:r>
            <a:r>
              <a:rPr lang="en-US" altLang="ko-KR" sz="1200" baseline="30000" dirty="0" smtClean="0"/>
              <a:t>-1</a:t>
            </a:r>
            <a:endParaRPr lang="ko-KR" alt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1619672" y="329601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4</a:t>
            </a:r>
            <a:endParaRPr lang="ko-KR" alt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827584" y="4099138"/>
            <a:ext cx="450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-0.5</a:t>
            </a:r>
            <a:endParaRPr lang="ko-KR" altLang="en-US" sz="1200" dirty="0"/>
          </a:p>
        </p:txBody>
      </p:sp>
      <p:sp>
        <p:nvSpPr>
          <p:cNvPr id="27" name="타원 26"/>
          <p:cNvSpPr/>
          <p:nvPr/>
        </p:nvSpPr>
        <p:spPr>
          <a:xfrm>
            <a:off x="1979712" y="3296017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2195736" y="3152001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2411760" y="2935977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2627784" y="2791961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2" name="직선 연결선 31"/>
          <p:cNvCxnSpPr/>
          <p:nvPr/>
        </p:nvCxnSpPr>
        <p:spPr>
          <a:xfrm flipV="1">
            <a:off x="1052966" y="3212976"/>
            <a:ext cx="2006866" cy="8751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타원 32"/>
          <p:cNvSpPr/>
          <p:nvPr/>
        </p:nvSpPr>
        <p:spPr>
          <a:xfrm>
            <a:off x="1979712" y="3656057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2195736" y="3512041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2483768" y="3440033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>
            <a:off x="2699792" y="3368025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1619672" y="3595082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2</a:t>
            </a:r>
            <a:endParaRPr lang="ko-KR" altLang="en-US" sz="1200" dirty="0"/>
          </a:p>
        </p:txBody>
      </p:sp>
      <p:cxnSp>
        <p:nvCxnSpPr>
          <p:cNvPr id="46" name="직선 연결선 45"/>
          <p:cNvCxnSpPr/>
          <p:nvPr/>
        </p:nvCxnSpPr>
        <p:spPr>
          <a:xfrm>
            <a:off x="323528" y="6525344"/>
            <a:ext cx="2960712" cy="1103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1916088" y="5096217"/>
            <a:ext cx="0" cy="14401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/>
          <p:nvPr/>
        </p:nvCxnSpPr>
        <p:spPr>
          <a:xfrm flipH="1">
            <a:off x="1259632" y="5157192"/>
            <a:ext cx="1728192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80209" y="6608385"/>
            <a:ext cx="8915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1/S (</a:t>
            </a:r>
            <a:r>
              <a:rPr lang="el-GR" altLang="ko-KR" sz="1200" dirty="0" smtClean="0"/>
              <a:t>μ</a:t>
            </a:r>
            <a:r>
              <a:rPr lang="en-US" altLang="ko-KR" sz="1200" dirty="0" smtClean="0"/>
              <a:t>M)</a:t>
            </a:r>
            <a:r>
              <a:rPr lang="en-US" altLang="ko-KR" sz="1200" baseline="30000" dirty="0" smtClean="0"/>
              <a:t>-1</a:t>
            </a:r>
            <a:endParaRPr lang="ko-KR" altLang="en-US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611560" y="5539298"/>
            <a:ext cx="1188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1/V (</a:t>
            </a:r>
            <a:r>
              <a:rPr lang="el-GR" altLang="ko-KR" sz="1200" dirty="0" smtClean="0"/>
              <a:t>μ</a:t>
            </a:r>
            <a:r>
              <a:rPr lang="en-US" altLang="ko-KR" sz="1200" dirty="0" smtClean="0"/>
              <a:t>M/sec)</a:t>
            </a:r>
            <a:r>
              <a:rPr lang="en-US" altLang="ko-KR" sz="1200" baseline="30000" dirty="0" smtClean="0"/>
              <a:t>-1</a:t>
            </a:r>
            <a:endParaRPr lang="ko-KR" alt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1475656" y="5888305"/>
            <a:ext cx="388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0.5</a:t>
            </a:r>
            <a:endParaRPr lang="ko-KR" alt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1024892" y="6547410"/>
            <a:ext cx="450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-0.1</a:t>
            </a:r>
            <a:endParaRPr lang="ko-KR" altLang="en-US" sz="1200" dirty="0"/>
          </a:p>
        </p:txBody>
      </p:sp>
      <p:sp>
        <p:nvSpPr>
          <p:cNvPr id="53" name="타원 52"/>
          <p:cNvSpPr/>
          <p:nvPr/>
        </p:nvSpPr>
        <p:spPr>
          <a:xfrm>
            <a:off x="2051720" y="5805264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타원 53"/>
          <p:cNvSpPr/>
          <p:nvPr/>
        </p:nvSpPr>
        <p:spPr>
          <a:xfrm>
            <a:off x="2267744" y="5661248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타원 54"/>
          <p:cNvSpPr/>
          <p:nvPr/>
        </p:nvSpPr>
        <p:spPr>
          <a:xfrm>
            <a:off x="2483768" y="5517232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타원 55"/>
          <p:cNvSpPr/>
          <p:nvPr/>
        </p:nvSpPr>
        <p:spPr>
          <a:xfrm>
            <a:off x="2699792" y="5301208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7" name="직선 연결선 56"/>
          <p:cNvCxnSpPr/>
          <p:nvPr/>
        </p:nvCxnSpPr>
        <p:spPr>
          <a:xfrm flipV="1">
            <a:off x="683568" y="5517232"/>
            <a:ext cx="2376264" cy="1019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타원 57"/>
          <p:cNvSpPr/>
          <p:nvPr/>
        </p:nvSpPr>
        <p:spPr>
          <a:xfrm>
            <a:off x="2051720" y="5949280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타원 58"/>
          <p:cNvSpPr/>
          <p:nvPr/>
        </p:nvSpPr>
        <p:spPr>
          <a:xfrm>
            <a:off x="2339752" y="5805264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타원 59"/>
          <p:cNvSpPr/>
          <p:nvPr/>
        </p:nvSpPr>
        <p:spPr>
          <a:xfrm>
            <a:off x="2555776" y="5733256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타원 60"/>
          <p:cNvSpPr/>
          <p:nvPr/>
        </p:nvSpPr>
        <p:spPr>
          <a:xfrm>
            <a:off x="2771800" y="5589240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TextBox 69"/>
          <p:cNvSpPr txBox="1"/>
          <p:nvPr/>
        </p:nvSpPr>
        <p:spPr>
          <a:xfrm>
            <a:off x="467544" y="6525344"/>
            <a:ext cx="450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-0.2</a:t>
            </a:r>
            <a:endParaRPr lang="ko-KR" alt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107504" y="188640"/>
            <a:ext cx="21602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1</a:t>
            </a:r>
            <a:endParaRPr lang="ko-KR" altLang="en-US" dirty="0">
              <a:solidFill>
                <a:schemeClr val="bg1"/>
              </a:solidFill>
            </a:endParaRPr>
          </a:p>
        </p:txBody>
      </p:sp>
      <p:cxnSp>
        <p:nvCxnSpPr>
          <p:cNvPr id="4" name="직선 연결선 3"/>
          <p:cNvCxnSpPr/>
          <p:nvPr/>
        </p:nvCxnSpPr>
        <p:spPr>
          <a:xfrm>
            <a:off x="4788024" y="260648"/>
            <a:ext cx="424847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004048" y="-16351"/>
            <a:ext cx="31229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/>
              <a:t>학번</a:t>
            </a:r>
            <a:r>
              <a:rPr lang="en-US" altLang="ko-KR" sz="1200" dirty="0" smtClean="0"/>
              <a:t>:                                        </a:t>
            </a:r>
            <a:r>
              <a:rPr lang="ko-KR" altLang="en-US" sz="1200" dirty="0" smtClean="0"/>
              <a:t>성명</a:t>
            </a:r>
            <a:endParaRPr lang="ko-KR" altLang="en-US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6528822" y="1634316"/>
            <a:ext cx="2507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1. K</a:t>
            </a:r>
            <a:r>
              <a:rPr lang="en-US" altLang="ko-KR" sz="1200" baseline="-25000" dirty="0" smtClean="0"/>
              <a:t>m</a:t>
            </a:r>
            <a:r>
              <a:rPr lang="en-US" altLang="ko-KR" sz="1200" dirty="0" smtClean="0"/>
              <a:t>=5 g/L       V</a:t>
            </a:r>
            <a:r>
              <a:rPr lang="en-US" altLang="ko-KR" sz="1200" baseline="-25000" dirty="0" smtClean="0"/>
              <a:t>max</a:t>
            </a:r>
            <a:r>
              <a:rPr lang="en-US" altLang="ko-KR" sz="1200" smtClean="0"/>
              <a:t>= 2 </a:t>
            </a:r>
            <a:r>
              <a:rPr lang="en-US" altLang="ko-KR" sz="1200" dirty="0" smtClean="0"/>
              <a:t>g/</a:t>
            </a:r>
            <a:r>
              <a:rPr lang="en-US" altLang="ko-KR" sz="1200" dirty="0" err="1" smtClean="0"/>
              <a:t>L.min</a:t>
            </a:r>
            <a:endParaRPr lang="ko-KR" altLang="en-US" sz="1200" dirty="0"/>
          </a:p>
        </p:txBody>
      </p:sp>
      <p:sp>
        <p:nvSpPr>
          <p:cNvPr id="76" name="TextBox 75"/>
          <p:cNvSpPr txBox="1"/>
          <p:nvPr/>
        </p:nvSpPr>
        <p:spPr>
          <a:xfrm>
            <a:off x="5148064" y="3733581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2. K</a:t>
            </a:r>
            <a:r>
              <a:rPr lang="en-US" altLang="ko-KR" sz="1200" baseline="-25000" dirty="0" smtClean="0"/>
              <a:t>m</a:t>
            </a:r>
            <a:r>
              <a:rPr lang="en-US" altLang="ko-KR" sz="1200" dirty="0" smtClean="0"/>
              <a:t>= 2 </a:t>
            </a:r>
            <a:r>
              <a:rPr lang="en-US" altLang="ko-KR" sz="1200" dirty="0" err="1" smtClean="0"/>
              <a:t>mM</a:t>
            </a:r>
            <a:r>
              <a:rPr lang="en-US" altLang="ko-KR" sz="1200" dirty="0" smtClean="0"/>
              <a:t>   V</a:t>
            </a:r>
            <a:r>
              <a:rPr lang="en-US" altLang="ko-KR" sz="1200" baseline="-25000" dirty="0" smtClean="0"/>
              <a:t>max</a:t>
            </a:r>
            <a:r>
              <a:rPr lang="en-US" altLang="ko-KR" sz="1200" dirty="0" smtClean="0"/>
              <a:t>= 0.5 </a:t>
            </a:r>
            <a:r>
              <a:rPr lang="en-US" altLang="ko-KR" sz="1200" dirty="0" err="1" smtClean="0"/>
              <a:t>mM</a:t>
            </a:r>
            <a:r>
              <a:rPr lang="en-US" altLang="ko-KR" sz="1200" dirty="0" smtClean="0"/>
              <a:t>/min       K</a:t>
            </a:r>
            <a:r>
              <a:rPr lang="en-US" altLang="ko-KR" sz="1200" baseline="-25000" dirty="0" smtClean="0"/>
              <a:t>i</a:t>
            </a:r>
            <a:r>
              <a:rPr lang="en-US" altLang="ko-KR" sz="1200" dirty="0" smtClean="0"/>
              <a:t>=0.5 </a:t>
            </a:r>
            <a:r>
              <a:rPr lang="en-US" altLang="ko-KR" sz="1200" dirty="0" err="1" smtClean="0"/>
              <a:t>mM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 Degree of inhibition</a:t>
            </a:r>
            <a:r>
              <a:rPr lang="en-US" altLang="ko-KR" sz="1200" smtClean="0"/>
              <a:t>=  (50</a:t>
            </a:r>
            <a:r>
              <a:rPr lang="en-US" altLang="ko-KR" sz="1200" dirty="0" smtClean="0"/>
              <a:t>)% at S=2 </a:t>
            </a:r>
            <a:r>
              <a:rPr lang="en-US" altLang="ko-KR" sz="1200" dirty="0" err="1" smtClean="0"/>
              <a:t>mM</a:t>
            </a:r>
            <a:r>
              <a:rPr lang="en-US" altLang="ko-KR" sz="1200" dirty="0" smtClean="0"/>
              <a:t>  </a:t>
            </a:r>
            <a:endParaRPr lang="ko-KR" alt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5292080" y="6239053"/>
            <a:ext cx="3572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3. K</a:t>
            </a:r>
            <a:r>
              <a:rPr lang="en-US" altLang="ko-KR" sz="1200" baseline="-25000" dirty="0" smtClean="0"/>
              <a:t>m</a:t>
            </a:r>
            <a:r>
              <a:rPr lang="en-US" altLang="ko-KR" sz="1200" dirty="0" smtClean="0"/>
              <a:t>= 5uM   V</a:t>
            </a:r>
            <a:r>
              <a:rPr lang="en-US" altLang="ko-KR" sz="1200" baseline="-25000" dirty="0" smtClean="0"/>
              <a:t>max</a:t>
            </a:r>
            <a:r>
              <a:rPr lang="en-US" altLang="ko-KR" sz="1200" dirty="0" smtClean="0"/>
              <a:t>= 2 </a:t>
            </a:r>
            <a:r>
              <a:rPr lang="el-GR" altLang="ko-KR" sz="1200" dirty="0" smtClean="0"/>
              <a:t>μ</a:t>
            </a:r>
            <a:r>
              <a:rPr lang="en-US" altLang="ko-KR" sz="1200" dirty="0" smtClean="0"/>
              <a:t>M/sec        </a:t>
            </a:r>
            <a:r>
              <a:rPr lang="en-US" altLang="ko-KR" sz="1200" dirty="0" smtClean="0"/>
              <a:t>K</a:t>
            </a:r>
            <a:r>
              <a:rPr lang="en-US" altLang="ko-KR" sz="1200" baseline="-25000" dirty="0" smtClean="0"/>
              <a:t>i</a:t>
            </a:r>
            <a:r>
              <a:rPr lang="en-US" altLang="ko-KR" sz="1200" dirty="0" smtClean="0"/>
              <a:t>= 0.2 </a:t>
            </a:r>
            <a:r>
              <a:rPr lang="el-GR" altLang="ko-KR" sz="1200" dirty="0" smtClean="0"/>
              <a:t>μ</a:t>
            </a:r>
            <a:r>
              <a:rPr lang="en-US" altLang="ko-KR" sz="1200" dirty="0" smtClean="0"/>
              <a:t>M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 Degree of inhibition=  (49)% at S= 0.2 </a:t>
            </a:r>
            <a:r>
              <a:rPr lang="el-GR" altLang="ko-KR" sz="1200" dirty="0" smtClean="0"/>
              <a:t>μ</a:t>
            </a:r>
            <a:r>
              <a:rPr lang="en-US" altLang="ko-KR" sz="1200" dirty="0" smtClean="0"/>
              <a:t>M  </a:t>
            </a:r>
            <a:endParaRPr lang="ko-KR" altLang="en-US" sz="1200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107504" y="1988840"/>
            <a:ext cx="90364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107504" y="4437112"/>
            <a:ext cx="90364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07504" y="1772816"/>
            <a:ext cx="21602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2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07504" y="4211796"/>
            <a:ext cx="21602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3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2" name="타원 61"/>
          <p:cNvSpPr/>
          <p:nvPr/>
        </p:nvSpPr>
        <p:spPr>
          <a:xfrm>
            <a:off x="3244774" y="4539571"/>
            <a:ext cx="45719" cy="720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TextBox 62"/>
          <p:cNvSpPr txBox="1"/>
          <p:nvPr/>
        </p:nvSpPr>
        <p:spPr>
          <a:xfrm>
            <a:off x="3388790" y="4459179"/>
            <a:ext cx="1111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No inhibition</a:t>
            </a:r>
            <a:endParaRPr lang="ko-KR" altLang="en-US" sz="1200" dirty="0"/>
          </a:p>
        </p:txBody>
      </p:sp>
      <p:sp>
        <p:nvSpPr>
          <p:cNvPr id="64" name="타원 63"/>
          <p:cNvSpPr/>
          <p:nvPr/>
        </p:nvSpPr>
        <p:spPr>
          <a:xfrm>
            <a:off x="3244774" y="4315163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3388790" y="4171147"/>
            <a:ext cx="8499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Inhibition</a:t>
            </a:r>
            <a:endParaRPr lang="ko-KR" altLang="en-US" sz="1200" dirty="0"/>
          </a:p>
        </p:txBody>
      </p:sp>
      <p:sp>
        <p:nvSpPr>
          <p:cNvPr id="67" name="직사각형 66"/>
          <p:cNvSpPr/>
          <p:nvPr/>
        </p:nvSpPr>
        <p:spPr>
          <a:xfrm>
            <a:off x="3100758" y="4149080"/>
            <a:ext cx="1368152" cy="576065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024892" y="2276872"/>
            <a:ext cx="174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Inhibitor = 0.5 </a:t>
            </a:r>
            <a:r>
              <a:rPr lang="en-US" altLang="ko-KR" sz="1400" dirty="0" err="1" smtClean="0"/>
              <a:t>mM</a:t>
            </a:r>
            <a:endParaRPr lang="ko-KR" alt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1106258" y="4584153"/>
            <a:ext cx="174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Inhibitor = 0.2 </a:t>
            </a:r>
            <a:r>
              <a:rPr lang="el-GR" altLang="ko-KR" sz="1400" dirty="0" smtClean="0"/>
              <a:t>μ</a:t>
            </a:r>
            <a:r>
              <a:rPr lang="en-US" altLang="ko-KR" sz="1400" dirty="0" smtClean="0"/>
              <a:t>M</a:t>
            </a:r>
            <a:endParaRPr lang="ko-KR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122</Words>
  <Application>Microsoft Office PowerPoint</Application>
  <PresentationFormat>화면 슬라이드 쇼(4:3)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27</cp:revision>
  <cp:lastPrinted>2021-05-25T07:47:35Z</cp:lastPrinted>
  <dcterms:created xsi:type="dcterms:W3CDTF">2014-05-26T05:29:25Z</dcterms:created>
  <dcterms:modified xsi:type="dcterms:W3CDTF">2022-05-25T05:36:57Z</dcterms:modified>
</cp:coreProperties>
</file>