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23"/>
  </p:notesMasterIdLst>
  <p:sldIdLst>
    <p:sldId id="266" r:id="rId2"/>
    <p:sldId id="276" r:id="rId3"/>
    <p:sldId id="305" r:id="rId4"/>
    <p:sldId id="271" r:id="rId5"/>
    <p:sldId id="294" r:id="rId6"/>
    <p:sldId id="280" r:id="rId7"/>
    <p:sldId id="281" r:id="rId8"/>
    <p:sldId id="285" r:id="rId9"/>
    <p:sldId id="291" r:id="rId10"/>
    <p:sldId id="292" r:id="rId11"/>
    <p:sldId id="293" r:id="rId12"/>
    <p:sldId id="297" r:id="rId13"/>
    <p:sldId id="296" r:id="rId14"/>
    <p:sldId id="298" r:id="rId15"/>
    <p:sldId id="299" r:id="rId16"/>
    <p:sldId id="300" r:id="rId17"/>
    <p:sldId id="301" r:id="rId18"/>
    <p:sldId id="303" r:id="rId19"/>
    <p:sldId id="304" r:id="rId20"/>
    <p:sldId id="283" r:id="rId21"/>
    <p:sldId id="286" r:id="rId22"/>
  </p:sldIdLst>
  <p:sldSz cx="9144000" cy="6858000" type="screen4x3"/>
  <p:notesSz cx="6858000" cy="9144000"/>
  <p:embeddedFontLst>
    <p:embeddedFont>
      <p:font typeface="배달의민족 한나" panose="02000503000000020003" pitchFamily="2" charset="-127"/>
      <p:regular r:id="rId24"/>
    </p:embeddedFont>
    <p:embeddedFont>
      <p:font typeface="나눔바른고딕" panose="020B0600000101010101" charset="-127"/>
      <p:regular r:id="rId25"/>
      <p:bold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나눔고딕 ExtraBold" panose="020B0600000101010101" charset="-127"/>
      <p:bold r:id="rId29"/>
    </p:embeddedFont>
    <p:embeddedFont>
      <p:font typeface="나눔고딕" panose="020B0600000101010101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7"/>
    <a:srgbClr val="FBA35B"/>
    <a:srgbClr val="3B589E"/>
    <a:srgbClr val="FFCC00"/>
    <a:srgbClr val="CCFF33"/>
    <a:srgbClr val="99FF33"/>
    <a:srgbClr val="808000"/>
    <a:srgbClr val="996633"/>
    <a:srgbClr val="D8D14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1" autoAdjust="0"/>
    <p:restoredTop sz="95503" autoAdjust="0"/>
  </p:normalViewPr>
  <p:slideViewPr>
    <p:cSldViewPr snapToGrid="0">
      <p:cViewPr>
        <p:scale>
          <a:sx n="70" d="100"/>
          <a:sy n="70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28BF-BD71-4962-8221-20770DA810AA}" type="datetimeFigureOut">
              <a:rPr lang="ko-KR" altLang="en-US" smtClean="0"/>
              <a:t>2016-11-18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F95E0-69CF-4823-B54A-CD92C4015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63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91B41-2771-46CD-B634-966B3BCE23D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79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A98730-F09A-4C42-A685-E3C9564A3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3C6-1A05-41EC-BC19-02EE946D372F}" type="datetimeFigureOut">
              <a:rPr lang="ko-KR" altLang="en-US" smtClean="0"/>
              <a:pPr/>
              <a:t>2016-11-18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7092280" y="6490544"/>
            <a:ext cx="1928826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PF Din Text Cond Pro Medium" pitchFamily="2" charset="0"/>
                <a:ea typeface="Rix고딕 M" pitchFamily="18" charset="-127"/>
              </a:defRPr>
            </a:lvl1pPr>
          </a:lstStyle>
          <a:p>
            <a:pPr algn="r">
              <a:defRPr/>
            </a:pPr>
            <a:fld id="{EC0BB0C5-6955-4F9B-BA60-58E2367A55EF}" type="slidenum">
              <a:rPr lang="ko-KR" altLang="en-US" sz="85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pPr algn="r">
                <a:defRPr/>
              </a:pPr>
              <a:t>‹#›</a:t>
            </a:fld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7349" y="2882364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타이거</a:t>
            </a:r>
            <a:r>
              <a:rPr lang="en-US" altLang="ko-KR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JK</a:t>
            </a:r>
          </a:p>
          <a:p>
            <a:pPr algn="ctr"/>
            <a:r>
              <a:rPr lang="en-US" altLang="ko-KR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PPT</a:t>
            </a:r>
          </a:p>
          <a:p>
            <a:pPr algn="ctr"/>
            <a:endParaRPr lang="en-US" altLang="ko-KR" sz="44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400506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82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그림 23" descr="tiger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427" y="200141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아래쪽 화살표 8"/>
          <p:cNvSpPr/>
          <p:nvPr/>
        </p:nvSpPr>
        <p:spPr>
          <a:xfrm>
            <a:off x="3724275" y="3752849"/>
            <a:ext cx="1895475" cy="3019425"/>
          </a:xfrm>
          <a:prstGeom prst="downArrow">
            <a:avLst>
              <a:gd name="adj1" fmla="val 50000"/>
              <a:gd name="adj2" fmla="val 51274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실제사례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세종호텔의 사례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942133" y="1042070"/>
            <a:ext cx="1982291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Part  2. 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직원에게 횡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포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CJK KR Medium" pitchFamily="34" charset="-127"/>
              <a:ea typeface="Noto Sans CJK KR Medium" pitchFamily="34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676227"/>
            <a:ext cx="6324599" cy="1933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7775" y="3785354"/>
            <a:ext cx="69028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김씨는 인터넷 구직사이트에서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삼보프랜즈의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채용공고를 보고 출근을 함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파견근로 형태로 현장에서 세종호텔 관리자의 지시에 따라 근무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But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삼보프랜즈는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파견사업 허가 받은 기업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X</a:t>
            </a: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u="sng" dirty="0" smtClean="0">
                <a:latin typeface="Noto Sans CJK KR Bold" pitchFamily="34" charset="-127"/>
                <a:ea typeface="Noto Sans CJK KR Bold" pitchFamily="34" charset="-127"/>
              </a:rPr>
              <a:t>파견근로자</a:t>
            </a:r>
            <a:r>
              <a:rPr lang="en-US" altLang="ko-KR" u="sng" dirty="0" smtClean="0">
                <a:latin typeface="Noto Sans CJK KR Bold" pitchFamily="34" charset="-127"/>
                <a:ea typeface="Noto Sans CJK KR Bold" pitchFamily="34" charset="-127"/>
              </a:rPr>
              <a:t>,</a:t>
            </a:r>
            <a:r>
              <a:rPr lang="ko-KR" altLang="en-US" u="sng" dirty="0" smtClean="0">
                <a:latin typeface="Noto Sans CJK KR Bold" pitchFamily="34" charset="-127"/>
                <a:ea typeface="Noto Sans CJK KR Bold" pitchFamily="34" charset="-127"/>
              </a:rPr>
              <a:t> 정규직과 같은 업무강도 </a:t>
            </a:r>
            <a:endParaRPr lang="en-US" altLang="ko-KR" u="sng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→ 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파견근로자  임금 최저수준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, 4</a:t>
            </a:r>
            <a:r>
              <a:rPr lang="ko-KR" altLang="en-US" dirty="0" err="1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대보험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X, 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주휴수당 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X</a:t>
            </a:r>
          </a:p>
          <a:p>
            <a:pPr algn="ctr"/>
            <a:endParaRPr lang="en-US" altLang="ko-KR" sz="1400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2009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년의 세종호텔 전체노동자 </a:t>
            </a:r>
            <a:r>
              <a:rPr lang="en-US" altLang="ko-KR" u="sng" dirty="0" smtClean="0">
                <a:latin typeface="Noto Sans CJK KR Bold" pitchFamily="34" charset="-127"/>
                <a:ea typeface="Noto Sans CJK KR Bold" pitchFamily="34" charset="-127"/>
              </a:rPr>
              <a:t>298</a:t>
            </a:r>
            <a:r>
              <a:rPr lang="ko-KR" altLang="en-US" u="sng" dirty="0" smtClean="0">
                <a:latin typeface="Noto Sans CJK KR Bold" pitchFamily="34" charset="-127"/>
                <a:ea typeface="Noto Sans CJK KR Bold" pitchFamily="34" charset="-127"/>
              </a:rPr>
              <a:t>명 중 </a:t>
            </a:r>
            <a:r>
              <a:rPr lang="en-US" altLang="ko-KR" u="sng" dirty="0" smtClean="0">
                <a:latin typeface="Noto Sans CJK KR Bold" pitchFamily="34" charset="-127"/>
                <a:ea typeface="Noto Sans CJK KR Bold" pitchFamily="34" charset="-127"/>
              </a:rPr>
              <a:t>296</a:t>
            </a:r>
            <a:r>
              <a:rPr lang="ko-KR" altLang="en-US" u="sng" dirty="0" smtClean="0">
                <a:latin typeface="Noto Sans CJK KR Bold" pitchFamily="34" charset="-127"/>
                <a:ea typeface="Noto Sans CJK KR Bold" pitchFamily="34" charset="-127"/>
              </a:rPr>
              <a:t>명 정규직</a:t>
            </a:r>
            <a:endParaRPr lang="en-US" altLang="ko-KR" u="sng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→ 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2016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년 기준 정규직 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140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명도 채 안됨</a:t>
            </a:r>
            <a:endParaRPr lang="en-US" altLang="ko-KR" dirty="0">
              <a:solidFill>
                <a:srgbClr val="FF000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49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아래쪽 화살표 8"/>
          <p:cNvSpPr/>
          <p:nvPr/>
        </p:nvSpPr>
        <p:spPr>
          <a:xfrm>
            <a:off x="3914775" y="4362449"/>
            <a:ext cx="1885950" cy="2428875"/>
          </a:xfrm>
          <a:prstGeom prst="downArrow">
            <a:avLst>
              <a:gd name="adj1" fmla="val 50000"/>
              <a:gd name="adj2" fmla="val 51274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실제사례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세종호텔의 사례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942133" y="1042070"/>
            <a:ext cx="1982291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Part  2. 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직원에게 횡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포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CJK KR Medium" pitchFamily="34" charset="-127"/>
              <a:ea typeface="Noto Sans CJK KR Medium" pitchFamily="34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0" y="1743075"/>
            <a:ext cx="6067910" cy="2637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7069" y="4448175"/>
            <a:ext cx="50882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호텔 입구에서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22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년간 근무한 조씨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</a:t>
            </a: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노조원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2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명이 세종호텔 앞에서 홍보전단을  나눠주다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조씨에게 입구 근무자들이 끼는 면장갑 달라고 요구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조씨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면장갑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두켤레를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노조원에게 줌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조씨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호텔 측으로 부터 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정직 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개월 처분</a:t>
            </a:r>
            <a:endParaRPr lang="en-US" altLang="ko-KR" dirty="0" smtClean="0">
              <a:solidFill>
                <a:srgbClr val="FF0000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사유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: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회사비품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(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면장갑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)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을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승인없이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무단으로 나눠줌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942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오른쪽 화살표 16"/>
          <p:cNvSpPr/>
          <p:nvPr/>
        </p:nvSpPr>
        <p:spPr>
          <a:xfrm>
            <a:off x="0" y="4866813"/>
            <a:ext cx="10096500" cy="1267287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0" y="2095038"/>
            <a:ext cx="10096500" cy="1267287"/>
          </a:xfrm>
          <a:prstGeom prst="rightArrow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실제사례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세종호텔의 사례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942133" y="1042070"/>
            <a:ext cx="1982291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Part  3. 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협상시도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CJK KR Medium" pitchFamily="34" charset="-127"/>
              <a:ea typeface="Noto Sans CJK KR Medium" pitchFamily="34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739900"/>
            <a:ext cx="2587625" cy="1943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550" y="3667125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복수노조 허용 이후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</a:p>
          <a:p>
            <a:pPr algn="ctr"/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세종연합노동조합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’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결성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1422" r="909" b="1422"/>
          <a:stretch/>
        </p:blipFill>
        <p:spPr>
          <a:xfrm>
            <a:off x="5905500" y="1733549"/>
            <a:ext cx="2752726" cy="1933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97970" y="2076450"/>
            <a:ext cx="318548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연합노조 설립 이후</a:t>
            </a:r>
            <a:r>
              <a:rPr lang="en-US" altLang="ko-KR" sz="20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,</a:t>
            </a:r>
          </a:p>
          <a:p>
            <a:pPr algn="ctr"/>
            <a:r>
              <a:rPr lang="ko-KR" altLang="en-US" sz="20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세종노조의 교섭권 인정 </a:t>
            </a:r>
            <a:r>
              <a:rPr lang="en-US" altLang="ko-KR" sz="20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X</a:t>
            </a:r>
          </a:p>
          <a:p>
            <a:pPr algn="ctr"/>
            <a:r>
              <a:rPr lang="ko-KR" altLang="en-US" sz="20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연합노조와 비공개 교섭 진행</a:t>
            </a:r>
            <a:endParaRPr lang="en-US" altLang="ko-KR" sz="2000" dirty="0" smtClean="0">
              <a:ln w="12700" cmpd="sng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sz="16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세종노조→교섭응낙 가처분 신청</a:t>
            </a:r>
            <a:r>
              <a:rPr lang="en-US" altLang="ko-KR" sz="16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,</a:t>
            </a:r>
          </a:p>
          <a:p>
            <a:pPr algn="ctr"/>
            <a:r>
              <a:rPr lang="ko-KR" altLang="en-US" sz="1600" dirty="0" smtClean="0">
                <a:ln w="12700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oto Sans CJK KR Bold" pitchFamily="34" charset="-127"/>
                <a:ea typeface="Noto Sans CJK KR Bold" pitchFamily="34" charset="-127"/>
              </a:rPr>
              <a:t>법원으로부터 단체교섭권 인정받음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6201" y="5029200"/>
            <a:ext cx="37000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시위대의 소음이 기준치를 넘으면 신고하거나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</a:t>
            </a: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경호원을 고용해 조합원이 건물로 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들어오지 못하게 하는 등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호텔측으로부터 노조탄압이 지속적으로 이어짐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6449" y="6287869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호텔측의 부당대우로 인한 노조활동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t="16960" r="3993" b="23308"/>
          <a:stretch/>
        </p:blipFill>
        <p:spPr>
          <a:xfrm>
            <a:off x="220980" y="4324351"/>
            <a:ext cx="2588895" cy="19716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94060" y="2266950"/>
            <a:ext cx="2347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세종호텔 전 직원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270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명 中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180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여 명 연합노조 가입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기존 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‘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세종노조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’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는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70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여 명의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소수 노조가 됨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6362700" y="4295775"/>
            <a:ext cx="2465494" cy="23431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20329400">
            <a:off x="6442686" y="5167670"/>
            <a:ext cx="21932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oto Sans CJK KR Bold" pitchFamily="34" charset="-127"/>
                <a:ea typeface="Noto Sans CJK KR Bold" pitchFamily="34" charset="-127"/>
              </a:rPr>
              <a:t>노조설립 </a:t>
            </a:r>
            <a:r>
              <a:rPr lang="en-US" altLang="ko-KR" sz="20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oto Sans CJK KR Bold" pitchFamily="34" charset="-127"/>
                <a:ea typeface="Noto Sans CJK KR Bold" pitchFamily="34" charset="-127"/>
              </a:rPr>
              <a:t>37</a:t>
            </a:r>
            <a:r>
              <a:rPr lang="ko-KR" altLang="en-US" sz="200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oto Sans CJK KR Bold" pitchFamily="34" charset="-127"/>
                <a:ea typeface="Noto Sans CJK KR Bold" pitchFamily="34" charset="-127"/>
              </a:rPr>
              <a:t>년만에</a:t>
            </a:r>
            <a:endParaRPr lang="en-US" altLang="ko-KR" sz="200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sz="28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oto Sans CJK KR Bold" pitchFamily="34" charset="-127"/>
                <a:ea typeface="Noto Sans CJK KR Bold" pitchFamily="34" charset="-127"/>
              </a:rPr>
              <a:t>파업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9750" y="3648075"/>
            <a:ext cx="3524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비공개 교섭 이후 노조간부와 조합원 부당인사 발령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 ‘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세종서비스㈜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’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라는 용역회사 설립 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r>
              <a:rPr lang="en-US" altLang="ko-KR" sz="1400" dirty="0">
                <a:latin typeface="Noto Sans CJK KR Medium" pitchFamily="34" charset="-127"/>
                <a:ea typeface="Noto Sans CJK KR Medium" pitchFamily="34" charset="-127"/>
              </a:rPr>
              <a:t>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                          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→ 외주화 시도</a:t>
            </a:r>
          </a:p>
        </p:txBody>
      </p:sp>
    </p:spTree>
    <p:extLst>
      <p:ext uri="{BB962C8B-B14F-4D97-AF65-F5344CB8AC3E}">
        <p14:creationId xmlns:p14="http://schemas.microsoft.com/office/powerpoint/2010/main" val="8833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2" grpId="0"/>
      <p:bldP spid="5" grpId="0"/>
      <p:bldP spid="16" grpId="0"/>
      <p:bldP spid="10" grpId="0"/>
      <p:bldP spid="13" grpId="0"/>
      <p:bldP spid="14" grpId="0"/>
      <p:bldP spid="18" grpId="0"/>
      <p:bldP spid="24" grpId="0"/>
      <p:bldP spid="27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오른쪽 화살표 16"/>
          <p:cNvSpPr/>
          <p:nvPr/>
        </p:nvSpPr>
        <p:spPr>
          <a:xfrm>
            <a:off x="0" y="4866813"/>
            <a:ext cx="10096500" cy="1267287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오른쪽 화살표 10"/>
          <p:cNvSpPr/>
          <p:nvPr/>
        </p:nvSpPr>
        <p:spPr>
          <a:xfrm>
            <a:off x="0" y="2095038"/>
            <a:ext cx="10096500" cy="1267287"/>
          </a:xfrm>
          <a:prstGeom prst="rightArrow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실제사례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세종호텔의 사례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942133" y="1042070"/>
            <a:ext cx="1982291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Part  3. 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협상시도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CJK KR Medium" pitchFamily="34" charset="-127"/>
              <a:ea typeface="Noto Sans CJK KR Mediu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676650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조합원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50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여 명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무기한 파업 선포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5704" y="2352675"/>
            <a:ext cx="3082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조합원들의 요구사항</a:t>
            </a:r>
            <a:r>
              <a:rPr lang="en-US" altLang="ko-KR" sz="1400" dirty="0">
                <a:latin typeface="Noto Sans CJK KR Medium" pitchFamily="34" charset="-127"/>
                <a:ea typeface="Noto Sans CJK KR Medium" pitchFamily="34" charset="-127"/>
              </a:rPr>
              <a:t>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–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조합원 부당전보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철회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 </a:t>
            </a:r>
            <a:r>
              <a:rPr lang="ko-KR" altLang="en-US" sz="1400" dirty="0" err="1" smtClean="0">
                <a:latin typeface="Noto Sans CJK KR Medium" pitchFamily="34" charset="-127"/>
                <a:ea typeface="Noto Sans CJK KR Medium" pitchFamily="34" charset="-127"/>
              </a:rPr>
              <a:t>비정규직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 정규직 전환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적정 인력 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충원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실질 임금 인상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endParaRPr lang="ko-KR" altLang="en-US" sz="1400" dirty="0" smtClean="0">
              <a:latin typeface="Noto Sans CJK KR Medium" pitchFamily="34" charset="-127"/>
              <a:ea typeface="Noto Sans CJK KR Medium" pitchFamily="34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1422" r="1250" b="1876"/>
          <a:stretch/>
        </p:blipFill>
        <p:spPr>
          <a:xfrm>
            <a:off x="6086475" y="1714500"/>
            <a:ext cx="2600325" cy="1952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57925" y="3763744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한달 여 간의 교섭기간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4775" y="5000625"/>
            <a:ext cx="34115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교섭기간 동안 사측은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‘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부당전보 철회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</a:t>
            </a: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정규직 전환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’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은 교섭대상이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X</a:t>
            </a: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임금 → 노조측 합의금액보다 낮은 금액 제시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노조≠사측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서울지방노동위원회 중재도 결렬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03070"/>
            <a:ext cx="2571750" cy="19450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 b="19952"/>
          <a:stretch/>
        </p:blipFill>
        <p:spPr>
          <a:xfrm>
            <a:off x="3276600" y="4332351"/>
            <a:ext cx="2609850" cy="19636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99296" y="6345019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파업을 이어감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41699" y="4838700"/>
            <a:ext cx="29867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파업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38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일 만에 마무리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,</a:t>
            </a:r>
          </a:p>
          <a:p>
            <a:pPr algn="ctr"/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12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시간 동안의 마라톤협상 끝에 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err="1" smtClean="0">
                <a:latin typeface="Noto Sans CJK KR Medium" pitchFamily="34" charset="-127"/>
                <a:ea typeface="Noto Sans CJK KR Medium" pitchFamily="34" charset="-127"/>
              </a:rPr>
              <a:t>비정규직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 </a:t>
            </a:r>
            <a:r>
              <a:rPr lang="en-US" altLang="ko-KR" sz="1400" dirty="0" smtClean="0">
                <a:latin typeface="Noto Sans CJK KR Medium" pitchFamily="34" charset="-127"/>
                <a:ea typeface="Noto Sans CJK KR Medium" pitchFamily="34" charset="-127"/>
              </a:rPr>
              <a:t>4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명 정규직 전환에 합의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그러나 기존 시스템과 달리 면접절차를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>
                <a:latin typeface="Noto Sans CJK KR Medium" pitchFamily="34" charset="-127"/>
                <a:ea typeface="Noto Sans CJK KR Medium" pitchFamily="34" charset="-127"/>
              </a:rPr>
              <a:t>거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쳐야만 </a:t>
            </a:r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정규직 신분이 된다는 점과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sz="1400" dirty="0" smtClean="0">
                <a:latin typeface="Noto Sans CJK KR Medium" pitchFamily="34" charset="-127"/>
                <a:ea typeface="Noto Sans CJK KR Medium" pitchFamily="34" charset="-127"/>
              </a:rPr>
              <a:t>부당전보 철회에 대한 협상은 결렬됨</a:t>
            </a:r>
            <a:endParaRPr lang="en-US" altLang="ko-KR" sz="1400" dirty="0" smtClean="0">
              <a:latin typeface="Noto Sans CJK KR Medium" pitchFamily="34" charset="-127"/>
              <a:ea typeface="Noto Sans CJK KR Medi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19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2" grpId="0"/>
      <p:bldP spid="5" grpId="0"/>
      <p:bldP spid="16" grpId="0"/>
      <p:bldP spid="10" grpId="0"/>
      <p:bldP spid="14" grpId="0"/>
      <p:bldP spid="18" grpId="0"/>
      <p:bldP spid="19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오른쪽 화살표 22"/>
          <p:cNvSpPr/>
          <p:nvPr/>
        </p:nvSpPr>
        <p:spPr>
          <a:xfrm rot="10800000">
            <a:off x="92695" y="4737298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-573829" y="2397051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35496" y="182250"/>
            <a:ext cx="4824536" cy="1446550"/>
            <a:chOff x="35496" y="182250"/>
            <a:chExt cx="4824536" cy="1446550"/>
          </a:xfrm>
        </p:grpSpPr>
        <p:sp>
          <p:nvSpPr>
            <p:cNvPr id="2" name="TextBox 25"/>
            <p:cNvSpPr txBox="1">
              <a:spLocks noChangeArrowheads="1"/>
            </p:cNvSpPr>
            <p:nvPr/>
          </p:nvSpPr>
          <p:spPr bwMode="auto">
            <a:xfrm>
              <a:off x="755576" y="404664"/>
              <a:ext cx="41044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UCC </a:t>
              </a:r>
              <a:r>
                <a:rPr lang="ko-KR" alt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미리보기</a:t>
              </a:r>
              <a:endPara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179512" y="236354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35496" y="182250"/>
              <a:ext cx="108012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8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179512" y="1556792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-1664965" y="1137454"/>
            <a:ext cx="1354931" cy="837603"/>
            <a:chOff x="201216" y="1628800"/>
            <a:chExt cx="1333501" cy="86540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71"/>
            <a:stretch/>
          </p:blipFill>
          <p:spPr>
            <a:xfrm>
              <a:off x="201216" y="1628800"/>
              <a:ext cx="914400" cy="79304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82267" y="1724760"/>
              <a:ext cx="5524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 smtClean="0">
                  <a:latin typeface="Noto Sans CJK KR Bold" pitchFamily="34" charset="-127"/>
                  <a:ea typeface="Noto Sans CJK KR Bold" pitchFamily="34" charset="-127"/>
                </a:rPr>
                <a:t>1</a:t>
              </a:r>
              <a:endParaRPr lang="ko-KR" altLang="en-US" sz="4400" dirty="0" smtClean="0"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786186" y="1713284"/>
            <a:ext cx="5157789" cy="2287216"/>
            <a:chOff x="3786186" y="1713284"/>
            <a:chExt cx="5005389" cy="2251306"/>
          </a:xfrm>
        </p:grpSpPr>
        <p:sp>
          <p:nvSpPr>
            <p:cNvPr id="7" name="TextBox 6"/>
            <p:cNvSpPr txBox="1"/>
            <p:nvPr/>
          </p:nvSpPr>
          <p:spPr>
            <a:xfrm>
              <a:off x="4181473" y="2025322"/>
              <a:ext cx="4610102" cy="139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회사측에서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청소부들한테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이제 </a:t>
              </a:r>
              <a:r>
                <a:rPr lang="ko-KR" altLang="en-US" b="1" dirty="0" err="1" smtClean="0">
                  <a:latin typeface="Noto Sans CJK KR Bold" pitchFamily="34" charset="-127"/>
                  <a:ea typeface="Noto Sans CJK KR Bold" pitchFamily="34" charset="-127"/>
                </a:rPr>
                <a:t>청소모를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 </a:t>
              </a:r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endParaRPr lang="en-US" altLang="ko-KR" sz="400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착용하라고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하셨거든요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?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그래서 이거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착용</a:t>
              </a:r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endParaRPr lang="en-US" altLang="ko-KR" sz="400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하셔야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하는데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,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착용 하지 않으시면 아마</a:t>
              </a:r>
              <a:endParaRPr lang="en-US" altLang="ko-KR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endParaRPr lang="en-US" altLang="ko-KR" sz="400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법적으로 제재가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있을 것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같아요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!!</a:t>
              </a:r>
              <a:endParaRPr lang="ko-KR" altLang="en-US" b="1" dirty="0" smtClean="0"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86186" y="1713284"/>
              <a:ext cx="3952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“</a:t>
              </a:r>
              <a:endParaRPr lang="ko-KR" altLang="en-US" sz="7200" dirty="0" smtClean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00948" y="2764261"/>
              <a:ext cx="7048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”</a:t>
              </a:r>
              <a:endParaRPr lang="ko-KR" altLang="en-US" sz="7200" dirty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5496" y="3824108"/>
            <a:ext cx="5148795" cy="2834004"/>
            <a:chOff x="35496" y="3824108"/>
            <a:chExt cx="5148795" cy="2834004"/>
          </a:xfrm>
        </p:grpSpPr>
        <p:sp>
          <p:nvSpPr>
            <p:cNvPr id="14" name="TextBox 13"/>
            <p:cNvSpPr txBox="1"/>
            <p:nvPr/>
          </p:nvSpPr>
          <p:spPr>
            <a:xfrm>
              <a:off x="431316" y="4110006"/>
              <a:ext cx="475297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아까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 놈들은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왜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청소 모자를 안 쓰고 일을 하는 거야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!</a:t>
              </a:r>
            </a:p>
            <a:p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쟤네 이름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알아내서 쟤들 </a:t>
              </a:r>
              <a:r>
                <a:rPr lang="ko-KR" altLang="en-US" sz="2400" b="1" dirty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정직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시켜버려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.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하라면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하라는 대로 해야지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</a:p>
            <a:p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예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알겠습니다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  <a:endParaRPr lang="ko-KR" altLang="en-US" b="1" dirty="0" smtClean="0"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96" y="3824108"/>
              <a:ext cx="691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“</a:t>
              </a:r>
              <a:endParaRPr lang="ko-KR" altLang="en-US" sz="7200" dirty="0" smtClean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9484" y="5438637"/>
              <a:ext cx="726311" cy="121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”</a:t>
              </a:r>
              <a:endParaRPr lang="ko-KR" altLang="en-US" sz="7200" dirty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  <p:sp>
        <p:nvSpPr>
          <p:cNvPr id="18" name="직사각형 17"/>
          <p:cNvSpPr/>
          <p:nvPr/>
        </p:nvSpPr>
        <p:spPr>
          <a:xfrm>
            <a:off x="5538081" y="4113865"/>
            <a:ext cx="3024894" cy="21159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-386" r="18124" b="17455"/>
          <a:stretch/>
        </p:blipFill>
        <p:spPr>
          <a:xfrm>
            <a:off x="619124" y="1713421"/>
            <a:ext cx="3006171" cy="2087054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26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5496" y="182250"/>
            <a:ext cx="4824536" cy="1446550"/>
            <a:chOff x="35496" y="182250"/>
            <a:chExt cx="4824536" cy="1446550"/>
          </a:xfrm>
        </p:grpSpPr>
        <p:sp>
          <p:nvSpPr>
            <p:cNvPr id="5" name="TextBox 25"/>
            <p:cNvSpPr txBox="1">
              <a:spLocks noChangeArrowheads="1"/>
            </p:cNvSpPr>
            <p:nvPr/>
          </p:nvSpPr>
          <p:spPr bwMode="auto">
            <a:xfrm>
              <a:off x="755576" y="404664"/>
              <a:ext cx="41044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UCC </a:t>
              </a:r>
              <a:r>
                <a:rPr lang="ko-KR" alt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미리보기</a:t>
              </a:r>
              <a:endPara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179512" y="236354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5496" y="182250"/>
              <a:ext cx="108012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8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79512" y="1556792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오른쪽 화살표 8"/>
          <p:cNvSpPr/>
          <p:nvPr/>
        </p:nvSpPr>
        <p:spPr>
          <a:xfrm>
            <a:off x="-573830" y="2377779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75556" y="1692004"/>
            <a:ext cx="3024894" cy="21159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52859" y="1346250"/>
            <a:ext cx="5291141" cy="2858742"/>
            <a:chOff x="3786184" y="1360859"/>
            <a:chExt cx="5291141" cy="2962151"/>
          </a:xfrm>
        </p:grpSpPr>
        <p:sp>
          <p:nvSpPr>
            <p:cNvPr id="11" name="TextBox 10"/>
            <p:cNvSpPr txBox="1"/>
            <p:nvPr/>
          </p:nvSpPr>
          <p:spPr>
            <a:xfrm>
              <a:off x="4298282" y="1692004"/>
              <a:ext cx="4312318" cy="2631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뭐야 </a:t>
              </a:r>
              <a:r>
                <a:rPr lang="ko-KR" altLang="en-US" sz="2000" b="1" dirty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인사이동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?!?!</a:t>
              </a:r>
              <a:endParaRPr lang="ko-KR" altLang="en-US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왜 대리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..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대리예요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제가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?</a:t>
              </a:r>
              <a:endParaRPr lang="ko-KR" altLang="en-US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저는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갑자기 매니저로 떨어졌어요</a:t>
              </a: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야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나는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주임 됐어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,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 </a:t>
              </a:r>
              <a:r>
                <a:rPr lang="ko-KR" altLang="en-US" b="1" dirty="0" err="1">
                  <a:latin typeface="Noto Sans CJK KR Bold" pitchFamily="34" charset="-127"/>
                  <a:ea typeface="Noto Sans CJK KR Bold" pitchFamily="34" charset="-127"/>
                </a:rPr>
                <a:t>프론트로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 가래</a:t>
              </a: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부서가 바뀌었어요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 뭐야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..</a:t>
              </a:r>
            </a:p>
            <a:p>
              <a:endParaRPr lang="en-US" altLang="ko-KR" sz="1050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어 김 과장님 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왜 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비</a:t>
              </a:r>
              <a:r>
                <a:rPr lang="ko-KR" altLang="en-US" sz="2000" b="1" dirty="0" smtClean="0">
                  <a:latin typeface="Noto Sans CJK KR Bold" pitchFamily="34" charset="-127"/>
                  <a:ea typeface="Noto Sans CJK KR Bold" pitchFamily="34" charset="-127"/>
                </a:rPr>
                <a:t> 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정규직</a:t>
              </a:r>
              <a:r>
                <a:rPr lang="ko-KR" altLang="en-US" sz="2000" b="1" dirty="0" smtClean="0">
                  <a:latin typeface="Noto Sans CJK KR Bold" pitchFamily="34" charset="-127"/>
                  <a:ea typeface="Noto Sans CJK KR Bold" pitchFamily="34" charset="-127"/>
                </a:rPr>
                <a:t>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이예요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?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 잘못된 거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아니야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?</a:t>
              </a:r>
              <a:endParaRPr lang="ko-KR" altLang="en-US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6184" y="1360859"/>
              <a:ext cx="407322" cy="1243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“</a:t>
              </a:r>
              <a:endParaRPr lang="ko-KR" altLang="en-US" sz="7200" dirty="0" smtClean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51014" y="3015443"/>
              <a:ext cx="726311" cy="1243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”</a:t>
              </a:r>
              <a:endParaRPr lang="ko-KR" altLang="en-US" sz="7200" dirty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  <p:sp>
        <p:nvSpPr>
          <p:cNvPr id="15" name="오른쪽 화살표 14"/>
          <p:cNvSpPr/>
          <p:nvPr/>
        </p:nvSpPr>
        <p:spPr>
          <a:xfrm rot="10800000">
            <a:off x="92695" y="4737298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538081" y="4113865"/>
            <a:ext cx="3024894" cy="211593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41369" y="4249288"/>
            <a:ext cx="5208035" cy="2027960"/>
            <a:chOff x="-31584" y="4249288"/>
            <a:chExt cx="5208035" cy="2027960"/>
          </a:xfrm>
        </p:grpSpPr>
        <p:sp>
          <p:nvSpPr>
            <p:cNvPr id="21" name="TextBox 20"/>
            <p:cNvSpPr txBox="1"/>
            <p:nvPr/>
          </p:nvSpPr>
          <p:spPr>
            <a:xfrm>
              <a:off x="314324" y="4664002"/>
              <a:ext cx="486212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이주민회장은 사퇴하라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! </a:t>
              </a:r>
              <a:r>
                <a:rPr lang="ko-KR" altLang="en-US" sz="2000" b="1" dirty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부당대우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웬 말이냐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!</a:t>
              </a:r>
            </a:p>
            <a:p>
              <a:endParaRPr lang="en-US" altLang="ko-KR" sz="600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이주민 회장 사퇴하라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! </a:t>
              </a:r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endParaRPr lang="en-US" altLang="ko-KR" sz="600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우리가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바라는 것이 크냐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!!!!!</a:t>
              </a:r>
              <a:endParaRPr lang="ko-KR" altLang="en-US" b="1" dirty="0" smtClean="0"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31584" y="4249288"/>
              <a:ext cx="691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“</a:t>
              </a:r>
              <a:endParaRPr lang="ko-KR" altLang="en-US" sz="7200" dirty="0" smtClean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7294" y="5057773"/>
              <a:ext cx="726311" cy="121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”</a:t>
              </a:r>
              <a:endParaRPr lang="ko-KR" altLang="en-US" sz="7200" dirty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4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5496" y="182250"/>
            <a:ext cx="4824536" cy="1446550"/>
            <a:chOff x="35496" y="182250"/>
            <a:chExt cx="4824536" cy="1446550"/>
          </a:xfrm>
        </p:grpSpPr>
        <p:sp>
          <p:nvSpPr>
            <p:cNvPr id="5" name="TextBox 25"/>
            <p:cNvSpPr txBox="1">
              <a:spLocks noChangeArrowheads="1"/>
            </p:cNvSpPr>
            <p:nvPr/>
          </p:nvSpPr>
          <p:spPr bwMode="auto">
            <a:xfrm>
              <a:off x="755576" y="404664"/>
              <a:ext cx="41044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UCC </a:t>
              </a:r>
              <a:r>
                <a:rPr lang="ko-KR" alt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미리보기</a:t>
              </a:r>
              <a:endPara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179512" y="236354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5496" y="182250"/>
              <a:ext cx="108012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8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79512" y="1556792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오른쪽 화살표 8"/>
          <p:cNvSpPr/>
          <p:nvPr/>
        </p:nvSpPr>
        <p:spPr>
          <a:xfrm>
            <a:off x="-486982" y="2397051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0800000">
            <a:off x="92695" y="4737298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75556" y="1692004"/>
            <a:ext cx="3024894" cy="21159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5538081" y="4133849"/>
            <a:ext cx="3024894" cy="2095956"/>
            <a:chOff x="5538081" y="4133849"/>
            <a:chExt cx="3024894" cy="2095956"/>
          </a:xfrm>
        </p:grpSpPr>
        <p:sp>
          <p:nvSpPr>
            <p:cNvPr id="17" name="직각 삼각형 16"/>
            <p:cNvSpPr/>
            <p:nvPr/>
          </p:nvSpPr>
          <p:spPr>
            <a:xfrm>
              <a:off x="5538081" y="4133850"/>
              <a:ext cx="3024894" cy="2095955"/>
            </a:xfrm>
            <a:prstGeom prst="rt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/>
            <p:cNvSpPr/>
            <p:nvPr/>
          </p:nvSpPr>
          <p:spPr>
            <a:xfrm rot="10800000">
              <a:off x="5538081" y="4133849"/>
              <a:ext cx="3024894" cy="2095955"/>
            </a:xfrm>
            <a:prstGeom prst="rtTriangl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14418" y="1628800"/>
            <a:ext cx="5107985" cy="2196987"/>
            <a:chOff x="3786184" y="1360859"/>
            <a:chExt cx="5291141" cy="2898333"/>
          </a:xfrm>
        </p:grpSpPr>
        <p:sp>
          <p:nvSpPr>
            <p:cNvPr id="25" name="TextBox 24"/>
            <p:cNvSpPr txBox="1"/>
            <p:nvPr/>
          </p:nvSpPr>
          <p:spPr>
            <a:xfrm>
              <a:off x="4298282" y="1982760"/>
              <a:ext cx="4312318" cy="183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모두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고생하셨고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,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수고하셨어요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. </a:t>
              </a:r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우리 </a:t>
              </a:r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조금만 더 힘내봅시다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!</a:t>
              </a:r>
            </a:p>
            <a:p>
              <a:endParaRPr lang="en-US" altLang="ko-KR" sz="1050" b="1" dirty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b="1" dirty="0">
                  <a:latin typeface="Noto Sans CJK KR Bold" pitchFamily="34" charset="-127"/>
                  <a:ea typeface="Noto Sans CJK KR Bold" pitchFamily="34" charset="-127"/>
                </a:rPr>
                <a:t>비서실에서 문자가 왔네요</a:t>
              </a:r>
              <a:r>
                <a:rPr lang="en-US" altLang="ko-KR" b="1" dirty="0">
                  <a:latin typeface="Noto Sans CJK KR Bold" pitchFamily="34" charset="-127"/>
                  <a:ea typeface="Noto Sans CJK KR Bold" pitchFamily="34" charset="-127"/>
                </a:rPr>
                <a:t>. </a:t>
              </a:r>
              <a:endParaRPr lang="en-US" altLang="ko-KR" b="1" dirty="0" smtClean="0">
                <a:latin typeface="Noto Sans CJK KR Bold" pitchFamily="34" charset="-127"/>
                <a:ea typeface="Noto Sans CJK KR Bold" pitchFamily="34" charset="-127"/>
              </a:endParaRPr>
            </a:p>
            <a:p>
              <a:r>
                <a:rPr lang="ko-KR" altLang="en-US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단체교섭날짜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가 정해졌다고 하네요</a:t>
              </a:r>
              <a:r>
                <a:rPr lang="en-US" altLang="ko-KR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  <a:endParaRPr lang="ko-KR" altLang="en-US" dirty="0"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6184" y="1360859"/>
              <a:ext cx="407322" cy="1243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“</a:t>
              </a:r>
              <a:endParaRPr lang="ko-KR" altLang="en-US" sz="7200" dirty="0" smtClean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51014" y="3015443"/>
              <a:ext cx="726311" cy="1243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”</a:t>
              </a:r>
              <a:endParaRPr lang="ko-KR" altLang="en-US" sz="7200" dirty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92694" y="3876141"/>
            <a:ext cx="5238868" cy="2769399"/>
            <a:chOff x="92694" y="3876141"/>
            <a:chExt cx="5238868" cy="2769399"/>
          </a:xfrm>
        </p:grpSpPr>
        <p:grpSp>
          <p:nvGrpSpPr>
            <p:cNvPr id="28" name="그룹 27"/>
            <p:cNvGrpSpPr/>
            <p:nvPr/>
          </p:nvGrpSpPr>
          <p:grpSpPr>
            <a:xfrm>
              <a:off x="92695" y="3876141"/>
              <a:ext cx="5238867" cy="1805376"/>
              <a:chOff x="-172953" y="3979373"/>
              <a:chExt cx="5238867" cy="210494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03787" y="4249288"/>
                <a:ext cx="4862127" cy="1435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b="1" dirty="0">
                    <a:latin typeface="Noto Sans CJK KR Bold" pitchFamily="34" charset="-127"/>
                    <a:ea typeface="Noto Sans CJK KR Bold" pitchFamily="34" charset="-127"/>
                  </a:rPr>
                  <a:t>지금</a:t>
                </a:r>
                <a:r>
                  <a:rPr lang="ko-KR" altLang="en-US" dirty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b="1" dirty="0">
                    <a:latin typeface="Noto Sans CJK KR Bold" pitchFamily="34" charset="-127"/>
                    <a:ea typeface="Noto Sans CJK KR Bold" pitchFamily="34" charset="-127"/>
                  </a:rPr>
                  <a:t>논란중인 부서이동 하고 그리고 </a:t>
                </a:r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임금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삭</a:t>
                </a:r>
                <a:endParaRPr lang="en-US" altLang="ko-KR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감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과 </a:t>
                </a:r>
                <a:r>
                  <a:rPr lang="ko-KR" altLang="en-US" b="1" dirty="0">
                    <a:latin typeface="Noto Sans CJK KR Bold" pitchFamily="34" charset="-127"/>
                    <a:ea typeface="Noto Sans CJK KR Bold" pitchFamily="34" charset="-127"/>
                  </a:rPr>
                  <a:t>같은 </a:t>
                </a:r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부당대우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와 </a:t>
                </a:r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정규직 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70% </a:t>
                </a:r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전환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과 </a:t>
                </a:r>
                <a:endParaRPr lang="en-US" altLang="ko-KR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근로계약서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 작성 요구를 강하게 합시다</a:t>
                </a:r>
                <a:endParaRPr lang="en-US" altLang="ko-KR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6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172953" y="3979373"/>
                <a:ext cx="6918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“</a:t>
                </a:r>
                <a:endParaRPr lang="ko-KR" altLang="en-US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39602" y="4864840"/>
                <a:ext cx="726311" cy="121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”</a:t>
                </a:r>
                <a:endParaRPr lang="ko-KR" altLang="en-US" sz="7200" dirty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2694" y="5191117"/>
              <a:ext cx="5238867" cy="1454423"/>
              <a:chOff x="-172952" y="3934401"/>
              <a:chExt cx="5238867" cy="169575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03788" y="4258461"/>
                <a:ext cx="4862127" cy="86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정규직 전환 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20%</a:t>
                </a:r>
                <a:r>
                  <a:rPr lang="ko-KR" altLang="en-US" sz="2000" b="1" dirty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정도 해주고</a:t>
                </a:r>
                <a:r>
                  <a:rPr lang="en-US" altLang="ko-KR" b="1" dirty="0" smtClean="0">
                    <a:latin typeface="Noto Sans CJK KR Bold" pitchFamily="34" charset="-127"/>
                    <a:ea typeface="Noto Sans CJK KR Bold" pitchFamily="34" charset="-127"/>
                  </a:rPr>
                  <a:t>, 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근로계약서 </a:t>
                </a:r>
                <a:endParaRPr lang="en-US" altLang="ko-KR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작성 해줘</a:t>
                </a:r>
                <a:r>
                  <a:rPr lang="en-US" altLang="ko-KR" b="1" dirty="0" smtClean="0">
                    <a:latin typeface="Noto Sans CJK KR Bold" pitchFamily="34" charset="-127"/>
                    <a:ea typeface="Noto Sans CJK KR Bold" pitchFamily="34" charset="-127"/>
                  </a:rPr>
                  <a:t>. </a:t>
                </a:r>
                <a:r>
                  <a:rPr lang="ko-KR" altLang="en-US" b="1" dirty="0" smtClean="0">
                    <a:latin typeface="Noto Sans CJK KR Bold" pitchFamily="34" charset="-127"/>
                    <a:ea typeface="Noto Sans CJK KR Bold" pitchFamily="34" charset="-127"/>
                  </a:rPr>
                  <a:t>대충 빨리 해결해 버려</a:t>
                </a:r>
                <a:r>
                  <a:rPr lang="en-US" altLang="ko-KR" b="1" dirty="0" smtClean="0">
                    <a:latin typeface="Noto Sans CJK KR Bold" pitchFamily="34" charset="-127"/>
                    <a:ea typeface="Noto Sans CJK KR Bold" pitchFamily="34" charset="-127"/>
                  </a:rPr>
                  <a:t>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-172952" y="3934401"/>
                <a:ext cx="6918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“</a:t>
                </a:r>
                <a:endParaRPr lang="ko-KR" altLang="en-US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51554" y="4410681"/>
                <a:ext cx="726311" cy="121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”</a:t>
                </a:r>
                <a:endParaRPr lang="ko-KR" altLang="en-US" sz="7200" dirty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60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5496" y="182250"/>
            <a:ext cx="4824536" cy="1446550"/>
            <a:chOff x="35496" y="182250"/>
            <a:chExt cx="4824536" cy="1446550"/>
          </a:xfrm>
        </p:grpSpPr>
        <p:sp>
          <p:nvSpPr>
            <p:cNvPr id="5" name="TextBox 25"/>
            <p:cNvSpPr txBox="1">
              <a:spLocks noChangeArrowheads="1"/>
            </p:cNvSpPr>
            <p:nvPr/>
          </p:nvSpPr>
          <p:spPr bwMode="auto">
            <a:xfrm>
              <a:off x="755576" y="404664"/>
              <a:ext cx="41044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UCC </a:t>
              </a:r>
              <a:r>
                <a:rPr lang="ko-KR" altLang="en-US" sz="2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한나" pitchFamily="2" charset="-127"/>
                  <a:ea typeface="배달의민족 한나" pitchFamily="2" charset="-127"/>
                </a:rPr>
                <a:t>미리보기</a:t>
              </a:r>
              <a:endPara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179512" y="236354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5496" y="182250"/>
              <a:ext cx="108012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US" altLang="ko-KR" sz="8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79512" y="1556792"/>
              <a:ext cx="4464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오른쪽 화살표 12"/>
          <p:cNvSpPr/>
          <p:nvPr/>
        </p:nvSpPr>
        <p:spPr>
          <a:xfrm>
            <a:off x="-497629" y="2397051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 rot="10800000">
            <a:off x="92695" y="4737298"/>
            <a:ext cx="9534673" cy="70485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75556" y="1692004"/>
            <a:ext cx="3024894" cy="21159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538081" y="4113865"/>
            <a:ext cx="3024894" cy="211593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34822" y="4264390"/>
            <a:ext cx="4794404" cy="2047892"/>
            <a:chOff x="-31584" y="4249288"/>
            <a:chExt cx="5208035" cy="2047892"/>
          </a:xfrm>
        </p:grpSpPr>
        <p:sp>
          <p:nvSpPr>
            <p:cNvPr id="22" name="TextBox 21"/>
            <p:cNvSpPr txBox="1"/>
            <p:nvPr/>
          </p:nvSpPr>
          <p:spPr>
            <a:xfrm>
              <a:off x="314324" y="4664002"/>
              <a:ext cx="4862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 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정직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3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개월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받았어요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저는 제주도 </a:t>
              </a:r>
              <a:r>
                <a:rPr lang="ko-KR" altLang="en-US" sz="20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발령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이요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 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저는 강원도요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</a:p>
            <a:p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저는 </a:t>
              </a:r>
              <a:r>
                <a:rPr lang="ko-KR" altLang="en-US" sz="2400" b="1" dirty="0" smtClean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rPr>
                <a:t>해고</a:t>
              </a:r>
              <a:r>
                <a:rPr lang="ko-KR" altLang="en-US" b="1" dirty="0" smtClean="0">
                  <a:latin typeface="Noto Sans CJK KR Bold" pitchFamily="34" charset="-127"/>
                  <a:ea typeface="Noto Sans CJK KR Bold" pitchFamily="34" charset="-127"/>
                </a:rPr>
                <a:t> 당했어요</a:t>
              </a:r>
              <a:r>
                <a:rPr lang="en-US" altLang="ko-KR" b="1" dirty="0" smtClean="0">
                  <a:latin typeface="Noto Sans CJK KR Bold" pitchFamily="34" charset="-127"/>
                  <a:ea typeface="Noto Sans CJK KR Bold" pitchFamily="34" charset="-127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31584" y="4249288"/>
              <a:ext cx="691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“</a:t>
              </a:r>
              <a:endParaRPr lang="ko-KR" altLang="en-US" sz="7200" dirty="0" smtClean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80844" y="5077705"/>
              <a:ext cx="726311" cy="121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rPr>
                <a:t>”</a:t>
              </a:r>
              <a:endParaRPr lang="ko-KR" altLang="en-US" sz="7200" dirty="0">
                <a:solidFill>
                  <a:schemeClr val="bg1">
                    <a:lumMod val="50000"/>
                  </a:schemeClr>
                </a:solidFill>
                <a:latin typeface="Noto Sans CJK KR Bold" pitchFamily="34" charset="-127"/>
                <a:ea typeface="Noto Sans CJK KR Bold" pitchFamily="34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887202" y="1358688"/>
            <a:ext cx="4993054" cy="3225817"/>
            <a:chOff x="3887202" y="1358688"/>
            <a:chExt cx="4993054" cy="3225817"/>
          </a:xfrm>
        </p:grpSpPr>
        <p:grpSp>
          <p:nvGrpSpPr>
            <p:cNvPr id="17" name="그룹 16"/>
            <p:cNvGrpSpPr/>
            <p:nvPr/>
          </p:nvGrpSpPr>
          <p:grpSpPr>
            <a:xfrm>
              <a:off x="3887202" y="1358688"/>
              <a:ext cx="4993054" cy="1545953"/>
              <a:chOff x="3897062" y="1593347"/>
              <a:chExt cx="4713538" cy="233374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298282" y="1982760"/>
                <a:ext cx="4312318" cy="1649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700" b="1" dirty="0">
                    <a:latin typeface="Noto Sans CJK KR Bold" pitchFamily="34" charset="-127"/>
                    <a:ea typeface="Noto Sans CJK KR Bold" pitchFamily="34" charset="-127"/>
                  </a:rPr>
                  <a:t>저희가 </a:t>
                </a:r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제안한 것은 </a:t>
                </a:r>
                <a:r>
                  <a:rPr lang="ko-KR" altLang="en-US" sz="1900" b="1" dirty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정규직 전환 </a:t>
                </a:r>
                <a:r>
                  <a:rPr lang="en-US" altLang="ko-KR" sz="1900" b="1" dirty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70%</a:t>
                </a:r>
                <a:r>
                  <a:rPr lang="en-US" altLang="ko-KR" sz="1900" b="1" dirty="0">
                    <a:latin typeface="Noto Sans CJK KR Bold" pitchFamily="34" charset="-127"/>
                    <a:ea typeface="Noto Sans CJK KR Bold" pitchFamily="34" charset="-127"/>
                  </a:rPr>
                  <a:t>, </a:t>
                </a:r>
                <a:endParaRPr lang="en-US" altLang="ko-KR" sz="19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19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근로계약서 </a:t>
                </a:r>
                <a:r>
                  <a:rPr lang="ko-KR" altLang="en-US" sz="1900" b="1" dirty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작성</a:t>
                </a:r>
                <a:r>
                  <a:rPr lang="ko-KR" altLang="en-US" b="1" dirty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sz="1700" b="1" dirty="0">
                    <a:latin typeface="Noto Sans CJK KR Bold" pitchFamily="34" charset="-127"/>
                    <a:ea typeface="Noto Sans CJK KR Bold" pitchFamily="34" charset="-127"/>
                  </a:rPr>
                  <a:t>필수</a:t>
                </a:r>
                <a:r>
                  <a:rPr lang="en-US" altLang="ko-KR" sz="1700" b="1" dirty="0">
                    <a:latin typeface="Noto Sans CJK KR Bold" pitchFamily="34" charset="-127"/>
                    <a:ea typeface="Noto Sans CJK KR Bold" pitchFamily="34" charset="-127"/>
                  </a:rPr>
                  <a:t>,</a:t>
                </a:r>
                <a:r>
                  <a:rPr lang="en-US" altLang="ko-KR" b="1" dirty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sz="1900" b="1" dirty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부당대우 금지</a:t>
                </a:r>
                <a:r>
                  <a:rPr lang="ko-KR" altLang="en-US" sz="1900" b="1" dirty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endParaRPr lang="en-US" altLang="ko-KR" sz="19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세 </a:t>
                </a:r>
                <a:r>
                  <a:rPr lang="ko-KR" altLang="en-US" sz="1700" b="1" dirty="0">
                    <a:latin typeface="Noto Sans CJK KR Bold" pitchFamily="34" charset="-127"/>
                    <a:ea typeface="Noto Sans CJK KR Bold" pitchFamily="34" charset="-127"/>
                  </a:rPr>
                  <a:t>가지 밖에 </a:t>
                </a:r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없는데</a:t>
                </a:r>
                <a:r>
                  <a:rPr lang="en-US" altLang="ko-KR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…</a:t>
                </a:r>
                <a:endParaRPr lang="en-US" altLang="ko-KR" sz="1700" b="1" dirty="0"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897062" y="1593347"/>
                <a:ext cx="407322" cy="124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“</a:t>
                </a:r>
                <a:endParaRPr lang="ko-KR" altLang="en-US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14474" y="2683348"/>
                <a:ext cx="726311" cy="124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”</a:t>
                </a:r>
                <a:endParaRPr lang="ko-KR" altLang="en-US" sz="7200" dirty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3887202" y="2481414"/>
              <a:ext cx="4828916" cy="2103091"/>
              <a:chOff x="4033139" y="2506380"/>
              <a:chExt cx="4828916" cy="231148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338681" y="2728650"/>
                <a:ext cx="4523374" cy="1539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sz="19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정규직 </a:t>
                </a:r>
                <a:r>
                  <a:rPr lang="en-US" altLang="ko-KR" sz="19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20% </a:t>
                </a:r>
                <a:r>
                  <a:rPr lang="ko-KR" altLang="en-US" sz="19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전환</a:t>
                </a:r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과</a:t>
                </a:r>
                <a:r>
                  <a:rPr lang="ko-KR" altLang="en-US" sz="1900" b="1" dirty="0" smtClean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sz="19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근로계약서 작성</a:t>
                </a:r>
                <a:r>
                  <a:rPr lang="en-US" altLang="ko-KR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, </a:t>
                </a:r>
              </a:p>
              <a:p>
                <a:endParaRPr lang="en-US" altLang="ko-KR" sz="400" b="1" dirty="0">
                  <a:solidFill>
                    <a:srgbClr val="FF0000"/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1900" b="1" dirty="0" smtClean="0">
                    <a:solidFill>
                      <a:srgbClr val="FF0000"/>
                    </a:solidFill>
                    <a:latin typeface="Noto Sans CJK KR Bold" pitchFamily="34" charset="-127"/>
                    <a:ea typeface="Noto Sans CJK KR Bold" pitchFamily="34" charset="-127"/>
                  </a:rPr>
                  <a:t>노조활동 중지</a:t>
                </a:r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를</a:t>
                </a:r>
                <a:r>
                  <a:rPr lang="ko-KR" altLang="en-US" sz="1900" b="1" dirty="0" smtClean="0">
                    <a:latin typeface="Noto Sans CJK KR Bold" pitchFamily="34" charset="-127"/>
                    <a:ea typeface="Noto Sans CJK KR Bold" pitchFamily="34" charset="-127"/>
                  </a:rPr>
                  <a:t> </a:t>
                </a:r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제안했는데</a:t>
                </a:r>
                <a:r>
                  <a:rPr lang="en-US" altLang="ko-KR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, </a:t>
                </a:r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저희 측 </a:t>
                </a:r>
                <a:endParaRPr lang="en-US" altLang="ko-KR" sz="17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제안이 싫으시다면 저희 쪽에서도 어쩔 </a:t>
                </a:r>
                <a:endParaRPr lang="en-US" altLang="ko-KR" sz="17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endParaRPr lang="en-US" altLang="ko-KR" sz="400" b="1" dirty="0">
                  <a:latin typeface="Noto Sans CJK KR Bold" pitchFamily="34" charset="-127"/>
                  <a:ea typeface="Noto Sans CJK KR Bold" pitchFamily="34" charset="-127"/>
                </a:endParaRPr>
              </a:p>
              <a:p>
                <a:r>
                  <a:rPr lang="ko-KR" altLang="en-US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수 없습니다</a:t>
                </a:r>
                <a:r>
                  <a:rPr lang="en-US" altLang="ko-KR" sz="1700" b="1" dirty="0" smtClean="0">
                    <a:latin typeface="Noto Sans CJK KR Bold" pitchFamily="34" charset="-127"/>
                    <a:ea typeface="Noto Sans CJK KR Bold" pitchFamily="34" charset="-127"/>
                  </a:rPr>
                  <a:t>.</a:t>
                </a:r>
                <a:endParaRPr lang="ko-KR" altLang="en-US" sz="1700" b="1" dirty="0" smtClean="0"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33139" y="2506380"/>
                <a:ext cx="431476" cy="823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“</a:t>
                </a:r>
                <a:endParaRPr lang="ko-KR" altLang="en-US" sz="7200" dirty="0" smtClean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48301" y="3617541"/>
                <a:ext cx="769382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7200" dirty="0" smtClean="0">
                    <a:solidFill>
                      <a:schemeClr val="bg1">
                        <a:lumMod val="50000"/>
                      </a:schemeClr>
                    </a:solidFill>
                    <a:latin typeface="Noto Sans CJK KR Bold" pitchFamily="34" charset="-127"/>
                    <a:ea typeface="Noto Sans CJK KR Bold" pitchFamily="34" charset="-127"/>
                  </a:rPr>
                  <a:t>”</a:t>
                </a:r>
                <a:endParaRPr lang="ko-KR" altLang="en-US" sz="7200" dirty="0">
                  <a:solidFill>
                    <a:schemeClr val="bg1">
                      <a:lumMod val="50000"/>
                    </a:schemeClr>
                  </a:solidFill>
                  <a:latin typeface="Noto Sans CJK KR Bold" pitchFamily="34" charset="-127"/>
                  <a:ea typeface="Noto Sans CJK KR Bold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5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452522"/>
            <a:ext cx="8343900" cy="2223988"/>
          </a:xfrm>
          <a:prstGeom prst="rect">
            <a:avLst/>
          </a:prstGeom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결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론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en-US" altLang="ko-KR" sz="8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1050" y="2257425"/>
            <a:ext cx="7622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이번 세종호텔의 협상타결로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비정규직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4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명을 정규직으로 전환하고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‘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고용안정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협약 체결일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(2009)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로부터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5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년까지 외주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아웃소싱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정리해고 등의 인위적인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구조조정을 일체 하지 않는다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.’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는 고용안정협약</a:t>
            </a:r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준수 명문화의 결과를 얻어냈다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208" y="3571875"/>
            <a:ext cx="82557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하지만 조합원들의 요구사항 중 부당전보자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3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인에 대한 인사철회 협상은 결렬되었다는 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점과 기존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시스템과는 다르게 면접절차를 거쳐서 정규직으로 전환된다는 점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실질 임금 인상의</a:t>
            </a:r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협상 내용이 이루어지지 않았다는 점을 살펴보았을 때 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이번 단체협약 체결은 성공했다고 볼 수 없을 것이다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algn="ctr"/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이번 협상타결은 성공적인 결과를 이뤄내진 못했으나 정규직 조합원들이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비정규직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조합원들의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‘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고용안정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’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을 위해서 </a:t>
            </a:r>
            <a:r>
              <a:rPr lang="ko-KR" altLang="en-US" u="sng" dirty="0" smtClean="0">
                <a:latin typeface="Noto Sans CJK KR Bold" pitchFamily="34" charset="-127"/>
                <a:ea typeface="Noto Sans CJK KR Bold" pitchFamily="34" charset="-127"/>
              </a:rPr>
              <a:t>함께 투쟁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했다는 데 큰 의미를 둘 수 있다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  <a:endParaRPr lang="ko-KR" altLang="en-US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10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해결방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안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452522"/>
            <a:ext cx="8343900" cy="2223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188" y="1752600"/>
            <a:ext cx="676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Noto Sans CJK KR Medium" pitchFamily="34" charset="-127"/>
                <a:ea typeface="Noto Sans CJK KR Medium" pitchFamily="34" charset="-127"/>
              </a:rPr>
              <a:t>성공적인 </a:t>
            </a:r>
            <a:r>
              <a:rPr lang="ko-KR" altLang="en-US" dirty="0">
                <a:latin typeface="Noto Sans CJK KR Medium" pitchFamily="34" charset="-127"/>
                <a:ea typeface="Noto Sans CJK KR Medium" pitchFamily="34" charset="-127"/>
              </a:rPr>
              <a:t>단체교섭</a:t>
            </a:r>
            <a:r>
              <a:rPr lang="en-US" altLang="ko-KR" dirty="0">
                <a:latin typeface="Noto Sans CJK KR Medium" pitchFamily="34" charset="-127"/>
                <a:ea typeface="Noto Sans CJK KR Medium" pitchFamily="34" charset="-127"/>
              </a:rPr>
              <a:t>, </a:t>
            </a:r>
            <a:r>
              <a:rPr lang="ko-KR" altLang="en-US" dirty="0">
                <a:latin typeface="Noto Sans CJK KR Medium" pitchFamily="34" charset="-127"/>
                <a:ea typeface="Noto Sans CJK KR Medium" pitchFamily="34" charset="-127"/>
              </a:rPr>
              <a:t>단체협약을 이루기 위해서는 </a:t>
            </a:r>
            <a:r>
              <a:rPr lang="ko-KR" altLang="en-US" dirty="0" smtClean="0">
                <a:latin typeface="Noto Sans CJK KR Medium" pitchFamily="34" charset="-127"/>
                <a:ea typeface="Noto Sans CJK KR Medium" pitchFamily="34" charset="-127"/>
              </a:rPr>
              <a:t>기본적으로 노사간의 </a:t>
            </a:r>
            <a:endParaRPr lang="en-US" altLang="ko-KR" dirty="0" smtClean="0">
              <a:latin typeface="Noto Sans CJK KR Medium" pitchFamily="34" charset="-127"/>
              <a:ea typeface="Noto Sans CJK KR Medium" pitchFamily="34" charset="-127"/>
            </a:endParaRPr>
          </a:p>
          <a:p>
            <a:pPr algn="ctr"/>
            <a:r>
              <a:rPr lang="ko-KR" altLang="en-US" dirty="0" smtClean="0">
                <a:latin typeface="Noto Sans CJK KR Medium" pitchFamily="34" charset="-127"/>
                <a:ea typeface="Noto Sans CJK KR Medium" pitchFamily="34" charset="-127"/>
              </a:rPr>
              <a:t>화합을 </a:t>
            </a:r>
            <a:r>
              <a:rPr lang="ko-KR" altLang="en-US" dirty="0">
                <a:latin typeface="Noto Sans CJK KR Medium" pitchFamily="34" charset="-127"/>
                <a:ea typeface="Noto Sans CJK KR Medium" pitchFamily="34" charset="-127"/>
              </a:rPr>
              <a:t>통해 </a:t>
            </a:r>
            <a:r>
              <a:rPr lang="ko-KR" altLang="en-US" dirty="0" smtClean="0">
                <a:latin typeface="Noto Sans CJK KR Medium" pitchFamily="34" charset="-127"/>
                <a:ea typeface="Noto Sans CJK KR Medium" pitchFamily="34" charset="-127"/>
              </a:rPr>
              <a:t>극복하려는</a:t>
            </a:r>
            <a:r>
              <a:rPr lang="en-US" altLang="ko-KR" dirty="0" smtClean="0">
                <a:latin typeface="Noto Sans CJK KR Medium" pitchFamily="34" charset="-127"/>
                <a:ea typeface="Noto Sans CJK KR Medium" pitchFamily="34" charset="-127"/>
              </a:rPr>
              <a:t> </a:t>
            </a:r>
            <a:r>
              <a:rPr lang="ko-KR" altLang="en-US" dirty="0">
                <a:latin typeface="Noto Sans CJK KR Medium" pitchFamily="34" charset="-127"/>
                <a:ea typeface="Noto Sans CJK KR Medium" pitchFamily="34" charset="-127"/>
              </a:rPr>
              <a:t>자세가 </a:t>
            </a:r>
            <a:r>
              <a:rPr lang="ko-KR" altLang="en-US" dirty="0" smtClean="0">
                <a:latin typeface="Noto Sans CJK KR Medium" pitchFamily="34" charset="-127"/>
                <a:ea typeface="Noto Sans CJK KR Medium" pitchFamily="34" charset="-127"/>
              </a:rPr>
              <a:t>요구된다</a:t>
            </a:r>
            <a:r>
              <a:rPr lang="en-US" altLang="ko-KR" dirty="0" smtClean="0">
                <a:latin typeface="Noto Sans CJK KR Medium" pitchFamily="34" charset="-127"/>
                <a:ea typeface="Noto Sans CJK KR Medium" pitchFamily="34" charset="-127"/>
              </a:rPr>
              <a:t>.</a:t>
            </a:r>
            <a:endParaRPr lang="ko-KR" altLang="en-US" dirty="0" smtClean="0">
              <a:latin typeface="Noto Sans CJK KR Medium" pitchFamily="34" charset="-127"/>
              <a:ea typeface="Noto Sans CJK KR Mediu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378" y="2579906"/>
            <a:ext cx="85809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사내 통신망을 구축하여 회사의 모든 정보를 공유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모든 사내 구성원들이 자유롭게 의견을 제시할 수 있는 장을 마련한다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회사는 경영정보 공개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인사공정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교육훈련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복리후생 등에 대한 만족도 향상을 위해 노력하여야 한다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>
                <a:latin typeface="Noto Sans CJK KR Bold" pitchFamily="34" charset="-127"/>
                <a:ea typeface="Noto Sans CJK KR Bold" pitchFamily="34" charset="-127"/>
              </a:rPr>
              <a:t>노사관계가 상호간 동반자라는 인식을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바탕으로 노사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파트너십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관계를 구축하여 서로 신뢰하며 협력하는 관계를 유지시켜야 한다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협상과정에서 객관적이고 정확한 이해를 위해 사측과 노조측이 역할을 바꾸어 서로의 입장에서 문제를 파악한다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노동조합은 회사의 존속 발전을 위해 노력하고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책임성 있는 노동조합 활동을 전개한다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정부는 노사가 입장을 적절하게 조율할 수 있도록 도와주는 심판의 역할을 수행한다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77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INDEX.</a:t>
            </a:r>
            <a:endParaRPr lang="ko-KR" altLang="en-US" sz="3600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5616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조원소개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31960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제작과</a:t>
            </a:r>
            <a:r>
              <a:rPr lang="ko-KR" altLang="en-US" sz="3600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정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76176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개념정리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48264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실</a:t>
            </a:r>
            <a:r>
              <a:rPr lang="ko-KR" altLang="en-US" sz="3600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제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사</a:t>
            </a:r>
            <a:r>
              <a:rPr lang="ko-KR" altLang="en-US" sz="3600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례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198" name="직선 연결선 197"/>
          <p:cNvCxnSpPr/>
          <p:nvPr/>
        </p:nvCxnSpPr>
        <p:spPr>
          <a:xfrm>
            <a:off x="1187624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>
            <a:off x="1187624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/>
          <p:nvPr/>
        </p:nvCxnSpPr>
        <p:spPr>
          <a:xfrm>
            <a:off x="3203848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/>
          <p:nvPr/>
        </p:nvCxnSpPr>
        <p:spPr>
          <a:xfrm>
            <a:off x="3203848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연결선 202"/>
          <p:cNvCxnSpPr/>
          <p:nvPr/>
        </p:nvCxnSpPr>
        <p:spPr>
          <a:xfrm>
            <a:off x="5148064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/>
          <p:cNvCxnSpPr/>
          <p:nvPr/>
        </p:nvCxnSpPr>
        <p:spPr>
          <a:xfrm>
            <a:off x="5148064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/>
          <p:cNvCxnSpPr/>
          <p:nvPr/>
        </p:nvCxnSpPr>
        <p:spPr>
          <a:xfrm>
            <a:off x="7020272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/>
          <p:cNvCxnSpPr/>
          <p:nvPr/>
        </p:nvCxnSpPr>
        <p:spPr>
          <a:xfrm>
            <a:off x="7020272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/>
          <p:cNvCxnSpPr/>
          <p:nvPr/>
        </p:nvCxnSpPr>
        <p:spPr>
          <a:xfrm>
            <a:off x="1187624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/>
          <p:nvPr/>
        </p:nvCxnSpPr>
        <p:spPr>
          <a:xfrm>
            <a:off x="3203848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208"/>
          <p:cNvCxnSpPr/>
          <p:nvPr/>
        </p:nvCxnSpPr>
        <p:spPr>
          <a:xfrm>
            <a:off x="5148064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7020272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/>
          <p:nvPr/>
        </p:nvCxnSpPr>
        <p:spPr>
          <a:xfrm>
            <a:off x="1187624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직선 연결선 211"/>
          <p:cNvCxnSpPr/>
          <p:nvPr/>
        </p:nvCxnSpPr>
        <p:spPr>
          <a:xfrm>
            <a:off x="3203848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연결선 212"/>
          <p:cNvCxnSpPr/>
          <p:nvPr/>
        </p:nvCxnSpPr>
        <p:spPr>
          <a:xfrm>
            <a:off x="5148064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/>
          <p:cNvCxnSpPr/>
          <p:nvPr/>
        </p:nvCxnSpPr>
        <p:spPr>
          <a:xfrm>
            <a:off x="7020272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1115616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1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3131960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2</a:t>
            </a:r>
            <a:endParaRPr lang="ko-KR" altLang="en-US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076176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3</a:t>
            </a:r>
            <a:endParaRPr lang="ko-KR" altLang="en-US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948264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4</a:t>
            </a:r>
            <a:endParaRPr lang="ko-KR" altLang="en-US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1" grpId="0"/>
      <p:bldP spid="88" grpId="0"/>
      <p:bldP spid="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5898" y="2543944"/>
            <a:ext cx="3460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Q &amp; A</a:t>
            </a:r>
            <a:endParaRPr lang="ko-KR" altLang="en-US" sz="8800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365605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3102365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감사합니다</a:t>
            </a:r>
            <a:r>
              <a:rPr lang="en-US" altLang="ko-KR" sz="44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.</a:t>
            </a:r>
            <a:endParaRPr lang="ko-KR" altLang="en-US" sz="4400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365605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dirty="0"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grpSp>
        <p:nvGrpSpPr>
          <p:cNvPr id="5" name="그룹 81"/>
          <p:cNvGrpSpPr/>
          <p:nvPr/>
        </p:nvGrpSpPr>
        <p:grpSpPr>
          <a:xfrm>
            <a:off x="179512" y="188640"/>
            <a:ext cx="8856984" cy="72008"/>
            <a:chOff x="179512" y="188640"/>
            <a:chExt cx="8856984" cy="72008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179512" y="18864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179512" y="260648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80"/>
          <p:cNvGrpSpPr/>
          <p:nvPr/>
        </p:nvGrpSpPr>
        <p:grpSpPr>
          <a:xfrm>
            <a:off x="179512" y="6597352"/>
            <a:ext cx="8856984" cy="72008"/>
            <a:chOff x="179512" y="6597352"/>
            <a:chExt cx="8856984" cy="72008"/>
          </a:xfrm>
        </p:grpSpPr>
        <p:cxnSp>
          <p:nvCxnSpPr>
            <p:cNvPr id="79" name="직선 연결선 78"/>
            <p:cNvCxnSpPr/>
            <p:nvPr/>
          </p:nvCxnSpPr>
          <p:spPr>
            <a:xfrm>
              <a:off x="179512" y="6669360"/>
              <a:ext cx="88569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179512" y="6597352"/>
              <a:ext cx="885698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그림 20" descr="tiger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204864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INDEX.</a:t>
            </a:r>
            <a:endParaRPr lang="ko-KR" altLang="en-US" sz="3600" dirty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15616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err="1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미리보</a:t>
            </a:r>
            <a:r>
              <a:rPr lang="ko-KR" altLang="en-US" sz="3600" dirty="0" err="1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기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31959" y="2924944"/>
            <a:ext cx="13543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결론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48264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질의응답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198" name="직선 연결선 197"/>
          <p:cNvCxnSpPr/>
          <p:nvPr/>
        </p:nvCxnSpPr>
        <p:spPr>
          <a:xfrm>
            <a:off x="1187624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>
            <a:off x="1187624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직선 연결선 200"/>
          <p:cNvCxnSpPr/>
          <p:nvPr/>
        </p:nvCxnSpPr>
        <p:spPr>
          <a:xfrm>
            <a:off x="3203848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직선 연결선 201"/>
          <p:cNvCxnSpPr/>
          <p:nvPr/>
        </p:nvCxnSpPr>
        <p:spPr>
          <a:xfrm>
            <a:off x="3203848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연결선 202"/>
          <p:cNvCxnSpPr/>
          <p:nvPr/>
        </p:nvCxnSpPr>
        <p:spPr>
          <a:xfrm>
            <a:off x="5148064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/>
          <p:cNvCxnSpPr/>
          <p:nvPr/>
        </p:nvCxnSpPr>
        <p:spPr>
          <a:xfrm>
            <a:off x="5148064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직선 연결선 204"/>
          <p:cNvCxnSpPr/>
          <p:nvPr/>
        </p:nvCxnSpPr>
        <p:spPr>
          <a:xfrm>
            <a:off x="7020272" y="2809503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/>
          <p:cNvCxnSpPr/>
          <p:nvPr/>
        </p:nvCxnSpPr>
        <p:spPr>
          <a:xfrm>
            <a:off x="7020272" y="4264521"/>
            <a:ext cx="7920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/>
          <p:cNvCxnSpPr/>
          <p:nvPr/>
        </p:nvCxnSpPr>
        <p:spPr>
          <a:xfrm>
            <a:off x="1187624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/>
          <p:nvPr/>
        </p:nvCxnSpPr>
        <p:spPr>
          <a:xfrm>
            <a:off x="3203848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직선 연결선 208"/>
          <p:cNvCxnSpPr/>
          <p:nvPr/>
        </p:nvCxnSpPr>
        <p:spPr>
          <a:xfrm>
            <a:off x="5148064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/>
          <p:cNvCxnSpPr/>
          <p:nvPr/>
        </p:nvCxnSpPr>
        <p:spPr>
          <a:xfrm>
            <a:off x="7020272" y="4221088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직선 연결선 210"/>
          <p:cNvCxnSpPr/>
          <p:nvPr/>
        </p:nvCxnSpPr>
        <p:spPr>
          <a:xfrm>
            <a:off x="1187624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직선 연결선 211"/>
          <p:cNvCxnSpPr/>
          <p:nvPr/>
        </p:nvCxnSpPr>
        <p:spPr>
          <a:xfrm>
            <a:off x="3203848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직선 연결선 212"/>
          <p:cNvCxnSpPr/>
          <p:nvPr/>
        </p:nvCxnSpPr>
        <p:spPr>
          <a:xfrm>
            <a:off x="5148064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직선 연결선 213"/>
          <p:cNvCxnSpPr/>
          <p:nvPr/>
        </p:nvCxnSpPr>
        <p:spPr>
          <a:xfrm>
            <a:off x="7020272" y="2871986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1115616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5</a:t>
            </a:r>
            <a:endParaRPr lang="en-US" altLang="ko-KR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131960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6</a:t>
            </a:r>
            <a:endParaRPr lang="ko-KR" altLang="en-US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076176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7</a:t>
            </a:r>
            <a:endParaRPr lang="ko-KR" altLang="en-US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948264" y="2411596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8</a:t>
            </a:r>
            <a:endParaRPr lang="ko-KR" altLang="en-US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7541" y="2924944"/>
            <a:ext cx="1152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600" smtClean="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해결방</a:t>
            </a:r>
            <a:r>
              <a:rPr lang="ko-KR" altLang="en-US" sz="3600">
                <a:solidFill>
                  <a:schemeClr val="bg1"/>
                </a:solidFill>
                <a:latin typeface="배달의민족 한나" pitchFamily="2" charset="-127"/>
                <a:ea typeface="배달의민족 한나" pitchFamily="2" charset="-127"/>
              </a:rPr>
              <a:t>안</a:t>
            </a:r>
            <a:endParaRPr lang="en-US" altLang="ko-KR" sz="3600" dirty="0" smtClean="0">
              <a:solidFill>
                <a:schemeClr val="bg1"/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77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81" grpId="0"/>
      <p:bldP spid="101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68521" y="1121332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76672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조원 소개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144841" y="361591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oto Sans CJK KR Regular" pitchFamily="34" charset="-127"/>
                <a:ea typeface="Noto Sans CJK KR Regular" pitchFamily="34" charset="-127"/>
              </a:rPr>
              <a:t>     이주민</a:t>
            </a:r>
            <a:endParaRPr lang="en-US" altLang="ko-KR" b="1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r>
              <a:rPr lang="en-US" altLang="ko-KR" sz="1600" dirty="0" smtClean="0">
                <a:latin typeface="Noto Sans CJK KR Regular" pitchFamily="34" charset="-127"/>
                <a:ea typeface="Noto Sans CJK KR Regular" pitchFamily="34" charset="-127"/>
              </a:rPr>
              <a:t>PPT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제작 및 주연</a:t>
            </a:r>
            <a:endParaRPr lang="en-US" altLang="ko-KR" sz="16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3764" y="1115219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14686" y="1115219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7839" y="1107904"/>
            <a:ext cx="3324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Noto Sans CJK KR Regular" pitchFamily="34" charset="-127"/>
                <a:ea typeface="Noto Sans CJK KR Regular" pitchFamily="34" charset="-127"/>
              </a:rPr>
              <a:t>조장       </a:t>
            </a:r>
            <a:r>
              <a:rPr lang="ko-KR" altLang="en-US" sz="1400" dirty="0" err="1" smtClean="0">
                <a:latin typeface="Noto Sans CJK KR Regular" pitchFamily="34" charset="-127"/>
                <a:ea typeface="Noto Sans CJK KR Regular" pitchFamily="34" charset="-127"/>
              </a:rPr>
              <a:t>부조장</a:t>
            </a:r>
            <a:r>
              <a:rPr lang="ko-KR" altLang="en-US" sz="1400" dirty="0" smtClean="0">
                <a:latin typeface="Noto Sans CJK KR Regular" pitchFamily="34" charset="-127"/>
                <a:ea typeface="Noto Sans CJK KR Regular" pitchFamily="34" charset="-127"/>
              </a:rPr>
              <a:t>       수석조원       조원   </a:t>
            </a:r>
            <a:endParaRPr lang="en-US" altLang="ko-KR" sz="14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9980" y="1121332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70451" y="3656020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88858" y="361892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Noto Sans CJK KR Regular" pitchFamily="34" charset="-127"/>
                <a:ea typeface="Noto Sans CJK KR Regular" pitchFamily="34" charset="-127"/>
              </a:rPr>
              <a:t> </a:t>
            </a:r>
            <a:r>
              <a:rPr lang="ko-KR" altLang="en-US" b="1" dirty="0" smtClean="0">
                <a:latin typeface="Noto Sans CJK KR Regular" pitchFamily="34" charset="-127"/>
                <a:ea typeface="Noto Sans CJK KR Regular" pitchFamily="34" charset="-127"/>
              </a:rPr>
              <a:t>    </a:t>
            </a:r>
            <a:r>
              <a:rPr lang="ko-KR" altLang="en-US" b="1" dirty="0" err="1" smtClean="0">
                <a:latin typeface="Noto Sans CJK KR Regular" pitchFamily="34" charset="-127"/>
                <a:ea typeface="Noto Sans CJK KR Regular" pitchFamily="34" charset="-127"/>
              </a:rPr>
              <a:t>도예주</a:t>
            </a:r>
            <a:endParaRPr lang="en-US" altLang="ko-KR" b="1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r>
              <a:rPr lang="en-US" altLang="ko-KR" sz="1600" dirty="0" smtClean="0">
                <a:latin typeface="Noto Sans CJK KR Regular" pitchFamily="34" charset="-127"/>
                <a:ea typeface="Noto Sans CJK KR Regular" pitchFamily="34" charset="-127"/>
              </a:rPr>
              <a:t>PPT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제작 및 주연</a:t>
            </a:r>
            <a:endParaRPr lang="en-US" altLang="ko-KR" sz="16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17577" y="5965448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oto Sans CJK KR Regular" pitchFamily="34" charset="-127"/>
                <a:ea typeface="Noto Sans CJK KR Regular" pitchFamily="34" charset="-127"/>
              </a:rPr>
              <a:t>     안지현</a:t>
            </a:r>
            <a:endParaRPr lang="en-US" altLang="ko-KR" b="1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r>
              <a:rPr lang="en-US" altLang="ko-KR" sz="1600" dirty="0" smtClean="0">
                <a:latin typeface="Noto Sans CJK KR Regular" pitchFamily="34" charset="-127"/>
                <a:ea typeface="Noto Sans CJK KR Regular" pitchFamily="34" charset="-127"/>
              </a:rPr>
              <a:t>UCC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제작 및 주연</a:t>
            </a:r>
            <a:endParaRPr lang="en-US" altLang="ko-KR" sz="16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56201" y="5965448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Noto Sans CJK KR Regular" pitchFamily="34" charset="-127"/>
                <a:ea typeface="Noto Sans CJK KR Regular" pitchFamily="34" charset="-127"/>
              </a:rPr>
              <a:t>     김하영</a:t>
            </a:r>
            <a:endParaRPr lang="en-US" altLang="ko-KR" b="1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r>
              <a:rPr lang="en-US" altLang="ko-KR" sz="1600" dirty="0" smtClean="0">
                <a:latin typeface="Noto Sans CJK KR Regular" pitchFamily="34" charset="-127"/>
                <a:ea typeface="Noto Sans CJK KR Regular" pitchFamily="34" charset="-127"/>
              </a:rPr>
              <a:t>UCC,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발</a:t>
            </a:r>
            <a:r>
              <a:rPr lang="ko-KR" altLang="en-US" sz="1600" dirty="0">
                <a:latin typeface="Noto Sans CJK KR Regular" pitchFamily="34" charset="-127"/>
                <a:ea typeface="Noto Sans CJK KR Regular" pitchFamily="34" charset="-127"/>
              </a:rPr>
              <a:t>표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 및 주연</a:t>
            </a:r>
            <a:endParaRPr lang="en-US" altLang="ko-KR" sz="16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69254" y="4454640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err="1" smtClean="0">
                <a:latin typeface="Noto Sans CJK KR Regular" pitchFamily="34" charset="-127"/>
                <a:ea typeface="Noto Sans CJK KR Regular" pitchFamily="34" charset="-127"/>
              </a:rPr>
              <a:t>소혜현</a:t>
            </a:r>
            <a:endParaRPr lang="en-US" altLang="ko-KR" b="1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pPr algn="r"/>
            <a:r>
              <a:rPr lang="en-US" altLang="ko-KR" sz="1600" dirty="0" smtClean="0">
                <a:latin typeface="Noto Sans CJK KR Regular" pitchFamily="34" charset="-127"/>
                <a:ea typeface="Noto Sans CJK KR Regular" pitchFamily="34" charset="-127"/>
              </a:rPr>
              <a:t>UCC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제작 및 주연</a:t>
            </a:r>
            <a:endParaRPr lang="en-US" altLang="ko-KR" sz="16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69254" y="2029903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err="1" smtClean="0">
                <a:latin typeface="Noto Sans CJK KR Regular" pitchFamily="34" charset="-127"/>
                <a:ea typeface="Noto Sans CJK KR Regular" pitchFamily="34" charset="-127"/>
              </a:rPr>
              <a:t>이은혜</a:t>
            </a:r>
            <a:endParaRPr lang="en-US" altLang="ko-KR" b="1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pPr algn="r"/>
            <a:r>
              <a:rPr lang="en-US" altLang="ko-KR" sz="1600" dirty="0" smtClean="0">
                <a:latin typeface="Noto Sans CJK KR Regular" pitchFamily="34" charset="-127"/>
                <a:ea typeface="Noto Sans CJK KR Regular" pitchFamily="34" charset="-127"/>
              </a:rPr>
              <a:t>PPT</a:t>
            </a:r>
            <a:r>
              <a:rPr lang="ko-KR" altLang="en-US" sz="1600" dirty="0" smtClean="0">
                <a:latin typeface="Noto Sans CJK KR Regular" pitchFamily="34" charset="-127"/>
                <a:ea typeface="Noto Sans CJK KR Regular" pitchFamily="34" charset="-127"/>
              </a:rPr>
              <a:t>제작 및 주연</a:t>
            </a:r>
            <a:endParaRPr lang="en-US" altLang="ko-KR" sz="1600" dirty="0" smtClean="0">
              <a:latin typeface="Noto Sans CJK KR Regular" pitchFamily="34" charset="-127"/>
              <a:ea typeface="Noto Sans CJK KR Regular" pitchFamily="34" charset="-127"/>
            </a:endParaRP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7" y="1978175"/>
            <a:ext cx="1621712" cy="2162283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6511" y="3680103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그림 115" descr="KakaoTalk_20161028_165546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138" y="1989204"/>
            <a:ext cx="1650755" cy="21574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6" y="4348718"/>
            <a:ext cx="1610832" cy="2147776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38745" y="6008633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 r="21342"/>
          <a:stretch/>
        </p:blipFill>
        <p:spPr>
          <a:xfrm>
            <a:off x="3466213" y="4359350"/>
            <a:ext cx="1658679" cy="216904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r="933" b="13162"/>
          <a:stretch/>
        </p:blipFill>
        <p:spPr>
          <a:xfrm>
            <a:off x="7225819" y="1977656"/>
            <a:ext cx="1652366" cy="21584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97" y="4380614"/>
            <a:ext cx="1660923" cy="2169042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7808" y="6008632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0942" y="2074586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9676" y="4520074"/>
            <a:ext cx="24234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496" y="182250"/>
            <a:ext cx="2736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제작과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정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-219075" y="4934627"/>
            <a:ext cx="22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10/10~10/27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자료조사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7399" y="3757042"/>
            <a:ext cx="1183252" cy="8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" name="직선 연결선 128"/>
          <p:cNvCxnSpPr/>
          <p:nvPr/>
        </p:nvCxnSpPr>
        <p:spPr>
          <a:xfrm>
            <a:off x="1757189" y="3382842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3572619" y="3345185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25"/>
          <p:cNvSpPr txBox="1">
            <a:spLocks noChangeArrowheads="1"/>
          </p:cNvSpPr>
          <p:nvPr/>
        </p:nvSpPr>
        <p:spPr bwMode="auto">
          <a:xfrm>
            <a:off x="1714499" y="2124145"/>
            <a:ext cx="5781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연구주제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단체교섭 혹은 단체협약 체결과정 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marL="342900" indent="-342900" algn="ctr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성공사례 혹은 실패사례 조사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4475" y="4896527"/>
            <a:ext cx="2217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10/27~10/31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대본구성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및 작성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4915577"/>
            <a:ext cx="2217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11/1~11/13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영상촬영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및 편집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229969" y="3307085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3950" y="4906052"/>
            <a:ext cx="22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11/13~11/17</a:t>
            </a:r>
          </a:p>
          <a:p>
            <a:pPr algn="ct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PPT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작성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925419" y="3335660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4915577"/>
            <a:ext cx="22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11/17~11/20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최종점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8"/>
          <a:stretch/>
        </p:blipFill>
        <p:spPr>
          <a:xfrm>
            <a:off x="142876" y="3467100"/>
            <a:ext cx="1528632" cy="13335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819276" y="3352801"/>
            <a:ext cx="1685924" cy="14401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2"/>
          <a:stretch/>
        </p:blipFill>
        <p:spPr>
          <a:xfrm>
            <a:off x="7010400" y="3409951"/>
            <a:ext cx="1838325" cy="144103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05" y="3682955"/>
            <a:ext cx="1136695" cy="113669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r="14985" b="23442"/>
          <a:stretch/>
        </p:blipFill>
        <p:spPr>
          <a:xfrm>
            <a:off x="2143125" y="1885949"/>
            <a:ext cx="2228850" cy="2180672"/>
          </a:xfrm>
          <a:prstGeom prst="rect">
            <a:avLst/>
          </a:prstGeom>
          <a:ln w="57150">
            <a:noFill/>
            <a:prstDash val="sysDash"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876425"/>
            <a:ext cx="2229593" cy="21907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19576"/>
            <a:ext cx="2238375" cy="217169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26375" r="2357"/>
          <a:stretch/>
        </p:blipFill>
        <p:spPr>
          <a:xfrm>
            <a:off x="4495801" y="4181476"/>
            <a:ext cx="2227698" cy="22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제작과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정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-219075" y="4934627"/>
            <a:ext cx="22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10/10~10/27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자료조사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7399" y="3757042"/>
            <a:ext cx="1183252" cy="8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9" name="직선 연결선 128"/>
          <p:cNvCxnSpPr/>
          <p:nvPr/>
        </p:nvCxnSpPr>
        <p:spPr>
          <a:xfrm>
            <a:off x="1757189" y="3382842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3572619" y="3345185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25"/>
          <p:cNvSpPr txBox="1">
            <a:spLocks noChangeArrowheads="1"/>
          </p:cNvSpPr>
          <p:nvPr/>
        </p:nvSpPr>
        <p:spPr bwMode="auto">
          <a:xfrm>
            <a:off x="1714499" y="2124145"/>
            <a:ext cx="5781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연구주제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: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단체교섭 혹은 단체협약 체결과정 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marL="342900" indent="-342900" algn="ctr"/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성공사례 혹은 실패사례 조사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4475" y="4896527"/>
            <a:ext cx="2217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10/27~10/31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대본구성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및 작성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4915577"/>
            <a:ext cx="221765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11/1~11/13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영상촬영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및 편집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229969" y="3307085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3950" y="4906052"/>
            <a:ext cx="22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11/13~11/17</a:t>
            </a:r>
          </a:p>
          <a:p>
            <a:pPr algn="ct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PPT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작성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925419" y="3335660"/>
            <a:ext cx="0" cy="223224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1800" y="4915577"/>
            <a:ext cx="2217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6E57"/>
                </a:solidFill>
                <a:latin typeface="배달의민족 한나" pitchFamily="2" charset="-127"/>
                <a:ea typeface="배달의민족 한나" pitchFamily="2" charset="-127"/>
              </a:rPr>
              <a:t>11/17~11/20</a:t>
            </a: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최종점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8"/>
          <a:stretch/>
        </p:blipFill>
        <p:spPr>
          <a:xfrm>
            <a:off x="142876" y="3467100"/>
            <a:ext cx="1528632" cy="13335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/>
        </p:blipFill>
        <p:spPr>
          <a:xfrm>
            <a:off x="1819276" y="3352801"/>
            <a:ext cx="1685924" cy="14401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2"/>
          <a:stretch/>
        </p:blipFill>
        <p:spPr>
          <a:xfrm>
            <a:off x="7010400" y="3409951"/>
            <a:ext cx="1838325" cy="144103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05" y="3682955"/>
            <a:ext cx="1136695" cy="1136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개념정</a:t>
            </a:r>
            <a:r>
              <a: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리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210344" y="2223959"/>
            <a:ext cx="1437481" cy="966916"/>
          </a:xfrm>
          <a:prstGeom prst="ellipse">
            <a:avLst/>
          </a:prstGeom>
          <a:solidFill>
            <a:srgbClr val="FF6E57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181769" y="2550745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노동</a:t>
            </a:r>
            <a:r>
              <a:rPr lang="en-US" altLang="ko-KR" sz="20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3</a:t>
            </a:r>
            <a:r>
              <a:rPr lang="ko-KR" altLang="en-US" sz="20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권</a:t>
            </a:r>
            <a:endParaRPr lang="en-US" altLang="ko-KR" sz="2000" dirty="0" smtClean="0">
              <a:solidFill>
                <a:schemeClr val="bg1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1876425" y="2705100"/>
            <a:ext cx="923925" cy="0"/>
          </a:xfrm>
          <a:prstGeom prst="line">
            <a:avLst/>
          </a:prstGeom>
          <a:ln w="15875">
            <a:solidFill>
              <a:srgbClr val="FF6E57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1876425" y="2695575"/>
            <a:ext cx="19050" cy="2124075"/>
          </a:xfrm>
          <a:prstGeom prst="line">
            <a:avLst/>
          </a:prstGeom>
          <a:ln w="15875">
            <a:solidFill>
              <a:srgbClr val="FF6E57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876425" y="3667125"/>
            <a:ext cx="923925" cy="0"/>
          </a:xfrm>
          <a:prstGeom prst="line">
            <a:avLst/>
          </a:prstGeom>
          <a:ln w="15875">
            <a:solidFill>
              <a:srgbClr val="FF6E57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562225"/>
            <a:ext cx="6260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단결권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: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근로자가 근로조건을 유지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개선할 것을 주 목적으로 하여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            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일시적 또는 계속적인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단결체를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결성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가입하거나 운영할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            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수 있는 권리</a:t>
            </a:r>
            <a:endParaRPr lang="ko-KR" altLang="en-US" dirty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0139" y="3552825"/>
            <a:ext cx="6373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단체교섭권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: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근로자가 근로조건을 유지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개선하기 위하여 노동조합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                    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기타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단결체의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대표자를 선출하여 사용자 또는 사용자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                    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단체와 집단적으로 교섭할 수 있는 권리</a:t>
            </a:r>
            <a:endParaRPr lang="ko-KR" altLang="en-US" dirty="0">
              <a:latin typeface="Noto Sans CJK KR Bold" pitchFamily="34" charset="-127"/>
              <a:ea typeface="Noto Sans CJK KR Bold" pitchFamily="34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1885950" y="4829175"/>
            <a:ext cx="923925" cy="0"/>
          </a:xfrm>
          <a:prstGeom prst="line">
            <a:avLst/>
          </a:prstGeom>
          <a:ln w="15875">
            <a:solidFill>
              <a:srgbClr val="FF6E57">
                <a:alpha val="4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70139" y="4657725"/>
            <a:ext cx="6373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단체행동권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: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근로자가 근로조건 등에 관한 자신의 요구를 관철하기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                    </a:t>
            </a:r>
            <a:r>
              <a:rPr lang="ko-KR" altLang="en-US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위하여 사용자에 대하여 집단으로 행동하는 것을 보장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                    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하는 권리</a:t>
            </a:r>
            <a:endParaRPr lang="ko-KR" altLang="en-US" dirty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257969" y="5443409"/>
            <a:ext cx="1437481" cy="966916"/>
          </a:xfrm>
          <a:prstGeom prst="ellipse">
            <a:avLst/>
          </a:prstGeom>
          <a:solidFill>
            <a:srgbClr val="FF6E57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238919" y="5741620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20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노동조</a:t>
            </a:r>
            <a:r>
              <a:rPr lang="ko-KR" altLang="en-US" sz="2000" dirty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합</a:t>
            </a:r>
            <a:endParaRPr lang="en-US" altLang="ko-KR" sz="2000" dirty="0" smtClean="0">
              <a:solidFill>
                <a:schemeClr val="bg1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33550" y="5762625"/>
            <a:ext cx="7295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⇒노동자가 주체가 되어 자주적으로 단결하여 근로조건의 유지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개선 기타 노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   동자의 경제적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사회적 지위의 향상을 도모함을 목적으로 조직하는 단체</a:t>
            </a:r>
            <a:endParaRPr lang="ko-KR" altLang="en-US" dirty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4" grpId="0" animBg="1"/>
      <p:bldP spid="25" grpId="0"/>
      <p:bldP spid="22" grpId="0"/>
      <p:bldP spid="23" grpId="0"/>
      <p:bldP spid="28" grpId="0"/>
      <p:bldP spid="30" grpId="0" animBg="1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오른쪽 화살표 19"/>
          <p:cNvSpPr/>
          <p:nvPr/>
        </p:nvSpPr>
        <p:spPr>
          <a:xfrm>
            <a:off x="226368" y="2399838"/>
            <a:ext cx="4717107" cy="2001173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실제사례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세종호텔의 사례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942134" y="1042070"/>
            <a:ext cx="1782266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Part  1.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사건의 배경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1974850"/>
            <a:ext cx="2705100" cy="266065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5350" y="4743450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2009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년 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주명건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이사장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세종호텔 회장으로 복귀</a:t>
            </a:r>
            <a:endParaRPr lang="ko-KR" altLang="en-US" dirty="0">
              <a:latin typeface="Noto Sans CJK KR Bold" pitchFamily="34" charset="-127"/>
              <a:ea typeface="Noto Sans CJK KR Bold" pitchFamily="34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5"/>
          <a:stretch/>
        </p:blipFill>
        <p:spPr>
          <a:xfrm>
            <a:off x="4257676" y="1638302"/>
            <a:ext cx="1267082" cy="101917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5"/>
          <a:stretch/>
        </p:blipFill>
        <p:spPr>
          <a:xfrm>
            <a:off x="6286501" y="895350"/>
            <a:ext cx="2249958" cy="1971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7650" y="247650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정규직 대폭 감소</a:t>
            </a:r>
            <a:endParaRPr lang="ko-KR" altLang="en-US" dirty="0">
              <a:latin typeface="Noto Sans CJK KR Bold" pitchFamily="34" charset="-127"/>
              <a:ea typeface="Noto Sans CJK KR Bold" pitchFamily="34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" b="18056"/>
          <a:stretch/>
        </p:blipFill>
        <p:spPr>
          <a:xfrm>
            <a:off x="4733925" y="1009650"/>
            <a:ext cx="26670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00" y="2524125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비정규직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아르바이트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고용 증가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3"/>
          <a:stretch/>
        </p:blipFill>
        <p:spPr>
          <a:xfrm>
            <a:off x="4481799" y="3693935"/>
            <a:ext cx="1866613" cy="15850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98238" y="527899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연봉삭</a:t>
            </a:r>
            <a:r>
              <a:rPr lang="ko-KR" altLang="en-US" dirty="0">
                <a:latin typeface="Noto Sans CJK KR Bold" pitchFamily="34" charset="-127"/>
                <a:ea typeface="Noto Sans CJK KR Bold" pitchFamily="34" charset="-127"/>
              </a:rPr>
              <a:t>감</a:t>
            </a:r>
            <a:endParaRPr lang="ko-KR" altLang="en-US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6" y="3228974"/>
            <a:ext cx="2352676" cy="2352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3700" y="535305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노조 탈퇴 종용</a:t>
            </a:r>
          </a:p>
        </p:txBody>
      </p:sp>
      <p:sp>
        <p:nvSpPr>
          <p:cNvPr id="18" name="아래쪽 화살표 17"/>
          <p:cNvSpPr/>
          <p:nvPr/>
        </p:nvSpPr>
        <p:spPr>
          <a:xfrm>
            <a:off x="6172200" y="5648325"/>
            <a:ext cx="409575" cy="428625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429250" y="6172200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노조 탄압이 계속됨</a:t>
            </a:r>
          </a:p>
        </p:txBody>
      </p:sp>
    </p:spTree>
    <p:extLst>
      <p:ext uri="{BB962C8B-B14F-4D97-AF65-F5344CB8AC3E}">
        <p14:creationId xmlns:p14="http://schemas.microsoft.com/office/powerpoint/2010/main" val="4448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5" grpId="0"/>
      <p:bldP spid="16" grpId="0"/>
      <p:bldP spid="8" grpId="0"/>
      <p:bldP spid="10" grpId="0"/>
      <p:bldP spid="12" grpId="0"/>
      <p:bldP spid="14" grpId="0"/>
      <p:bldP spid="17" grpId="0"/>
      <p:bldP spid="1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아래쪽 화살표 9"/>
          <p:cNvSpPr/>
          <p:nvPr/>
        </p:nvSpPr>
        <p:spPr>
          <a:xfrm>
            <a:off x="3790950" y="4094328"/>
            <a:ext cx="1533525" cy="2552132"/>
          </a:xfrm>
          <a:prstGeom prst="downArrow">
            <a:avLst>
              <a:gd name="adj1" fmla="val 50000"/>
              <a:gd name="adj2" fmla="val 51274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755576" y="404664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실제사례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배달의민족 한나" pitchFamily="2" charset="-127"/>
                <a:ea typeface="배달의민족 한나" pitchFamily="2" charset="-127"/>
              </a:rPr>
              <a:t>세종호텔의 사례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79512" y="236354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96" y="182250"/>
            <a:ext cx="10801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179512" y="1556792"/>
            <a:ext cx="446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942133" y="1042070"/>
            <a:ext cx="1982291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1700"/>
              </a:lnSpc>
            </a:pP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Part  2.  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직원에게 횡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 CJK KR Medium" pitchFamily="34" charset="-127"/>
                <a:ea typeface="Noto Sans CJK KR Medium" pitchFamily="34" charset="-127"/>
              </a:rPr>
              <a:t>포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Noto Sans CJK KR Medium" pitchFamily="34" charset="-127"/>
              <a:ea typeface="Noto Sans CJK KR Medium" pitchFamily="34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4" y="1785724"/>
            <a:ext cx="4475202" cy="2186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87" y="4041871"/>
            <a:ext cx="8239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주명건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회장 취임 이후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</a:t>
            </a:r>
            <a:r>
              <a:rPr lang="ko-KR" altLang="en-US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로비 청소를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하</a:t>
            </a:r>
            <a:r>
              <a:rPr lang="ko-KR" altLang="en-US" dirty="0">
                <a:latin typeface="Noto Sans CJK KR Bold" pitchFamily="34" charset="-127"/>
                <a:ea typeface="Noto Sans CJK KR Bold" pitchFamily="34" charset="-127"/>
              </a:rPr>
              <a:t>는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직원</a:t>
            </a:r>
            <a:r>
              <a:rPr lang="en-US" altLang="ko-KR" dirty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에게 유니폼과 어울리지 않는 모자 착용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조합원들 불편하고 힘들다며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다른 것으로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대체 요구 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회사관리자가 거부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, ‘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뒤집어서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’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착용하라 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지시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조합원들 </a:t>
            </a:r>
            <a:r>
              <a:rPr lang="en-US" altLang="ko-KR" dirty="0" smtClean="0">
                <a:latin typeface="Noto Sans CJK KR Bold" pitchFamily="34" charset="-127"/>
                <a:ea typeface="Noto Sans CJK KR Bold" pitchFamily="34" charset="-127"/>
              </a:rPr>
              <a:t>50</a:t>
            </a:r>
            <a:r>
              <a:rPr lang="ko-KR" altLang="en-US" dirty="0" err="1" smtClean="0">
                <a:latin typeface="Noto Sans CJK KR Bold" pitchFamily="34" charset="-127"/>
                <a:ea typeface="Noto Sans CJK KR Bold" pitchFamily="34" charset="-127"/>
              </a:rPr>
              <a:t>일동안</a:t>
            </a:r>
            <a:r>
              <a:rPr lang="ko-KR" altLang="en-US" dirty="0" smtClean="0">
                <a:latin typeface="Noto Sans CJK KR Bold" pitchFamily="34" charset="-127"/>
                <a:ea typeface="Noto Sans CJK KR Bold" pitchFamily="34" charset="-127"/>
              </a:rPr>
              <a:t> 모자착용 반대 투쟁</a:t>
            </a:r>
            <a:endParaRPr lang="en-US" altLang="ko-KR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endParaRPr lang="en-US" altLang="ko-KR" dirty="0">
              <a:latin typeface="Noto Sans CJK KR Bold" pitchFamily="34" charset="-127"/>
              <a:ea typeface="Noto Sans CJK KR Bold" pitchFamily="34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감봉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개월 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근신</a:t>
            </a:r>
            <a:r>
              <a:rPr lang="en-US" altLang="ko-KR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Noto Sans CJK KR Bold" pitchFamily="34" charset="-127"/>
                <a:ea typeface="Noto Sans CJK KR Bold" pitchFamily="34" charset="-127"/>
              </a:rPr>
              <a:t>개월의 징계를 내림</a:t>
            </a:r>
            <a:endParaRPr lang="en-US" altLang="ko-KR" dirty="0">
              <a:solidFill>
                <a:srgbClr val="FF000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1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  <p:bldP spid="1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Noto Sans CJK KR Bold" pitchFamily="34" charset="-127"/>
            <a:ea typeface="Noto Sans CJK KR Bold" pitchFamily="34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1094</Words>
  <Application>Microsoft Office PowerPoint</Application>
  <PresentationFormat>화면 슬라이드 쇼(4:3)</PresentationFormat>
  <Paragraphs>285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2" baseType="lpstr">
      <vt:lpstr>굴림</vt:lpstr>
      <vt:lpstr>Arial</vt:lpstr>
      <vt:lpstr>배달의민족 한나</vt:lpstr>
      <vt:lpstr>Noto Sans CJK KR Medium</vt:lpstr>
      <vt:lpstr>Noto Sans CJK KR Bold</vt:lpstr>
      <vt:lpstr>나눔바른고딕</vt:lpstr>
      <vt:lpstr>Noto Sans CJK KR Regular</vt:lpstr>
      <vt:lpstr>맑은 고딕</vt:lpstr>
      <vt:lpstr>나눔고딕 ExtraBold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NSM</dc:creator>
  <cp:lastModifiedBy>User</cp:lastModifiedBy>
  <cp:revision>131</cp:revision>
  <dcterms:created xsi:type="dcterms:W3CDTF">2014-05-20T10:28:59Z</dcterms:created>
  <dcterms:modified xsi:type="dcterms:W3CDTF">2016-11-18T07:37:37Z</dcterms:modified>
</cp:coreProperties>
</file>