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2" r:id="rId4"/>
    <p:sldId id="260" r:id="rId5"/>
    <p:sldId id="286" r:id="rId6"/>
    <p:sldId id="290" r:id="rId7"/>
    <p:sldId id="264" r:id="rId8"/>
    <p:sldId id="287" r:id="rId9"/>
    <p:sldId id="288" r:id="rId10"/>
    <p:sldId id="289" r:id="rId11"/>
    <p:sldId id="291" r:id="rId12"/>
    <p:sldId id="266" r:id="rId13"/>
    <p:sldId id="300" r:id="rId14"/>
    <p:sldId id="292" r:id="rId15"/>
    <p:sldId id="293" r:id="rId16"/>
    <p:sldId id="294" r:id="rId17"/>
    <p:sldId id="274" r:id="rId18"/>
    <p:sldId id="296" r:id="rId19"/>
    <p:sldId id="298" r:id="rId20"/>
    <p:sldId id="299" r:id="rId21"/>
    <p:sldId id="297" r:id="rId22"/>
    <p:sldId id="28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FF99"/>
    <a:srgbClr val="FFFFCC"/>
    <a:srgbClr val="663300"/>
    <a:srgbClr val="292561"/>
    <a:srgbClr val="800000"/>
    <a:srgbClr val="793905"/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009" autoAdjust="0"/>
  </p:normalViewPr>
  <p:slideViewPr>
    <p:cSldViewPr showGuides="1">
      <p:cViewPr varScale="1">
        <p:scale>
          <a:sx n="91" d="100"/>
          <a:sy n="91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0D10C-7C34-4E2B-BD75-E091A41B5FE0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970E2-59D3-45C1-B7C3-A70BD06894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5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7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7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0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0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0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0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46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46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970E2-59D3-45C1-B7C3-A70BD06894B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7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67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8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4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77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21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29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6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7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1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57A3-19FB-4A21-BC97-B9D3A72C9811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4A41-F24E-4502-AEF5-77D057AA9B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61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3168353" cy="360040"/>
          </a:xfrm>
        </p:spPr>
        <p:txBody>
          <a:bodyPr>
            <a:noAutofit/>
          </a:bodyPr>
          <a:lstStyle/>
          <a:p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2016.11.21(</a:t>
            </a:r>
            <a:r>
              <a:rPr lang="ko-K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월요일</a:t>
            </a:r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577154" cy="35771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02" y="2348880"/>
            <a:ext cx="1967949" cy="196794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59833" y="2708920"/>
            <a:ext cx="3024336" cy="1470025"/>
          </a:xfrm>
        </p:spPr>
        <p:txBody>
          <a:bodyPr>
            <a:normAutofit/>
          </a:bodyPr>
          <a:lstStyle/>
          <a:p>
            <a:r>
              <a:rPr lang="en-US" altLang="ko-KR" sz="3600" spc="-300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JK</a:t>
            </a:r>
            <a:r>
              <a:rPr lang="ko-KR" altLang="en-US" sz="3600" spc="-300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앙상블 조</a:t>
            </a:r>
            <a:endParaRPr lang="ko-KR" altLang="en-US" sz="4800" spc="-3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11624" y="0"/>
            <a:ext cx="457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4572000" y="4929198"/>
            <a:ext cx="4572000" cy="192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72000" y="4929198"/>
            <a:ext cx="4572000" cy="19288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14 </a:t>
            </a:r>
            <a:r>
              <a:rPr lang="ko-KR" altLang="en-US" b="1" dirty="0" smtClean="0">
                <a:solidFill>
                  <a:schemeClr val="tx1"/>
                </a:solidFill>
              </a:rPr>
              <a:t>행정학과 강다현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13 </a:t>
            </a:r>
            <a:r>
              <a:rPr lang="ko-KR" altLang="en-US" b="1" dirty="0" smtClean="0">
                <a:solidFill>
                  <a:schemeClr val="tx1"/>
                </a:solidFill>
              </a:rPr>
              <a:t>사회복지학과 김보현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10 </a:t>
            </a:r>
            <a:r>
              <a:rPr lang="ko-KR" altLang="en-US" b="1" dirty="0" smtClean="0">
                <a:solidFill>
                  <a:schemeClr val="tx1"/>
                </a:solidFill>
              </a:rPr>
              <a:t>행정학과 김성철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14 </a:t>
            </a:r>
            <a:r>
              <a:rPr lang="ko-KR" altLang="en-US" b="1" dirty="0" smtClean="0">
                <a:solidFill>
                  <a:schemeClr val="tx1"/>
                </a:solidFill>
              </a:rPr>
              <a:t>행정학과 김예림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10 </a:t>
            </a:r>
            <a:r>
              <a:rPr lang="ko-KR" altLang="en-US" b="1" dirty="0" smtClean="0">
                <a:solidFill>
                  <a:schemeClr val="tx1"/>
                </a:solidFill>
              </a:rPr>
              <a:t>행정학과 우진호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10 </a:t>
            </a:r>
            <a:r>
              <a:rPr lang="ko-KR" altLang="en-US" b="1" dirty="0" smtClean="0">
                <a:solidFill>
                  <a:schemeClr val="tx1"/>
                </a:solidFill>
              </a:rPr>
              <a:t>경찰행정학과 유지명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4650" y="137056"/>
            <a:ext cx="54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 사진 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0001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478632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21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발표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6" name="그림 15" descr="KakaoTalk_20161118_104751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5500726" cy="33387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000108"/>
            <a:ext cx="3643338" cy="39214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91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48552" y="3571876"/>
            <a:ext cx="2428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사건의 배경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483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03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54650" y="137056"/>
            <a:ext cx="144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사건의 배경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03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428868"/>
            <a:ext cx="9159659" cy="44356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배경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민주화라는 이름으로 노사분규가 전국을 강타하고 있을 때 쯤 강성노조도 </a:t>
            </a:r>
            <a:r>
              <a:rPr lang="en-US" altLang="ko-KR" b="1" dirty="0" smtClean="0">
                <a:solidFill>
                  <a:schemeClr val="bg1"/>
                </a:solidFill>
              </a:rPr>
              <a:t>LG</a:t>
            </a:r>
            <a:r>
              <a:rPr lang="ko-KR" altLang="en-US" b="1" dirty="0" smtClean="0">
                <a:solidFill>
                  <a:schemeClr val="bg1"/>
                </a:solidFill>
              </a:rPr>
              <a:t>구미공장 앞에서 철야농성으로 파업을 이어갔다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</a:rPr>
              <a:t>그로 인해 </a:t>
            </a:r>
            <a:r>
              <a:rPr lang="en-US" altLang="ko-KR" b="1" dirty="0" smtClean="0">
                <a:solidFill>
                  <a:schemeClr val="bg1"/>
                </a:solidFill>
              </a:rPr>
              <a:t>LG</a:t>
            </a:r>
            <a:r>
              <a:rPr lang="ko-KR" altLang="en-US" b="1" dirty="0" smtClean="0">
                <a:solidFill>
                  <a:schemeClr val="bg1"/>
                </a:solidFill>
              </a:rPr>
              <a:t>는 회사의 손실액이 </a:t>
            </a:r>
            <a:r>
              <a:rPr lang="en-US" altLang="ko-KR" b="1" dirty="0" smtClean="0">
                <a:solidFill>
                  <a:schemeClr val="bg1"/>
                </a:solidFill>
              </a:rPr>
              <a:t>6000</a:t>
            </a:r>
            <a:r>
              <a:rPr lang="ko-KR" altLang="en-US" b="1" dirty="0" smtClean="0">
                <a:solidFill>
                  <a:schemeClr val="bg1"/>
                </a:solidFill>
              </a:rPr>
              <a:t>억 원을 넘어섰고 가전제품 부문에서 경쟁 상대인 삼성에게 </a:t>
            </a:r>
            <a:r>
              <a:rPr lang="en-US" altLang="ko-KR" b="1" dirty="0" smtClean="0">
                <a:solidFill>
                  <a:schemeClr val="bg1"/>
                </a:solidFill>
              </a:rPr>
              <a:t>1</a:t>
            </a:r>
            <a:r>
              <a:rPr lang="ko-KR" altLang="en-US" b="1" dirty="0" smtClean="0">
                <a:solidFill>
                  <a:schemeClr val="bg1"/>
                </a:solidFill>
              </a:rPr>
              <a:t>위 자리까지 내주게 </a:t>
            </a:r>
            <a:r>
              <a:rPr lang="ko-KR" altLang="en-US" b="1" dirty="0" err="1" smtClean="0">
                <a:solidFill>
                  <a:schemeClr val="bg1"/>
                </a:solidFill>
              </a:rPr>
              <a:t>되었는</a:t>
            </a:r>
            <a:r>
              <a:rPr lang="ko-KR" altLang="en-US" b="1" dirty="0" smtClean="0">
                <a:solidFill>
                  <a:schemeClr val="bg1"/>
                </a:solidFill>
              </a:rPr>
              <a:t> 상황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상황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구미공장 사장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이 헌 조</a:t>
            </a:r>
            <a:r>
              <a:rPr lang="en-US" altLang="ko-KR" b="1" dirty="0" smtClean="0">
                <a:solidFill>
                  <a:schemeClr val="bg1"/>
                </a:solidFill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</a:rPr>
              <a:t>씨는 공장의 담을 넘고 농성장안으로 들어가 노조 측에게 진심 어린 사과를 하였다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</a:rPr>
              <a:t>또한 </a:t>
            </a:r>
            <a:r>
              <a:rPr lang="en-US" altLang="ko-KR" b="1" dirty="0" smtClean="0">
                <a:solidFill>
                  <a:schemeClr val="bg1"/>
                </a:solidFill>
              </a:rPr>
              <a:t>3</a:t>
            </a:r>
            <a:r>
              <a:rPr lang="ko-KR" altLang="en-US" b="1" dirty="0" smtClean="0">
                <a:solidFill>
                  <a:schemeClr val="bg1"/>
                </a:solidFill>
              </a:rPr>
              <a:t>년 내에 경쟁사와 똑같은 수준으로 임금과 복지 수준을 올리겠다고 노조 측에 약속 하였고 외부에 공개되지 않은 회사 기밀까지 노조 측에 보여주면서 사측의 진심을 믿어주기 바랬음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강성 노조측은 반신반의 하면서 사측의 제안을 받아 들였고 </a:t>
            </a:r>
            <a:r>
              <a:rPr lang="en-US" altLang="ko-KR" b="1" dirty="0" smtClean="0">
                <a:solidFill>
                  <a:schemeClr val="bg1"/>
                </a:solidFill>
              </a:rPr>
              <a:t>94</a:t>
            </a:r>
            <a:r>
              <a:rPr lang="ko-KR" altLang="en-US" b="1" dirty="0" smtClean="0">
                <a:solidFill>
                  <a:schemeClr val="bg1"/>
                </a:solidFill>
              </a:rPr>
              <a:t>년도인 </a:t>
            </a:r>
            <a:r>
              <a:rPr lang="en-US" altLang="ko-KR" b="1" dirty="0" smtClean="0">
                <a:solidFill>
                  <a:schemeClr val="bg1"/>
                </a:solidFill>
              </a:rPr>
              <a:t>LG</a:t>
            </a:r>
            <a:r>
              <a:rPr lang="ko-KR" altLang="en-US" b="1" dirty="0" smtClean="0">
                <a:solidFill>
                  <a:schemeClr val="bg1"/>
                </a:solidFill>
              </a:rPr>
              <a:t>전자 지부 위원장들은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품질과 생산은 우리가 책임지겠습니다</a:t>
            </a:r>
            <a:r>
              <a:rPr lang="en-US" altLang="ko-KR" b="1" dirty="0" smtClean="0">
                <a:solidFill>
                  <a:schemeClr val="bg1"/>
                </a:solidFill>
              </a:rPr>
              <a:t>.’ </a:t>
            </a:r>
            <a:r>
              <a:rPr lang="ko-KR" altLang="en-US" b="1" dirty="0" smtClean="0">
                <a:solidFill>
                  <a:schemeClr val="bg1"/>
                </a:solidFill>
              </a:rPr>
              <a:t>라는 광고에 출연하기도 하며 </a:t>
            </a:r>
            <a:r>
              <a:rPr lang="en-US" altLang="ko-KR" b="1" dirty="0" smtClean="0">
                <a:solidFill>
                  <a:schemeClr val="bg1"/>
                </a:solidFill>
              </a:rPr>
              <a:t>2000</a:t>
            </a:r>
            <a:r>
              <a:rPr lang="ko-KR" altLang="en-US" b="1" dirty="0" smtClean="0">
                <a:solidFill>
                  <a:schemeClr val="bg1"/>
                </a:solidFill>
              </a:rPr>
              <a:t>년에는 유니언 프로젝트라는 이름으로 노조가 주도해 새로운 모델의 </a:t>
            </a:r>
            <a:r>
              <a:rPr lang="en-US" altLang="ko-KR" b="1" dirty="0" smtClean="0">
                <a:solidFill>
                  <a:schemeClr val="bg1"/>
                </a:solidFill>
              </a:rPr>
              <a:t>TV</a:t>
            </a:r>
            <a:r>
              <a:rPr lang="ko-KR" altLang="en-US" b="1" dirty="0" smtClean="0">
                <a:solidFill>
                  <a:schemeClr val="bg1"/>
                </a:solidFill>
              </a:rPr>
              <a:t>를 개발하기도 함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결과</a:t>
            </a:r>
            <a:r>
              <a:rPr lang="en-US" altLang="ko-KR" b="1" dirty="0" smtClean="0">
                <a:solidFill>
                  <a:schemeClr val="bg1"/>
                </a:solidFill>
              </a:rPr>
              <a:t>:LG</a:t>
            </a:r>
            <a:r>
              <a:rPr lang="ko-KR" altLang="en-US" b="1" dirty="0" smtClean="0">
                <a:solidFill>
                  <a:schemeClr val="bg1"/>
                </a:solidFill>
              </a:rPr>
              <a:t>전자는 노조를 껴안고 함께 가는 상생의 길을 택함으로써 오늘날 초 우량 기업으로 발돋움 함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357950" y="857232"/>
            <a:ext cx="2527120" cy="1392084"/>
            <a:chOff x="1169229" y="4194771"/>
            <a:chExt cx="6795084" cy="139208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  <p:sp>
        <p:nvSpPr>
          <p:cNvPr id="20" name="직사각형 1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1071546"/>
            <a:ext cx="3927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LG </a:t>
            </a:r>
            <a:r>
              <a:rPr lang="ko-KR" altLang="en-US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사측의 제안</a:t>
            </a:r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en-US" altLang="ko-KR" sz="3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54650" y="137056"/>
            <a:ext cx="144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사건의 배경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03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2428868"/>
            <a:ext cx="9159659" cy="44356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배경</a:t>
            </a:r>
            <a:r>
              <a:rPr lang="en-US" altLang="ko-KR" b="1" dirty="0" smtClean="0">
                <a:solidFill>
                  <a:schemeClr val="bg1"/>
                </a:solidFill>
              </a:rPr>
              <a:t>:</a:t>
            </a:r>
            <a:r>
              <a:rPr lang="ko-KR" altLang="en-US" b="1" dirty="0" smtClean="0">
                <a:solidFill>
                  <a:schemeClr val="bg1"/>
                </a:solidFill>
              </a:rPr>
              <a:t> 시장개발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기술발전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고객 수요의 다양화 등 통신시장의 환경은 하루하루 다르게 변화하고 있으니 </a:t>
            </a:r>
            <a:r>
              <a:rPr lang="en-US" altLang="ko-KR" b="1" dirty="0" smtClean="0">
                <a:solidFill>
                  <a:schemeClr val="bg1"/>
                </a:solidFill>
              </a:rPr>
              <a:t>KT</a:t>
            </a:r>
            <a:r>
              <a:rPr lang="ko-KR" altLang="en-US" b="1" dirty="0" smtClean="0">
                <a:solidFill>
                  <a:schemeClr val="bg1"/>
                </a:solidFill>
              </a:rPr>
              <a:t>는 극심한 노사갈등으로 인해 업무성과는 물론 회사에 대한 이미지가 실추되었는 상황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상황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노동조합은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솔선수범하는 노동조합</a:t>
            </a:r>
            <a:r>
              <a:rPr lang="en-US" altLang="ko-KR" b="1" dirty="0" smtClean="0">
                <a:solidFill>
                  <a:schemeClr val="bg1"/>
                </a:solidFill>
              </a:rPr>
              <a:t>’ </a:t>
            </a:r>
            <a:r>
              <a:rPr lang="ko-KR" altLang="en-US" b="1" dirty="0" smtClean="0">
                <a:solidFill>
                  <a:schemeClr val="bg1"/>
                </a:solidFill>
              </a:rPr>
              <a:t>이라는 새로운 노사문화의 가치관을 슬로건으로 갖고 </a:t>
            </a:r>
            <a:r>
              <a:rPr lang="en-US" altLang="ko-KR" b="1" dirty="0" smtClean="0">
                <a:solidFill>
                  <a:schemeClr val="bg1"/>
                </a:solidFill>
              </a:rPr>
              <a:t>2003</a:t>
            </a:r>
            <a:r>
              <a:rPr lang="ko-KR" altLang="en-US" b="1" dirty="0" smtClean="0">
                <a:solidFill>
                  <a:schemeClr val="bg1"/>
                </a:solidFill>
              </a:rPr>
              <a:t>년 </a:t>
            </a:r>
            <a:r>
              <a:rPr lang="en-US" altLang="ko-KR" b="1" dirty="0" smtClean="0">
                <a:solidFill>
                  <a:schemeClr val="bg1"/>
                </a:solidFill>
              </a:rPr>
              <a:t>9</a:t>
            </a:r>
            <a:r>
              <a:rPr lang="ko-KR" altLang="en-US" b="1" dirty="0" smtClean="0">
                <a:solidFill>
                  <a:schemeClr val="bg1"/>
                </a:solidFill>
              </a:rPr>
              <a:t>월에 노조가 먼저 경쟁력 향상을 위해 구조조정을 할 것을 먼저 제안 하고 </a:t>
            </a:r>
            <a:r>
              <a:rPr lang="en-US" altLang="ko-KR" b="1" dirty="0" smtClean="0">
                <a:solidFill>
                  <a:schemeClr val="bg1"/>
                </a:solidFill>
              </a:rPr>
              <a:t>KT</a:t>
            </a:r>
            <a:r>
              <a:rPr lang="ko-KR" altLang="en-US" b="1" dirty="0" smtClean="0">
                <a:solidFill>
                  <a:schemeClr val="bg1"/>
                </a:solidFill>
              </a:rPr>
              <a:t>는 노동조합의 의견을 수용하여 </a:t>
            </a:r>
            <a:r>
              <a:rPr lang="en-US" altLang="ko-KR" b="1" dirty="0" smtClean="0">
                <a:solidFill>
                  <a:schemeClr val="bg1"/>
                </a:solidFill>
              </a:rPr>
              <a:t>5.500</a:t>
            </a:r>
            <a:r>
              <a:rPr lang="ko-KR" altLang="en-US" b="1" dirty="0" smtClean="0">
                <a:solidFill>
                  <a:schemeClr val="bg1"/>
                </a:solidFill>
              </a:rPr>
              <a:t>명을 명예 퇴직 시킴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</a:rPr>
              <a:t>또한 노조는 </a:t>
            </a:r>
            <a:r>
              <a:rPr lang="en-US" altLang="ko-KR" b="1" dirty="0" smtClean="0">
                <a:solidFill>
                  <a:schemeClr val="bg1"/>
                </a:solidFill>
              </a:rPr>
              <a:t>‘KT </a:t>
            </a:r>
            <a:r>
              <a:rPr lang="ko-KR" altLang="en-US" b="1" dirty="0" smtClean="0">
                <a:solidFill>
                  <a:schemeClr val="bg1"/>
                </a:solidFill>
              </a:rPr>
              <a:t>노조 간부상 </a:t>
            </a:r>
            <a:r>
              <a:rPr lang="en-US" altLang="ko-KR" b="1" dirty="0" smtClean="0">
                <a:solidFill>
                  <a:schemeClr val="bg1"/>
                </a:solidFill>
              </a:rPr>
              <a:t>10</a:t>
            </a:r>
            <a:r>
              <a:rPr lang="ko-KR" altLang="en-US" b="1" dirty="0" smtClean="0">
                <a:solidFill>
                  <a:schemeClr val="bg1"/>
                </a:solidFill>
              </a:rPr>
              <a:t>개 조항</a:t>
            </a:r>
            <a:r>
              <a:rPr lang="en-US" altLang="ko-KR" b="1" dirty="0" smtClean="0">
                <a:solidFill>
                  <a:schemeClr val="bg1"/>
                </a:solidFill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</a:rPr>
              <a:t>을 만들어 노조간부의 윤리의식을 고취시키고 자기개발을 적극 권장하기도 함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결과</a:t>
            </a:r>
            <a:r>
              <a:rPr lang="en-US" altLang="ko-KR" b="1" dirty="0" smtClean="0">
                <a:solidFill>
                  <a:schemeClr val="bg1"/>
                </a:solidFill>
              </a:rPr>
              <a:t>: 2004</a:t>
            </a:r>
            <a:r>
              <a:rPr lang="ko-KR" altLang="en-US" b="1" dirty="0" smtClean="0">
                <a:solidFill>
                  <a:schemeClr val="bg1"/>
                </a:solidFill>
              </a:rPr>
              <a:t>년 </a:t>
            </a:r>
            <a:r>
              <a:rPr lang="en-US" altLang="ko-KR" b="1" dirty="0" smtClean="0">
                <a:solidFill>
                  <a:schemeClr val="bg1"/>
                </a:solidFill>
              </a:rPr>
              <a:t>1</a:t>
            </a:r>
            <a:r>
              <a:rPr lang="ko-KR" altLang="en-US" b="1" dirty="0" smtClean="0">
                <a:solidFill>
                  <a:schemeClr val="bg1"/>
                </a:solidFill>
              </a:rPr>
              <a:t>월 노사공동으로 현 수준의 인원을 유지한다는 내용의 고용보장선언을 발표하고 그 해 </a:t>
            </a:r>
            <a:r>
              <a:rPr lang="en-US" altLang="ko-KR" b="1" dirty="0" smtClean="0">
                <a:solidFill>
                  <a:schemeClr val="bg1"/>
                </a:solidFill>
              </a:rPr>
              <a:t>‘</a:t>
            </a:r>
            <a:r>
              <a:rPr lang="ko-KR" altLang="en-US" b="1" dirty="0" smtClean="0">
                <a:solidFill>
                  <a:schemeClr val="bg1"/>
                </a:solidFill>
              </a:rPr>
              <a:t>신 노사 문화대상</a:t>
            </a:r>
            <a:r>
              <a:rPr lang="en-US" altLang="ko-KR" b="1" dirty="0" smtClean="0">
                <a:solidFill>
                  <a:schemeClr val="bg1"/>
                </a:solidFill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</a:rPr>
              <a:t> 최우수상을 수상함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따라서 </a:t>
            </a:r>
            <a:r>
              <a:rPr lang="en-US" altLang="ko-KR" b="1" dirty="0" smtClean="0">
                <a:solidFill>
                  <a:schemeClr val="bg1"/>
                </a:solidFill>
              </a:rPr>
              <a:t>KT</a:t>
            </a:r>
            <a:r>
              <a:rPr lang="ko-KR" altLang="en-US" b="1" dirty="0" smtClean="0">
                <a:solidFill>
                  <a:schemeClr val="bg1"/>
                </a:solidFill>
              </a:rPr>
              <a:t>는 </a:t>
            </a:r>
            <a:r>
              <a:rPr lang="en-US" altLang="ko-KR" b="1" dirty="0" smtClean="0">
                <a:solidFill>
                  <a:schemeClr val="bg1"/>
                </a:solidFill>
              </a:rPr>
              <a:t>2001</a:t>
            </a:r>
            <a:r>
              <a:rPr lang="ko-KR" altLang="en-US" b="1" dirty="0" smtClean="0">
                <a:solidFill>
                  <a:schemeClr val="bg1"/>
                </a:solidFill>
              </a:rPr>
              <a:t>년 이후 무 분규 상태를 유지함으로써 대립적 노사관계를 협력적 노사관계로 전환시킨 우리나라 대표적인 모델로 꼽히고 있음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6357950" y="857232"/>
            <a:ext cx="2527120" cy="1392084"/>
            <a:chOff x="1169229" y="4194771"/>
            <a:chExt cx="6795084" cy="139208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  <p:sp>
        <p:nvSpPr>
          <p:cNvPr id="20" name="직사각형 1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1071546"/>
            <a:ext cx="50930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KT </a:t>
            </a:r>
            <a:r>
              <a:rPr lang="ko-KR" altLang="en-US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노조 측의 제안</a:t>
            </a:r>
            <a:r>
              <a:rPr lang="en-US" altLang="ko-KR" sz="3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en-US" altLang="ko-KR" sz="3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48552" y="3571876"/>
            <a:ext cx="2428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등장인물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483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04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54650" y="137056"/>
            <a:ext cx="34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등장인물</a:t>
            </a:r>
            <a:r>
              <a:rPr lang="en-US" altLang="ko-KR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- JK </a:t>
            </a:r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 JL</a:t>
            </a:r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04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43702" y="285749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기업임원진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JL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기업사장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1" name="그림 20" descr="KakaoTalk_20161118_103521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642918"/>
            <a:ext cx="1338045" cy="178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5" name="그림 24" descr="KakaoTalk_20161118_1035208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86190"/>
            <a:ext cx="1500198" cy="18090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714348" y="600076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노조원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</a:p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노동위원장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8" name="그림 27" descr="KakaoTalk_20161118_103522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786190"/>
            <a:ext cx="1404527" cy="18573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3500430" y="6072206"/>
            <a:ext cx="278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뉴스앵커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및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 노조원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546" y="257174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우진호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8" name="그림 17" descr="증명파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7" y="642918"/>
            <a:ext cx="1332877" cy="1714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20" name="직선 연결선 19"/>
          <p:cNvCxnSpPr/>
          <p:nvPr/>
        </p:nvCxnSpPr>
        <p:spPr>
          <a:xfrm>
            <a:off x="2428860" y="1214422"/>
            <a:ext cx="4429156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910" y="2643182"/>
            <a:ext cx="250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기업사장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235743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강다현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1" name="그림 30" descr="KakaoTalk_20161118_103521087.jpg"/>
          <p:cNvPicPr>
            <a:picLocks noChangeAspect="1"/>
          </p:cNvPicPr>
          <p:nvPr/>
        </p:nvPicPr>
        <p:blipFill>
          <a:blip r:embed="rId7"/>
          <a:srcRect l="12963" t="25000" r="14814" b="27778"/>
          <a:stretch>
            <a:fillRect/>
          </a:stretch>
        </p:blipFill>
        <p:spPr>
          <a:xfrm>
            <a:off x="6572264" y="3714752"/>
            <a:ext cx="1791053" cy="1928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2" name="TextBox 31"/>
          <p:cNvSpPr txBox="1"/>
          <p:nvPr/>
        </p:nvSpPr>
        <p:spPr>
          <a:xfrm>
            <a:off x="857224" y="564357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김보현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744" y="571501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김성철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702" y="571501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김예림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3702" y="607220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노조원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</a:p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JL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노조원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</a:p>
        </p:txBody>
      </p:sp>
      <p:pic>
        <p:nvPicPr>
          <p:cNvPr id="36" name="그림 35" descr="KakaoTalk_20161118_1035214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1357298"/>
            <a:ext cx="1500198" cy="19931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4643438" y="235743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노동위원장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JL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통신회사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노조원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3240" y="342900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유지명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 rot="10800000" flipV="1">
            <a:off x="2357422" y="3143248"/>
            <a:ext cx="785818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4643438" y="3071810"/>
            <a:ext cx="1928826" cy="100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rot="5400000">
            <a:off x="4107653" y="3607595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26351" y="3429000"/>
            <a:ext cx="2643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관련이론 </a:t>
            </a:r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및 </a:t>
            </a:r>
            <a:endParaRPr lang="en-US" altLang="ko-KR" sz="25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용어구성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483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2844" y="1643050"/>
            <a:ext cx="9001156" cy="5000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54650" y="137056"/>
            <a:ext cx="28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 </a:t>
            </a:r>
            <a:r>
              <a:rPr lang="ko-KR" altLang="en-US" b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이론 및 용어구성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56597" y="620688"/>
            <a:ext cx="514343" cy="3600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1714489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20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0100" y="1000108"/>
            <a:ext cx="399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노사관계</a:t>
            </a:r>
            <a:endParaRPr lang="ko-KR" altLang="en-US" sz="2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0</a:t>
            </a:r>
            <a:r>
              <a:rPr lang="en-US" altLang="ko-KR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7072330" y="571480"/>
            <a:ext cx="2071670" cy="1071570"/>
            <a:chOff x="1169229" y="4194771"/>
            <a:chExt cx="6795084" cy="139208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  <p:sp>
        <p:nvSpPr>
          <p:cNvPr id="27" name="내용 개체 틀 26"/>
          <p:cNvSpPr>
            <a:spLocks noGrp="1"/>
          </p:cNvSpPr>
          <p:nvPr>
            <p:ph sz="half" idx="1"/>
          </p:nvPr>
        </p:nvSpPr>
        <p:spPr>
          <a:xfrm>
            <a:off x="642910" y="171448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산업사회에서 고용의 직접 당사자인 노동자 측과 사용자 측 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그리고 이들 간의 관계에 사회적 노동정책을 통해 개입하는 정부 측 사이에서 고용을 중심으로 나타나는 행위주체들 간의 제 관계라고 규정 함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b="1" dirty="0" smtClean="0"/>
              <a:t>노사관계는 다음과 같은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단계를 거쳐 발전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함</a:t>
            </a:r>
            <a:r>
              <a:rPr lang="en-US" altLang="ko-KR" b="1" dirty="0" smtClean="0"/>
              <a:t>. </a:t>
            </a:r>
            <a:endParaRPr lang="en-US" altLang="ko-KR" b="1" dirty="0" smtClean="0"/>
          </a:p>
          <a:p>
            <a:pPr marL="400050" lvl="1" indent="0">
              <a:buNone/>
            </a:pPr>
            <a:r>
              <a:rPr lang="ko-KR" altLang="en-US" b="1" dirty="0" smtClean="0"/>
              <a:t>제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단계</a:t>
            </a:r>
            <a:r>
              <a:rPr lang="en-US" altLang="ko-KR" b="1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신분적 지배관계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ko-KR" altLang="en-US" b="1" dirty="0" smtClean="0"/>
              <a:t>제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단계</a:t>
            </a:r>
            <a:r>
              <a:rPr lang="en-US" altLang="ko-KR" b="1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사용자 우위단계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ko-KR" altLang="en-US" b="1" dirty="0" smtClean="0"/>
              <a:t>제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단계</a:t>
            </a:r>
            <a:r>
              <a:rPr lang="en-US" altLang="ko-KR" b="1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노사대등관계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ko-KR" altLang="en-US" b="1" dirty="0" smtClean="0"/>
              <a:t>제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단계</a:t>
            </a:r>
            <a:r>
              <a:rPr lang="en-US" altLang="ko-KR" b="1" dirty="0" smtClean="0"/>
              <a:t>: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경쟁지향적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단계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노사협조단계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b="1" dirty="0"/>
          </a:p>
        </p:txBody>
      </p:sp>
      <p:sp>
        <p:nvSpPr>
          <p:cNvPr id="28" name="내용 개체 틀 27"/>
          <p:cNvSpPr>
            <a:spLocks noGrp="1"/>
          </p:cNvSpPr>
          <p:nvPr>
            <p:ph sz="half" idx="2"/>
          </p:nvPr>
        </p:nvSpPr>
        <p:spPr>
          <a:xfrm>
            <a:off x="4714876" y="171448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b="1" dirty="0" smtClean="0"/>
              <a:t>노사관계는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 협력적이지만 다른 한편에서는 대항적인 요소가 공존</a:t>
            </a:r>
            <a:r>
              <a:rPr lang="ko-KR" altLang="en-US" b="1" dirty="0" smtClean="0"/>
              <a:t>하고 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b="1" dirty="0" smtClean="0">
                <a:solidFill>
                  <a:schemeClr val="bg1"/>
                </a:solidFill>
              </a:rPr>
              <a:t>노동운동이 </a:t>
            </a:r>
            <a:r>
              <a:rPr lang="ko-KR" altLang="en-US" b="1" dirty="0" smtClean="0">
                <a:solidFill>
                  <a:schemeClr val="bg1"/>
                </a:solidFill>
              </a:rPr>
              <a:t>제도화되면서 노동조합이 노사관계의 필수적 요소로 자리잡게 되면 대항적 경향은 장점에 이르지만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</a:rPr>
              <a:t>그 이후에 노동운동이 제도 속에 순응하면서 협조적 경향이 강화 됨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오늘날 </a:t>
            </a:r>
            <a:r>
              <a:rPr lang="ko-KR" altLang="en-US" b="1" dirty="0" smtClean="0"/>
              <a:t>선진국들은 대부분 제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단계인 협조적 단계에 도달하였으며</a:t>
            </a:r>
            <a:r>
              <a:rPr lang="en-US" altLang="ko-KR" b="1" dirty="0" smtClean="0"/>
              <a:t>,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한국은 현재 제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단계인 노사대등단계에 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2844" y="1643050"/>
            <a:ext cx="9001156" cy="5000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2000" b="1" dirty="0" smtClean="0"/>
              <a:t>협력적 노사관계의 개념 정의는 연구자마다 견해가 각기 다름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Nadler</a:t>
            </a:r>
            <a:r>
              <a:rPr lang="en-US" altLang="ko-KR" sz="2000" b="1" dirty="0" smtClean="0"/>
              <a:t>, L 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Nadler, Z</a:t>
            </a:r>
            <a:r>
              <a:rPr lang="ko-KR" altLang="en-US" sz="2000" b="1" dirty="0" smtClean="0"/>
              <a:t>가 정의하는 협력적 노사관계는 노사가 상호 </a:t>
            </a:r>
            <a:r>
              <a:rPr lang="ko-KR" altLang="en-US" sz="2000" b="1" dirty="0" smtClean="0"/>
              <a:t>이득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이 되는 변화를 유도하고 노사 간의 문재해결을 위해 함께 일하는 것이라고 정의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반대로 </a:t>
            </a:r>
            <a:r>
              <a:rPr lang="en-US" altLang="ko-KR" sz="2000" b="1" dirty="0" smtClean="0"/>
              <a:t>Cooke</a:t>
            </a:r>
            <a:r>
              <a:rPr lang="ko-KR" altLang="en-US" sz="2000" b="1" dirty="0" smtClean="0"/>
              <a:t>은 노사가 가능한 많은 것을 분배받기 원하는 것을 전제로 작업성과를 증가시키고 책임을 공유하며 노동자생활의 질을 향상시켜 노사 당사자들에게 분베될 수 있는 책임을 공유하며 노동자 생활의 질을 향상시켜 노사 당사자들에게 분배 될 수 있는 생산성을 지키려는 노력을 협력적 노사관계로 정의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o-KR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협력적 노사관계는 노사의 상호 이득을 얻기 위해 공동으로 노력하는 것으로 말할 수 있음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54650" y="137056"/>
            <a:ext cx="28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 </a:t>
            </a:r>
            <a:r>
              <a:rPr lang="ko-KR" altLang="en-US" b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이론 및 용어구성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56597" y="620688"/>
            <a:ext cx="514343" cy="3600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0100" y="1000108"/>
            <a:ext cx="399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협력적 노사관계</a:t>
            </a:r>
            <a:endParaRPr lang="ko-KR" altLang="en-US" sz="2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0</a:t>
            </a:r>
            <a:r>
              <a:rPr lang="en-US" altLang="ko-KR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7072330" y="571480"/>
            <a:ext cx="2071670" cy="1071570"/>
            <a:chOff x="1169229" y="4194771"/>
            <a:chExt cx="6795084" cy="139208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5508" y="1677120"/>
            <a:ext cx="9001156" cy="5000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협력적 노사관계에 영향을 주는 요인을 경영 측 요인과 노동조합 측 요인으로 나눌 수 있다고 봄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54650" y="137056"/>
            <a:ext cx="28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 이론 및 용어구성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56597" y="620688"/>
            <a:ext cx="514343" cy="3600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0100" y="1000108"/>
            <a:ext cx="399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협력적 노사관계</a:t>
            </a:r>
            <a:endParaRPr lang="ko-KR" altLang="en-US" sz="2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0</a:t>
            </a:r>
            <a:r>
              <a:rPr lang="en-US" altLang="ko-KR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7072330" y="571480"/>
            <a:ext cx="2071670" cy="1071570"/>
            <a:chOff x="1169229" y="4194771"/>
            <a:chExt cx="6795084" cy="139208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  <p:sp>
        <p:nvSpPr>
          <p:cNvPr id="29" name="모서리가 둥근 직사각형 28"/>
          <p:cNvSpPr/>
          <p:nvPr/>
        </p:nvSpPr>
        <p:spPr>
          <a:xfrm>
            <a:off x="428596" y="3429000"/>
            <a:ext cx="200026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경영 측 요인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428992" y="2928934"/>
            <a:ext cx="528641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노동 조합에 대한 경영진의 행동과 태도로서의 정보 공유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357554" y="3714752"/>
            <a:ext cx="528641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원활한 의사소통의 정도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28596" y="5085184"/>
            <a:ext cx="200026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노동조합 측 요인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꺾인 연결선 33"/>
          <p:cNvCxnSpPr/>
          <p:nvPr/>
        </p:nvCxnSpPr>
        <p:spPr>
          <a:xfrm>
            <a:off x="2571736" y="5339967"/>
            <a:ext cx="632112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모서리가 둥근 직사각형 38"/>
          <p:cNvSpPr/>
          <p:nvPr/>
        </p:nvSpPr>
        <p:spPr>
          <a:xfrm>
            <a:off x="3357554" y="5072074"/>
            <a:ext cx="528641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노동조합 집행부의 노사관계 전략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꺾인 연결선 41"/>
          <p:cNvCxnSpPr/>
          <p:nvPr/>
        </p:nvCxnSpPr>
        <p:spPr>
          <a:xfrm flipV="1">
            <a:off x="2571736" y="3214686"/>
            <a:ext cx="714380" cy="142876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/>
          <p:nvPr/>
        </p:nvCxnSpPr>
        <p:spPr>
          <a:xfrm flipV="1">
            <a:off x="2571736" y="3857628"/>
            <a:ext cx="714380" cy="142876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rot="5400000">
            <a:off x="2251059" y="3678239"/>
            <a:ext cx="642942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2542" y="188640"/>
            <a:ext cx="2337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CONTETS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2827" y="3460938"/>
            <a:ext cx="126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조원소개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859874" y="2417324"/>
            <a:ext cx="864096" cy="864096"/>
            <a:chOff x="2465291" y="1772816"/>
            <a:chExt cx="864096" cy="864096"/>
          </a:xfrm>
        </p:grpSpPr>
        <p:grpSp>
          <p:nvGrpSpPr>
            <p:cNvPr id="21" name="그룹 20"/>
            <p:cNvGrpSpPr/>
            <p:nvPr/>
          </p:nvGrpSpPr>
          <p:grpSpPr>
            <a:xfrm>
              <a:off x="2465291" y="1772816"/>
              <a:ext cx="864096" cy="864096"/>
              <a:chOff x="2947250" y="1808820"/>
              <a:chExt cx="3240360" cy="3240360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2947250" y="1808820"/>
                <a:ext cx="3240360" cy="32403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3232820" y="2094390"/>
                <a:ext cx="2669220" cy="2669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575808" y="1974031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01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382329" y="2417326"/>
            <a:ext cx="864096" cy="864096"/>
            <a:chOff x="3563888" y="1772815"/>
            <a:chExt cx="864096" cy="864096"/>
          </a:xfrm>
        </p:grpSpPr>
        <p:sp>
          <p:nvSpPr>
            <p:cNvPr id="27" name="타원 26"/>
            <p:cNvSpPr/>
            <p:nvPr/>
          </p:nvSpPr>
          <p:spPr>
            <a:xfrm>
              <a:off x="3563888" y="1772815"/>
              <a:ext cx="864096" cy="8640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3640040" y="1848967"/>
              <a:ext cx="711792" cy="71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74405" y="1974030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7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02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904784" y="2417325"/>
            <a:ext cx="864096" cy="864096"/>
            <a:chOff x="4788024" y="1772814"/>
            <a:chExt cx="864096" cy="864096"/>
          </a:xfrm>
        </p:grpSpPr>
        <p:sp>
          <p:nvSpPr>
            <p:cNvPr id="31" name="타원 30"/>
            <p:cNvSpPr/>
            <p:nvPr/>
          </p:nvSpPr>
          <p:spPr>
            <a:xfrm>
              <a:off x="4788024" y="1772814"/>
              <a:ext cx="864096" cy="8640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4864176" y="1848966"/>
              <a:ext cx="711792" cy="71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8541" y="1974029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03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427239" y="2417326"/>
            <a:ext cx="864096" cy="864096"/>
            <a:chOff x="6084168" y="1756866"/>
            <a:chExt cx="864096" cy="864096"/>
          </a:xfrm>
        </p:grpSpPr>
        <p:sp>
          <p:nvSpPr>
            <p:cNvPr id="35" name="타원 34"/>
            <p:cNvSpPr/>
            <p:nvPr/>
          </p:nvSpPr>
          <p:spPr>
            <a:xfrm>
              <a:off x="6084168" y="1756866"/>
              <a:ext cx="864096" cy="8640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160320" y="1833018"/>
              <a:ext cx="711792" cy="71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4685" y="1958081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50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04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86512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등장인물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77737" y="3460938"/>
            <a:ext cx="111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사건의 배경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55282" y="3460938"/>
            <a:ext cx="12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활동사진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4546" y="535782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 이론과 용어 및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6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가지 구성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2928926" y="4357694"/>
            <a:ext cx="864096" cy="864096"/>
            <a:chOff x="2465291" y="1772816"/>
            <a:chExt cx="864096" cy="864096"/>
          </a:xfrm>
        </p:grpSpPr>
        <p:grpSp>
          <p:nvGrpSpPr>
            <p:cNvPr id="49" name="그룹 20"/>
            <p:cNvGrpSpPr/>
            <p:nvPr/>
          </p:nvGrpSpPr>
          <p:grpSpPr>
            <a:xfrm>
              <a:off x="2465291" y="1772816"/>
              <a:ext cx="864096" cy="864096"/>
              <a:chOff x="2947250" y="1808820"/>
              <a:chExt cx="3240360" cy="3240360"/>
            </a:xfrm>
          </p:grpSpPr>
          <p:sp>
            <p:nvSpPr>
              <p:cNvPr id="51" name="타원 50"/>
              <p:cNvSpPr/>
              <p:nvPr/>
            </p:nvSpPr>
            <p:spPr>
              <a:xfrm>
                <a:off x="2947250" y="1808820"/>
                <a:ext cx="3240360" cy="32403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3232820" y="2094390"/>
                <a:ext cx="2669220" cy="2669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575808" y="1974031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05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643438" y="5357826"/>
            <a:ext cx="177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UCC 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시청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4929190" y="4357694"/>
            <a:ext cx="864096" cy="864096"/>
            <a:chOff x="2465291" y="1772816"/>
            <a:chExt cx="864096" cy="864096"/>
          </a:xfrm>
        </p:grpSpPr>
        <p:grpSp>
          <p:nvGrpSpPr>
            <p:cNvPr id="55" name="그룹 20"/>
            <p:cNvGrpSpPr/>
            <p:nvPr/>
          </p:nvGrpSpPr>
          <p:grpSpPr>
            <a:xfrm>
              <a:off x="2465291" y="1772816"/>
              <a:ext cx="864096" cy="864096"/>
              <a:chOff x="2947250" y="1808820"/>
              <a:chExt cx="3240360" cy="3240360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2947250" y="1808820"/>
                <a:ext cx="3240360" cy="32403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3232820" y="2094390"/>
                <a:ext cx="2669220" cy="2669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575808" y="1974031"/>
              <a:ext cx="643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8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06</a:t>
              </a:r>
              <a:endPara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0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2844" y="1643050"/>
            <a:ext cx="9001156" cy="5000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54650" y="137056"/>
            <a:ext cx="283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관련 </a:t>
            </a:r>
            <a:r>
              <a:rPr lang="ko-KR" altLang="en-US" b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이론 및 용어구성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이등변 삼각형 9"/>
          <p:cNvSpPr/>
          <p:nvPr/>
        </p:nvSpPr>
        <p:spPr>
          <a:xfrm rot="10800000">
            <a:off x="856597" y="620688"/>
            <a:ext cx="514343" cy="3600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2000241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20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0100" y="100010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협력적 노사관계의 </a:t>
            </a:r>
            <a:r>
              <a:rPr lang="en-US" altLang="ko-KR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6</a:t>
            </a:r>
            <a:r>
              <a:rPr lang="ko-KR" altLang="en-US" sz="24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가지 선행요인</a:t>
            </a:r>
            <a:endParaRPr lang="ko-KR" altLang="en-US" sz="24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000108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0</a:t>
            </a:r>
            <a:r>
              <a:rPr lang="en-US" altLang="ko-KR" sz="2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7072330" y="571480"/>
            <a:ext cx="2071670" cy="1071570"/>
            <a:chOff x="1169229" y="4194771"/>
            <a:chExt cx="6795084" cy="139208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30" y="4194771"/>
              <a:ext cx="1391514" cy="139151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29" y="4496150"/>
              <a:ext cx="1090135" cy="109013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252" y="4200365"/>
              <a:ext cx="1386490" cy="138649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707" y="4481315"/>
              <a:ext cx="1104970" cy="110497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54" y="4247626"/>
              <a:ext cx="1338659" cy="1338659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59" y="4466751"/>
              <a:ext cx="1119534" cy="1119534"/>
            </a:xfrm>
            <a:prstGeom prst="rect">
              <a:avLst/>
            </a:prstGeom>
          </p:spPr>
        </p:pic>
      </p:grpSp>
      <p:sp>
        <p:nvSpPr>
          <p:cNvPr id="31" name="모서리가 둥근 직사각형 30"/>
          <p:cNvSpPr/>
          <p:nvPr/>
        </p:nvSpPr>
        <p:spPr>
          <a:xfrm>
            <a:off x="4000496" y="3571876"/>
            <a:ext cx="1643074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협력적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노사관계의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선행 요인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 rot="10800000" flipV="1">
            <a:off x="3286116" y="2571744"/>
            <a:ext cx="357190" cy="21431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929322" y="2571744"/>
            <a:ext cx="428628" cy="21431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endCxn id="27" idx="0"/>
          </p:cNvCxnSpPr>
          <p:nvPr/>
        </p:nvCxnSpPr>
        <p:spPr>
          <a:xfrm rot="5400000">
            <a:off x="7286644" y="4214818"/>
            <a:ext cx="285752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endCxn id="29" idx="2"/>
          </p:cNvCxnSpPr>
          <p:nvPr/>
        </p:nvCxnSpPr>
        <p:spPr>
          <a:xfrm>
            <a:off x="3284466" y="5543293"/>
            <a:ext cx="501716" cy="1360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29" idx="6"/>
          </p:cNvCxnSpPr>
          <p:nvPr/>
        </p:nvCxnSpPr>
        <p:spPr>
          <a:xfrm flipV="1">
            <a:off x="6072198" y="5572141"/>
            <a:ext cx="285752" cy="10715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endCxn id="26" idx="0"/>
          </p:cNvCxnSpPr>
          <p:nvPr/>
        </p:nvCxnSpPr>
        <p:spPr>
          <a:xfrm>
            <a:off x="2143902" y="4072736"/>
            <a:ext cx="70644" cy="35639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3786182" y="4786322"/>
            <a:ext cx="2286016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4.’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불만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문제점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을 현장에서 해결하는 현장관리자 중심체제 구축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6" name="타원 25"/>
          <p:cNvSpPr/>
          <p:nvPr/>
        </p:nvSpPr>
        <p:spPr>
          <a:xfrm>
            <a:off x="1071538" y="4429132"/>
            <a:ext cx="2286016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노사 간 쌍방향 커뮤니케이션 활성화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8" name="타원 27"/>
          <p:cNvSpPr/>
          <p:nvPr/>
        </p:nvSpPr>
        <p:spPr>
          <a:xfrm>
            <a:off x="1142976" y="2357430"/>
            <a:ext cx="2286016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6. ‘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국적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인종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성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 측면에서 다양성 존중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3643306" y="1643050"/>
            <a:ext cx="2286016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1.’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직원 존중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이라는 가치를 핵심가치로 강조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5" name="타원 24"/>
          <p:cNvSpPr/>
          <p:nvPr/>
        </p:nvSpPr>
        <p:spPr>
          <a:xfrm>
            <a:off x="6215074" y="2357430"/>
            <a:ext cx="2286016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2. 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직원 육성프로그램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의 체계적 운영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7" name="타원 26"/>
          <p:cNvSpPr/>
          <p:nvPr/>
        </p:nvSpPr>
        <p:spPr>
          <a:xfrm>
            <a:off x="6286512" y="4357694"/>
            <a:ext cx="2286016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3. ‘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생산력 향상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이 최우선 과제임을 노사모두 공감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8" grpId="0" animBg="1"/>
      <p:bldP spid="30" grpId="0" animBg="1"/>
      <p:bldP spid="25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48551" y="3571876"/>
            <a:ext cx="2428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UCC </a:t>
            </a:r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시청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483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06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32393" y="3000372"/>
            <a:ext cx="2596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atin typeface="나눔바른펜" pitchFamily="50" charset="-127"/>
                <a:ea typeface="나눔바른펜" pitchFamily="50" charset="-127"/>
              </a:rPr>
              <a:t>Thank You!</a:t>
            </a:r>
            <a:endParaRPr lang="ko-KR" altLang="en-US" sz="4400" b="1" dirty="0">
              <a:latin typeface="나눔바른펜" pitchFamily="50" charset="-127"/>
              <a:ea typeface="나눔바른펜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6325" y="3571876"/>
            <a:ext cx="1653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 소개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963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54650" y="137056"/>
            <a:ext cx="144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 소개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7104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596" y="428625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조장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우진호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발표 담당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1" name="그림 20" descr="KakaoTalk_20161118_103521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2357454" cy="31466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22" name="직선 연결선 21"/>
          <p:cNvCxnSpPr/>
          <p:nvPr/>
        </p:nvCxnSpPr>
        <p:spPr>
          <a:xfrm rot="5400000">
            <a:off x="999306" y="2928934"/>
            <a:ext cx="4429950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KakaoTalk_20161118_1035208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071546"/>
            <a:ext cx="2547375" cy="3071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3643306" y="435769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부 조장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13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김보현 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조 구호 안 담당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5400000">
            <a:off x="4143372" y="2928934"/>
            <a:ext cx="4429950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 descr="KakaoTalk_20161118_103522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071546"/>
            <a:ext cx="2322871" cy="30718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6643702" y="442913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수석조원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김성철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UCC 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및 편집 담당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33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54650" y="137056"/>
            <a:ext cx="144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 소개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7104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472" y="435769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유지명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대본 담당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rot="5400000">
            <a:off x="999306" y="2928934"/>
            <a:ext cx="4429950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43306" y="435769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조원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14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김예림 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대본 담당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5400000">
            <a:off x="4143372" y="2928934"/>
            <a:ext cx="4429950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43702" y="442913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조원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14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강다현</a:t>
            </a:r>
            <a:endParaRPr lang="en-US" altLang="ko-KR" sz="1600" b="1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</a:t>
            </a:r>
            <a:r>
              <a:rPr lang="en-US" altLang="ko-KR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PPT</a:t>
            </a:r>
            <a:r>
              <a:rPr lang="ko-KR" altLang="en-US" sz="16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제작</a:t>
            </a:r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6" name="그림 15" descr="KakaoTalk_20161118_103521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25623"/>
            <a:ext cx="2364367" cy="31412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7" name="그림 16" descr="KakaoTalk_20161118_103521087.jpg"/>
          <p:cNvPicPr>
            <a:picLocks noChangeAspect="1"/>
          </p:cNvPicPr>
          <p:nvPr/>
        </p:nvPicPr>
        <p:blipFill>
          <a:blip r:embed="rId4"/>
          <a:srcRect l="12963" t="25000" r="14814" b="27778"/>
          <a:stretch>
            <a:fillRect/>
          </a:stretch>
        </p:blipFill>
        <p:spPr>
          <a:xfrm>
            <a:off x="3357554" y="1066051"/>
            <a:ext cx="2857520" cy="3077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" name="그림 17" descr="증명파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071546"/>
            <a:ext cx="2443608" cy="3143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333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3401869" y="2258869"/>
            <a:ext cx="2322259" cy="2322259"/>
            <a:chOff x="2947250" y="1808820"/>
            <a:chExt cx="3240360" cy="3240360"/>
          </a:xfrm>
        </p:grpSpPr>
        <p:sp>
          <p:nvSpPr>
            <p:cNvPr id="5" name="타원 4"/>
            <p:cNvSpPr/>
            <p:nvPr/>
          </p:nvSpPr>
          <p:spPr>
            <a:xfrm>
              <a:off x="2947250" y="1808820"/>
              <a:ext cx="3240360" cy="3240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147991" y="1996611"/>
              <a:ext cx="2838877" cy="2838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21282" y="3571876"/>
            <a:ext cx="1653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 사진</a:t>
            </a:r>
            <a:endParaRPr lang="ko-KR" altLang="en-US" sz="25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800" y="2644170"/>
            <a:ext cx="8483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4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4650" y="137056"/>
            <a:ext cx="54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 사진 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0001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407194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9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19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JK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앙상블 시작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54" name="그림 53" descr="KakaoTalk_20161118_104750817.jpg"/>
          <p:cNvPicPr>
            <a:picLocks noChangeAspect="1"/>
          </p:cNvPicPr>
          <p:nvPr/>
        </p:nvPicPr>
        <p:blipFill>
          <a:blip r:embed="rId3"/>
          <a:srcRect t="8333" r="23288"/>
          <a:stretch>
            <a:fillRect/>
          </a:stretch>
        </p:blipFill>
        <p:spPr>
          <a:xfrm>
            <a:off x="357158" y="1357298"/>
            <a:ext cx="2896358" cy="2428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오른쪽 화살표 54"/>
          <p:cNvSpPr/>
          <p:nvPr/>
        </p:nvSpPr>
        <p:spPr>
          <a:xfrm>
            <a:off x="3500430" y="2428868"/>
            <a:ext cx="571504" cy="35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143372" y="414338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27~30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주제선정 및 자료수집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57" name="그림 56" descr="KakaoTalk_20161118_1047434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285860"/>
            <a:ext cx="3811620" cy="25003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" name="오른쪽 화살표 57"/>
          <p:cNvSpPr/>
          <p:nvPr/>
        </p:nvSpPr>
        <p:spPr>
          <a:xfrm>
            <a:off x="8429652" y="2500306"/>
            <a:ext cx="571504" cy="35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 descr="noun_192875_c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357694"/>
            <a:ext cx="2357430" cy="235743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429132"/>
            <a:ext cx="3000396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4650" y="137056"/>
            <a:ext cx="54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 사진 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0001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407194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5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최종 대본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5" name="오른쪽 화살표 54"/>
          <p:cNvSpPr/>
          <p:nvPr/>
        </p:nvSpPr>
        <p:spPr>
          <a:xfrm>
            <a:off x="3786182" y="2285992"/>
            <a:ext cx="571504" cy="35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5214942" y="414338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UCC 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촬영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59" name="그림 58" descr="KakaoTalk_20161118_104745642.jpg"/>
          <p:cNvPicPr>
            <a:picLocks noChangeAspect="1"/>
          </p:cNvPicPr>
          <p:nvPr/>
        </p:nvPicPr>
        <p:blipFill>
          <a:blip r:embed="rId3"/>
          <a:srcRect t="4520" r="33051"/>
          <a:stretch>
            <a:fillRect/>
          </a:stretch>
        </p:blipFill>
        <p:spPr>
          <a:xfrm>
            <a:off x="357158" y="1214421"/>
            <a:ext cx="3286148" cy="26362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그림 15" descr="KakaoTalk_20161118_104748436.jpg"/>
          <p:cNvPicPr>
            <a:picLocks noChangeAspect="1"/>
          </p:cNvPicPr>
          <p:nvPr/>
        </p:nvPicPr>
        <p:blipFill>
          <a:blip r:embed="rId4"/>
          <a:srcRect t="18055" r="23437"/>
          <a:stretch>
            <a:fillRect/>
          </a:stretch>
        </p:blipFill>
        <p:spPr>
          <a:xfrm>
            <a:off x="4429124" y="1142984"/>
            <a:ext cx="4509067" cy="2714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그림 16" descr="noun_716193_c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500570"/>
            <a:ext cx="2532082" cy="20716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643446"/>
            <a:ext cx="3286148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"/>
            <a:ext cx="9144000" cy="6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/>
        </p:nvSpPr>
        <p:spPr>
          <a:xfrm rot="10800000">
            <a:off x="342254" y="620688"/>
            <a:ext cx="514343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93154"/>
            <a:ext cx="8928992" cy="43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4650" y="137056"/>
            <a:ext cx="54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활동 사진 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99" y="10262"/>
            <a:ext cx="6751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0001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471488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17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UCC 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편집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5" name="오른쪽 화살표 54"/>
          <p:cNvSpPr/>
          <p:nvPr/>
        </p:nvSpPr>
        <p:spPr>
          <a:xfrm>
            <a:off x="4643438" y="2571744"/>
            <a:ext cx="571504" cy="357190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5572132" y="464344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월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18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일 </a:t>
            </a:r>
            <a:r>
              <a:rPr lang="en-US" altLang="ko-KR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PPT </a:t>
            </a:r>
            <a:r>
              <a:rPr lang="ko-KR" altLang="en-US" sz="20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제작</a:t>
            </a:r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4" name="그림 13" descr="KakaoTalk_20161118_104750972.jpg"/>
          <p:cNvPicPr>
            <a:picLocks noChangeAspect="1"/>
          </p:cNvPicPr>
          <p:nvPr/>
        </p:nvPicPr>
        <p:blipFill>
          <a:blip r:embed="rId3"/>
          <a:srcRect t="34375" r="9259" b="9375"/>
          <a:stretch>
            <a:fillRect/>
          </a:stretch>
        </p:blipFill>
        <p:spPr>
          <a:xfrm>
            <a:off x="5572132" y="1142984"/>
            <a:ext cx="2857507" cy="31491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그림 14" descr="KakaoTalk_20161118_104744418.jpg"/>
          <p:cNvPicPr>
            <a:picLocks noChangeAspect="1"/>
          </p:cNvPicPr>
          <p:nvPr/>
        </p:nvPicPr>
        <p:blipFill>
          <a:blip r:embed="rId4"/>
          <a:srcRect t="1389"/>
          <a:stretch>
            <a:fillRect/>
          </a:stretch>
        </p:blipFill>
        <p:spPr>
          <a:xfrm>
            <a:off x="285720" y="1071546"/>
            <a:ext cx="3857620" cy="3357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857736"/>
            <a:ext cx="2000264" cy="200026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000612"/>
            <a:ext cx="2500330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906</Words>
  <Application>Microsoft Office PowerPoint</Application>
  <PresentationFormat>화면 슬라이드 쇼(4:3)</PresentationFormat>
  <Paragraphs>165</Paragraphs>
  <Slides>22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JK앙상블 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nv5chfv</dc:creator>
  <cp:lastModifiedBy>Registered User</cp:lastModifiedBy>
  <cp:revision>392</cp:revision>
  <dcterms:created xsi:type="dcterms:W3CDTF">2016-06-10T16:55:28Z</dcterms:created>
  <dcterms:modified xsi:type="dcterms:W3CDTF">2016-11-21T01:39:20Z</dcterms:modified>
</cp:coreProperties>
</file>