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4" r:id="rId4"/>
    <p:sldId id="263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3AC8A3D-D017-41E7-B986-DED4D745B594}" type="datetimeFigureOut">
              <a:rPr lang="ko-KR" altLang="en-US" smtClean="0"/>
              <a:t>2016-09-29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91393EB-F35C-426A-A8A6-98734795100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1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2348880"/>
            <a:ext cx="10044608" cy="2441239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en-US" altLang="ko-KR" dirty="0" err="1"/>
              <a:t>대구대</a:t>
            </a:r>
            <a:r>
              <a:rPr lang="en-US" altLang="ko-KR" dirty="0"/>
              <a:t> </a:t>
            </a:r>
            <a:r>
              <a:rPr lang="en-US" altLang="ko-KR" dirty="0" err="1"/>
              <a:t>상대평가제도의</a:t>
            </a:r>
            <a:r>
              <a:rPr lang="en-US" altLang="ko-KR" dirty="0"/>
              <a:t> </a:t>
            </a:r>
            <a:r>
              <a:rPr lang="en-US" altLang="ko-KR" dirty="0" err="1"/>
              <a:t>이해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419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36512" y="557808"/>
            <a:ext cx="8640959" cy="1143000"/>
          </a:xfrm>
        </p:spPr>
        <p:txBody>
          <a:bodyPr/>
          <a:lstStyle/>
          <a:p>
            <a:pPr algn="l" fontAlgn="base">
              <a:lnSpc>
                <a:spcPct val="150000"/>
              </a:lnSpc>
            </a:pPr>
            <a: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  <a:t>1) </a:t>
            </a: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대구대 상대평가제도에서는 다른 학교에서 </a:t>
            </a:r>
            <a:b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</a:b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보기 드문 상대평가</a:t>
            </a:r>
            <a:r>
              <a:rPr lang="ko-KR" altLang="en-US" sz="28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실점</a:t>
            </a: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개념을 중심개념으로 사용</a:t>
            </a:r>
            <a:endParaRPr lang="en-US" altLang="ko-KR" sz="2800" dirty="0"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611560" y="2276872"/>
            <a:ext cx="9108504" cy="4509120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담당교수가 중간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기말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과제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출석 등 합산점수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(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총점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)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을 입력하면 </a:t>
            </a:r>
            <a:endParaRPr lang="en-US" altLang="ko-KR" sz="3600" dirty="0">
              <a:latin typeface="HY목각파임B" pitchFamily="18" charset="-127"/>
              <a:ea typeface="HY목각파임B" pitchFamily="18" charset="-127"/>
            </a:endParaRPr>
          </a:p>
          <a:p>
            <a:pPr marL="45720" indent="0" fontAlgn="base">
              <a:buNone/>
            </a:pP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컴퓨터가 자동으로 석차를 매긴 후 석차에 따라 </a:t>
            </a:r>
            <a:r>
              <a:rPr lang="ko-KR" altLang="en-US" sz="3600" dirty="0">
                <a:solidFill>
                  <a:srgbClr val="FF0000"/>
                </a:solidFill>
                <a:latin typeface="HY목각파임B" pitchFamily="18" charset="-127"/>
                <a:ea typeface="HY목각파임B" pitchFamily="18" charset="-127"/>
              </a:rPr>
              <a:t>실점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이라는 이름으로 </a:t>
            </a:r>
            <a:endParaRPr lang="en-US" altLang="ko-KR" sz="3600" dirty="0">
              <a:latin typeface="HY목각파임B" pitchFamily="18" charset="-127"/>
              <a:ea typeface="HY목각파임B" pitchFamily="18" charset="-127"/>
            </a:endParaRPr>
          </a:p>
          <a:p>
            <a:pPr marL="45720" indent="0" fontAlgn="base">
              <a:buNone/>
            </a:pP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총점을 변환</a:t>
            </a:r>
            <a:endParaRPr lang="en-US" altLang="ko-KR" sz="3600" dirty="0">
              <a:latin typeface="HY목각파임B" pitchFamily="18" charset="-127"/>
              <a:ea typeface="HY목각파임B" pitchFamily="18" charset="-127"/>
            </a:endParaRPr>
          </a:p>
          <a:p>
            <a:pPr marL="45720" indent="0" fontAlgn="base">
              <a:buNone/>
            </a:pPr>
            <a:endParaRPr lang="ko-KR" altLang="en-US" sz="3600" dirty="0">
              <a:latin typeface="HY목각파임B" pitchFamily="18" charset="-127"/>
              <a:ea typeface="HY목각파임B" pitchFamily="18" charset="-127"/>
            </a:endParaRPr>
          </a:p>
          <a:p>
            <a:pPr fontAlgn="base"/>
            <a:r>
              <a:rPr lang="ko-KR" altLang="en-US" sz="3600" dirty="0">
                <a:solidFill>
                  <a:srgbClr val="FF0000"/>
                </a:solidFill>
                <a:latin typeface="HY목각파임B" pitchFamily="18" charset="-127"/>
                <a:ea typeface="HY목각파임B" pitchFamily="18" charset="-127"/>
              </a:rPr>
              <a:t>실점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은 담당교수의 의사와 전혀 관계없이 변환 된 것이라는 사실을 </a:t>
            </a:r>
            <a:endParaRPr lang="en-US" altLang="ko-KR" sz="3600" dirty="0">
              <a:latin typeface="HY목각파임B" pitchFamily="18" charset="-127"/>
              <a:ea typeface="HY목각파임B" pitchFamily="18" charset="-127"/>
            </a:endParaRPr>
          </a:p>
          <a:p>
            <a:pPr marL="45720" indent="0" fontAlgn="base">
              <a:buNone/>
            </a:pP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알지 못한 학생이 의외로 많다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pPr marL="45720" indent="0" fontAlgn="base">
              <a:buNone/>
            </a:pPr>
            <a:endParaRPr lang="ko-KR" altLang="en-US" sz="3600" dirty="0">
              <a:latin typeface="HY목각파임B" pitchFamily="18" charset="-127"/>
              <a:ea typeface="HY목각파임B" pitchFamily="18" charset="-127"/>
            </a:endParaRPr>
          </a:p>
          <a:p>
            <a:pPr fontAlgn="base"/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예컨대 담당교수가 산출한 총점 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90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점이 </a:t>
            </a:r>
            <a:r>
              <a:rPr lang="ko-KR" altLang="en-US" sz="3600" dirty="0">
                <a:solidFill>
                  <a:srgbClr val="FF0000"/>
                </a:solidFill>
                <a:latin typeface="HY목각파임B" pitchFamily="18" charset="-127"/>
                <a:ea typeface="HY목각파임B" pitchFamily="18" charset="-127"/>
              </a:rPr>
              <a:t>실점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95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점이 될 수도 있고</a:t>
            </a:r>
            <a:endParaRPr lang="en-US" altLang="ko-KR" sz="3600" dirty="0">
              <a:latin typeface="HY목각파임B" pitchFamily="18" charset="-127"/>
              <a:ea typeface="HY목각파임B" pitchFamily="18" charset="-127"/>
            </a:endParaRPr>
          </a:p>
          <a:p>
            <a:pPr marL="45720" indent="0" fontAlgn="base">
              <a:buNone/>
            </a:pP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 혹은 </a:t>
            </a:r>
            <a:r>
              <a:rPr lang="ko-KR" altLang="en-US" sz="3600" dirty="0">
                <a:solidFill>
                  <a:srgbClr val="FF0000"/>
                </a:solidFill>
                <a:latin typeface="HY목각파임B" pitchFamily="18" charset="-127"/>
                <a:ea typeface="HY목각파임B" pitchFamily="18" charset="-127"/>
              </a:rPr>
              <a:t>실점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85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점이 될 수도 있음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. 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어떤 경우엔 담당교수가 총점 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97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점을 </a:t>
            </a:r>
            <a:endParaRPr lang="en-US" altLang="ko-KR" sz="3600" dirty="0">
              <a:latin typeface="HY목각파임B" pitchFamily="18" charset="-127"/>
              <a:ea typeface="HY목각파임B" pitchFamily="18" charset="-127"/>
            </a:endParaRPr>
          </a:p>
          <a:p>
            <a:pPr marL="45720" indent="0" fontAlgn="base">
              <a:buNone/>
            </a:pP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산출하였으나 컴퓨터가 실점 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100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점으로 변환하는 경우도 있음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pPr marL="45720" indent="0" fontAlgn="base">
              <a:buNone/>
            </a:pPr>
            <a:endParaRPr lang="ko-KR" altLang="en-US" sz="3600" dirty="0">
              <a:latin typeface="HY목각파임B" pitchFamily="18" charset="-127"/>
              <a:ea typeface="HY목각파임B" pitchFamily="18" charset="-127"/>
            </a:endParaRPr>
          </a:p>
          <a:p>
            <a:pPr fontAlgn="base"/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요컨대 </a:t>
            </a:r>
            <a:r>
              <a:rPr lang="ko-KR" altLang="en-US" sz="3600" dirty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실점은 수강생 중 석차에 따라 컴퓨터가 자동 결정</a:t>
            </a:r>
            <a:r>
              <a:rPr lang="ko-KR" altLang="en-US" sz="3600" dirty="0">
                <a:latin typeface="HY목각파임B" pitchFamily="18" charset="-127"/>
                <a:ea typeface="HY목각파임B" pitchFamily="18" charset="-127"/>
              </a:rPr>
              <a:t>한다</a:t>
            </a:r>
            <a:r>
              <a:rPr lang="en-US" altLang="ko-KR" sz="3600" dirty="0">
                <a:latin typeface="HY목각파임B" pitchFamily="18" charset="-127"/>
                <a:ea typeface="HY목각파임B" pitchFamily="18" charset="-127"/>
              </a:rPr>
              <a:t>.</a:t>
            </a:r>
            <a:endParaRPr lang="ko-KR" altLang="en-US" sz="3600" dirty="0"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1822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36512" y="557808"/>
            <a:ext cx="8640959" cy="1143000"/>
          </a:xfrm>
        </p:spPr>
        <p:txBody>
          <a:bodyPr/>
          <a:lstStyle/>
          <a:p>
            <a:pPr algn="l" fontAlgn="base">
              <a:lnSpc>
                <a:spcPct val="150000"/>
              </a:lnSpc>
            </a:pPr>
            <a: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  <a:t>2) </a:t>
            </a: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총점이 동점인 경우에는 </a:t>
            </a:r>
            <a:b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</a:b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기말</a:t>
            </a:r>
            <a: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중간</a:t>
            </a:r>
            <a: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과제</a:t>
            </a:r>
            <a: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출석 순으로 컴퓨터가 자동으로</a:t>
            </a:r>
            <a:b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</a:b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석차결정하고 석차에 따라 실점으로 환산한다</a:t>
            </a:r>
            <a: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  <a:t>..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sz="quarter" idx="13"/>
          </p:nvPr>
        </p:nvSpPr>
        <p:spPr>
          <a:xfrm>
            <a:off x="611560" y="2880320"/>
            <a:ext cx="9108504" cy="450912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0000"/>
                </a:solidFill>
                <a:latin typeface="HY목각파임B" pitchFamily="18" charset="-127"/>
                <a:ea typeface="HY목각파임B" pitchFamily="18" charset="-127"/>
              </a:rPr>
              <a:t>모든 요소가 동일한 점수인 경우 성적입력불가로 나옴</a:t>
            </a:r>
            <a:r>
              <a:rPr lang="en-US" altLang="ko-KR" dirty="0">
                <a:solidFill>
                  <a:srgbClr val="FF0000"/>
                </a:solidFill>
                <a:latin typeface="HY목각파임B" pitchFamily="18" charset="-127"/>
                <a:ea typeface="HY목각파임B" pitchFamily="18" charset="-127"/>
              </a:rPr>
              <a:t>.</a:t>
            </a:r>
            <a:endParaRPr lang="ko-KR" altLang="en-US" dirty="0">
              <a:solidFill>
                <a:srgbClr val="FF0000"/>
              </a:solidFill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32165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36512" y="557808"/>
            <a:ext cx="9577064" cy="1143000"/>
          </a:xfrm>
        </p:spPr>
        <p:txBody>
          <a:bodyPr/>
          <a:lstStyle/>
          <a:p>
            <a:pPr algn="l" fontAlgn="base">
              <a:lnSpc>
                <a:spcPct val="150000"/>
              </a:lnSpc>
            </a:pPr>
            <a: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  <a:t>3) </a:t>
            </a: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상대평가제에서는 </a:t>
            </a:r>
            <a: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  <a:t>A,B,C,D</a:t>
            </a: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별 각 구간 인원제한이 </a:t>
            </a:r>
            <a:b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</a:b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되어 있어서 </a:t>
            </a:r>
            <a:r>
              <a:rPr lang="en-US" altLang="ko-KR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(A</a:t>
            </a:r>
            <a:r>
              <a:rPr lang="ko-KR" altLang="en-US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는 </a:t>
            </a:r>
            <a:r>
              <a:rPr lang="en-US" altLang="ko-KR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30%</a:t>
            </a:r>
            <a:r>
              <a:rPr lang="ko-KR" altLang="en-US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이내</a:t>
            </a:r>
            <a:r>
              <a:rPr lang="en-US" altLang="ko-KR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, B</a:t>
            </a:r>
            <a:r>
              <a:rPr lang="ko-KR" altLang="en-US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는 </a:t>
            </a:r>
            <a:r>
              <a:rPr lang="en-US" altLang="ko-KR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30%</a:t>
            </a:r>
            <a:r>
              <a:rPr lang="ko-KR" altLang="en-US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이내</a:t>
            </a:r>
            <a:r>
              <a:rPr lang="en-US" altLang="ko-KR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, CDF</a:t>
            </a:r>
            <a:r>
              <a:rPr lang="ko-KR" altLang="en-US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는 </a:t>
            </a:r>
            <a:r>
              <a:rPr lang="en-US" altLang="ko-KR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40%</a:t>
            </a:r>
            <a:r>
              <a:rPr lang="ko-KR" altLang="en-US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이상</a:t>
            </a:r>
            <a:r>
              <a:rPr lang="en-US" altLang="ko-KR" sz="24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)</a:t>
            </a:r>
            <a:r>
              <a:rPr lang="en-US" altLang="ko-KR" sz="28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  <a:t> </a:t>
            </a:r>
            <a:br>
              <a:rPr lang="en-US" altLang="ko-KR" sz="2800" dirty="0">
                <a:solidFill>
                  <a:srgbClr val="FF0000"/>
                </a:solidFill>
                <a:latin typeface="Adobe 고딕 Std B" pitchFamily="34" charset="-127"/>
                <a:ea typeface="Adobe 고딕 Std B" pitchFamily="34" charset="-127"/>
              </a:rPr>
            </a:br>
            <a:r>
              <a:rPr lang="ko-KR" altLang="en-US" sz="2800" dirty="0">
                <a:latin typeface="Adobe 고딕 Std B" pitchFamily="34" charset="-127"/>
                <a:ea typeface="Adobe 고딕 Std B" pitchFamily="34" charset="-127"/>
              </a:rPr>
              <a:t>컴퓨터가 강제로 석차 순으로 배정한다</a:t>
            </a:r>
            <a:r>
              <a:rPr lang="en-US" altLang="ko-KR" sz="2800" dirty="0">
                <a:latin typeface="Adobe 고딕 Std B" pitchFamily="34" charset="-127"/>
                <a:ea typeface="Adobe 고딕 Std B" pitchFamily="34" charset="-127"/>
              </a:rPr>
              <a:t>.</a:t>
            </a:r>
            <a:endParaRPr lang="ko-KR" altLang="en-US" sz="2400" dirty="0">
              <a:solidFill>
                <a:srgbClr val="00B0F0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3194973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ko-KR" altLang="en-US" sz="28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  <a:t>만약 한 사람이 구간 이동하려면</a:t>
            </a:r>
            <a:r>
              <a:rPr lang="en-US" altLang="ko-KR" sz="24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  <a:t>(</a:t>
            </a:r>
            <a:r>
              <a:rPr lang="ko-KR" altLang="en-US" sz="24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  <a:t>성적 올려 주려면</a:t>
            </a:r>
            <a:r>
              <a:rPr lang="en-US" altLang="ko-KR" sz="24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  <a:t>)</a:t>
            </a:r>
            <a:br>
              <a:rPr lang="en-US" altLang="ko-KR" sz="24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</a:br>
            <a:r>
              <a:rPr lang="ko-KR" altLang="en-US" sz="28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  <a:t>반드시 다른 한 사람이 이동해야 한다</a:t>
            </a:r>
            <a:r>
              <a:rPr lang="en-US" altLang="ko-KR" sz="24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  <a:t>. (</a:t>
            </a:r>
            <a:r>
              <a:rPr lang="ko-KR" altLang="en-US" sz="24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  <a:t>성적이 자동 떨어진다</a:t>
            </a:r>
            <a:r>
              <a:rPr lang="en-US" altLang="ko-KR" sz="2400" dirty="0">
                <a:solidFill>
                  <a:srgbClr val="00B0F0"/>
                </a:solidFill>
                <a:latin typeface="Adobe 고딕 Std B" pitchFamily="34" charset="-127"/>
                <a:ea typeface="Adobe 고딕 Std B" pitchFamily="34" charset="-127"/>
              </a:rPr>
              <a:t>)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88673175"/>
      </p:ext>
    </p:extLst>
  </p:cSld>
  <p:clrMapOvr>
    <a:masterClrMapping/>
  </p:clrMapOvr>
</p:sld>
</file>

<file path=ppt/theme/theme1.xml><?xml version="1.0" encoding="utf-8"?>
<a:theme xmlns:a="http://schemas.openxmlformats.org/drawingml/2006/main" name="기류">
  <a:themeElements>
    <a:clrScheme name="기류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기류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기류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</TotalTime>
  <Words>128</Words>
  <Application>Microsoft Office PowerPoint</Application>
  <PresentationFormat>화면 슬라이드 쇼(4:3)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1" baseType="lpstr">
      <vt:lpstr>Adobe 고딕 Std B</vt:lpstr>
      <vt:lpstr>HY그래픽B</vt:lpstr>
      <vt:lpstr>HY그래픽M</vt:lpstr>
      <vt:lpstr>HY목각파임B</vt:lpstr>
      <vt:lpstr>Georgia</vt:lpstr>
      <vt:lpstr>Trebuchet MS</vt:lpstr>
      <vt:lpstr>기류</vt:lpstr>
      <vt:lpstr>대구대 상대평가제도의 이해</vt:lpstr>
      <vt:lpstr>1) 대구대 상대평가제도에서는 다른 학교에서  보기 드문 상대평가실점개념을 중심개념으로 사용</vt:lpstr>
      <vt:lpstr>2) 총점이 동점인 경우에는  기말, 중간, 과제, 출석 순으로 컴퓨터가 자동으로 석차결정하고 석차에 따라 실점으로 환산한다..</vt:lpstr>
      <vt:lpstr>3) 상대평가제에서는 A,B,C,D별 각 구간 인원제한이  되어 있어서 (A는 30%이내, B는 30%이내, CDF는 40%이상)  컴퓨터가 강제로 석차 순으로 배정한다.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대구대 상대평가제도의 이해</dc:title>
  <dc:creator>Happyday</dc:creator>
  <cp:lastModifiedBy>김재기</cp:lastModifiedBy>
  <cp:revision>2</cp:revision>
  <dcterms:created xsi:type="dcterms:W3CDTF">2016-09-29T06:09:04Z</dcterms:created>
  <dcterms:modified xsi:type="dcterms:W3CDTF">2016-09-29T12:46:20Z</dcterms:modified>
</cp:coreProperties>
</file>