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0948416" y="2788920"/>
            <a:ext cx="1243584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112776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3328416" y="0"/>
            <a:ext cx="2279904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71856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0832" y="3118105"/>
            <a:ext cx="10375392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10948416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2036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257432" cy="452596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476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 rot="5400000">
            <a:off x="7182612" y="2048256"/>
            <a:ext cx="6519672" cy="2414016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8737600" y="6135624"/>
            <a:ext cx="1316736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1474908" y="1379355"/>
            <a:ext cx="719328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11472672" y="0"/>
            <a:ext cx="719328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1536" y="274637"/>
            <a:ext cx="2231136" cy="585216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436864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215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3490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728" y="3044952"/>
            <a:ext cx="6254496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 bwMode="gray">
          <a:xfrm>
            <a:off x="10948416" y="2788920"/>
            <a:ext cx="1243584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112776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3328416" y="0"/>
            <a:ext cx="2279904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71856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3813048"/>
            <a:ext cx="103632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29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80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80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836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627632"/>
            <a:ext cx="5386917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860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193368" y="1627632"/>
            <a:ext cx="5389033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860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944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 bwMode="gray">
          <a:xfrm>
            <a:off x="0" y="0"/>
            <a:ext cx="12192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0"/>
            <a:ext cx="3243072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901952" y="0"/>
            <a:ext cx="2097024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9056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6501384"/>
            <a:ext cx="12192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 bwMode="gray">
          <a:xfrm>
            <a:off x="0" y="0"/>
            <a:ext cx="12192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/>
        </p:nvSpPr>
        <p:spPr bwMode="gray">
          <a:xfrm>
            <a:off x="0" y="0"/>
            <a:ext cx="402336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 bwMode="gray">
          <a:xfrm>
            <a:off x="0" y="0"/>
            <a:ext cx="3243072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 bwMode="gray">
          <a:xfrm>
            <a:off x="1901952" y="0"/>
            <a:ext cx="2097024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Rectangle 15"/>
          <p:cNvSpPr/>
          <p:nvPr/>
        </p:nvSpPr>
        <p:spPr bwMode="gray">
          <a:xfrm>
            <a:off x="11789664" y="0"/>
            <a:ext cx="402336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6786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548640"/>
            <a:ext cx="10265664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7936" y="1645920"/>
            <a:ext cx="3755136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645920"/>
            <a:ext cx="6400800" cy="44805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4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1824" y="658368"/>
            <a:ext cx="73152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2389632" y="1618488"/>
            <a:ext cx="73152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632" y="5413248"/>
            <a:ext cx="73152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910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115824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10887456" y="996696"/>
            <a:ext cx="1304544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2377440" y="0"/>
            <a:ext cx="2596896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243072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9496"/>
            <a:ext cx="109728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C6D11-767C-44B9-BE7B-02BE31329E81}" type="datetimeFigureOut">
              <a:rPr lang="ko-KR" altLang="en-US" smtClean="0"/>
              <a:t>2020-11-30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27264" y="6537960"/>
            <a:ext cx="3860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9536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B0862-8ACF-4475-9D08-FC3B1E14D54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73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0664B2-7B45-4EA7-8007-8A8F0EA4C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일본의 </a:t>
            </a:r>
            <a:r>
              <a:rPr lang="ko-KR" altLang="en-US" dirty="0" err="1"/>
              <a:t>마츠리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140DBF8-598A-49B1-BC92-294347E75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일본 축제 </a:t>
            </a:r>
            <a:r>
              <a:rPr lang="en-US" altLang="ko-KR" dirty="0"/>
              <a:t>‘</a:t>
            </a:r>
            <a:r>
              <a:rPr lang="ko-KR" altLang="en-US" dirty="0" err="1"/>
              <a:t>마츠리</a:t>
            </a:r>
            <a:r>
              <a:rPr lang="en-US" altLang="ko-KR" dirty="0"/>
              <a:t>’</a:t>
            </a:r>
          </a:p>
          <a:p>
            <a:pPr marL="0" indent="0">
              <a:buNone/>
            </a:pPr>
            <a:r>
              <a:rPr lang="ko-KR" altLang="en-US" sz="2200" dirty="0" err="1"/>
              <a:t>마츠리는</a:t>
            </a:r>
            <a:r>
              <a:rPr lang="ko-KR" altLang="en-US" sz="2200" dirty="0"/>
              <a:t> 농경문화를 나타내는 대표적인 축제</a:t>
            </a:r>
            <a:endParaRPr lang="en-US" altLang="ko-KR" sz="2200" dirty="0"/>
          </a:p>
          <a:p>
            <a:pPr marL="0" indent="0">
              <a:buNone/>
            </a:pPr>
            <a:r>
              <a:rPr lang="ko-KR" altLang="en-US" sz="2200" dirty="0"/>
              <a:t>연 평균 </a:t>
            </a:r>
            <a:r>
              <a:rPr lang="en-US" altLang="ko-KR" sz="2200" dirty="0"/>
              <a:t>2400</a:t>
            </a:r>
            <a:r>
              <a:rPr lang="ko-KR" altLang="en-US" sz="2200" dirty="0"/>
              <a:t>회를 넘는 </a:t>
            </a:r>
            <a:r>
              <a:rPr lang="ko-KR" altLang="en-US" sz="2200" dirty="0" err="1"/>
              <a:t>마츠리</a:t>
            </a:r>
            <a:r>
              <a:rPr lang="ko-KR" altLang="en-US" sz="2200" dirty="0"/>
              <a:t> 행사를 가지고 있음</a:t>
            </a:r>
            <a:r>
              <a:rPr lang="en-US" altLang="ko-KR" sz="2200" dirty="0"/>
              <a:t>.</a:t>
            </a:r>
          </a:p>
          <a:p>
            <a:pPr marL="0" indent="0">
              <a:buNone/>
            </a:pPr>
            <a:r>
              <a:rPr lang="ko-KR" altLang="en-US" sz="2200" dirty="0" err="1"/>
              <a:t>마츠리는</a:t>
            </a:r>
            <a:r>
              <a:rPr lang="ko-KR" altLang="en-US" sz="2200" dirty="0"/>
              <a:t> 우리말로 흔히 제사 혹은 축제로 번역되어 사용되고 있음</a:t>
            </a:r>
            <a:r>
              <a:rPr lang="en-US" altLang="ko-KR" sz="2200" dirty="0"/>
              <a:t>.</a:t>
            </a:r>
          </a:p>
          <a:p>
            <a:pPr marL="0" indent="0">
              <a:buNone/>
            </a:pPr>
            <a:r>
              <a:rPr lang="ko-KR" altLang="en-US" sz="2200" dirty="0"/>
              <a:t>오늘날의 </a:t>
            </a:r>
            <a:r>
              <a:rPr lang="ko-KR" altLang="en-US" sz="2200" dirty="0" err="1"/>
              <a:t>마츠리는</a:t>
            </a:r>
            <a:r>
              <a:rPr lang="ko-KR" altLang="en-US" sz="2200" dirty="0"/>
              <a:t> 종교적인 목적보다는 시민들을 위한 대중적인 축제로 바뀜</a:t>
            </a:r>
            <a:r>
              <a:rPr lang="en-US" altLang="ko-KR" sz="2200" dirty="0"/>
              <a:t>.</a:t>
            </a:r>
            <a:endParaRPr lang="ko-KR" altLang="en-US" sz="22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27A78BC-C466-4D04-A381-6235C485DC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525" y="3863182"/>
            <a:ext cx="3800475" cy="24739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75FD11E4-CA99-4516-8455-9A468865203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3863183"/>
            <a:ext cx="4391343" cy="247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395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203CFD-23B9-48CE-BDB1-D08538B02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일본의 </a:t>
            </a:r>
            <a:r>
              <a:rPr lang="ko-KR" altLang="en-US" dirty="0" err="1"/>
              <a:t>엔카</a:t>
            </a:r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/>
              <a:t>가라오케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9634EC5-7F7A-4E4E-9556-A6C044EC4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일본의 </a:t>
            </a:r>
            <a:r>
              <a:rPr lang="en-US" altLang="ko-KR" dirty="0"/>
              <a:t>‘</a:t>
            </a:r>
            <a:r>
              <a:rPr lang="ko-KR" altLang="en-US" dirty="0" err="1"/>
              <a:t>엔카</a:t>
            </a:r>
            <a:r>
              <a:rPr lang="en-US" altLang="ko-KR" dirty="0"/>
              <a:t>’</a:t>
            </a:r>
          </a:p>
          <a:p>
            <a:pPr marL="0" indent="0">
              <a:buNone/>
            </a:pPr>
            <a:r>
              <a:rPr lang="ko-KR" altLang="en-US" sz="2200" dirty="0" err="1"/>
              <a:t>엔카란</a:t>
            </a:r>
            <a:r>
              <a:rPr lang="ko-KR" altLang="en-US" sz="2200" dirty="0"/>
              <a:t> </a:t>
            </a:r>
            <a:r>
              <a:rPr lang="en-US" altLang="ko-KR" sz="2200" dirty="0"/>
              <a:t>? </a:t>
            </a:r>
            <a:r>
              <a:rPr lang="ko-KR" altLang="en-US" sz="2200" dirty="0"/>
              <a:t>우리나라의 트로트와 비슷한 성질을 가진 일본음악</a:t>
            </a:r>
            <a:endParaRPr lang="en-US" altLang="ko-KR" sz="2200" dirty="0"/>
          </a:p>
          <a:p>
            <a:pPr marL="0" indent="0">
              <a:buNone/>
            </a:pPr>
            <a:r>
              <a:rPr lang="ko-KR" altLang="en-US" sz="2200" dirty="0"/>
              <a:t>일본은 명치유신 </a:t>
            </a:r>
            <a:r>
              <a:rPr lang="ko-KR" altLang="en-US" sz="2200" dirty="0" err="1"/>
              <a:t>이휴</a:t>
            </a:r>
            <a:r>
              <a:rPr lang="ko-KR" altLang="en-US" sz="2200" dirty="0"/>
              <a:t> 현대화로 전환</a:t>
            </a:r>
            <a:r>
              <a:rPr lang="en-US" altLang="ko-KR" sz="2200" dirty="0"/>
              <a:t>, </a:t>
            </a:r>
            <a:r>
              <a:rPr lang="ko-KR" altLang="en-US" sz="2200" dirty="0"/>
              <a:t>대중 앞에서 시국을 비판하는 연설을 금지시키자 해학적이고 </a:t>
            </a:r>
            <a:r>
              <a:rPr lang="ko-KR" altLang="en-US" sz="2200" dirty="0" err="1"/>
              <a:t>사회풍자적인</a:t>
            </a:r>
            <a:r>
              <a:rPr lang="ko-KR" altLang="en-US" sz="2200" dirty="0"/>
              <a:t> 노랫말에 일본의 전통민요를 부르는 노래가 유행함</a:t>
            </a:r>
            <a:r>
              <a:rPr lang="en-US" altLang="ko-KR" sz="2200" dirty="0"/>
              <a:t>.</a:t>
            </a:r>
          </a:p>
          <a:p>
            <a:pPr marL="0" indent="0">
              <a:buNone/>
            </a:pPr>
            <a:r>
              <a:rPr lang="en-US" altLang="ko-KR" sz="2200" dirty="0"/>
              <a:t>1910</a:t>
            </a:r>
            <a:r>
              <a:rPr lang="ko-KR" altLang="en-US" sz="2200" dirty="0"/>
              <a:t>년대 일본 학생들이 중심인 특유의 풍자적인 노래 </a:t>
            </a:r>
            <a:r>
              <a:rPr lang="ko-KR" altLang="en-US" sz="2200" dirty="0" err="1"/>
              <a:t>쇼세이부시가</a:t>
            </a:r>
            <a:r>
              <a:rPr lang="ko-KR" altLang="en-US" sz="2200" dirty="0"/>
              <a:t> 유행하며 </a:t>
            </a:r>
            <a:r>
              <a:rPr lang="ko-KR" altLang="en-US" sz="2200" dirty="0" err="1"/>
              <a:t>엔카의</a:t>
            </a:r>
            <a:r>
              <a:rPr lang="ko-KR" altLang="en-US" sz="2200" dirty="0"/>
              <a:t> </a:t>
            </a:r>
            <a:endParaRPr lang="en-US" altLang="ko-KR" sz="2200" dirty="0"/>
          </a:p>
          <a:p>
            <a:pPr marL="0" indent="0">
              <a:buNone/>
            </a:pPr>
            <a:r>
              <a:rPr lang="ko-KR" altLang="en-US" sz="2200" dirty="0"/>
              <a:t>절정기를 이룸</a:t>
            </a:r>
            <a:r>
              <a:rPr lang="en-US" altLang="ko-KR" sz="2200" dirty="0"/>
              <a:t>.</a:t>
            </a:r>
          </a:p>
          <a:p>
            <a:pPr marL="0" indent="0">
              <a:buNone/>
            </a:pPr>
            <a:endParaRPr lang="ko-KR" altLang="en-US" sz="22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85B0651-DCD0-480E-A4E7-5994C55F3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3675" y="3863182"/>
            <a:ext cx="3695700" cy="2886074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4D360AC0-1FCE-4EFB-B786-6CDAC1AFED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25" y="3863182"/>
            <a:ext cx="4000500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790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3FFACD-CD4F-4392-AA30-22E9DC354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일본의 만화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F0E5BDE-E74C-42D4-833F-2ACDB7F5E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일본의 </a:t>
            </a:r>
            <a:r>
              <a:rPr lang="en-US" altLang="ko-KR" dirty="0"/>
              <a:t>‘</a:t>
            </a:r>
            <a:r>
              <a:rPr lang="ko-KR" altLang="en-US" dirty="0"/>
              <a:t>만화</a:t>
            </a:r>
            <a:r>
              <a:rPr lang="en-US" altLang="ko-KR" dirty="0"/>
              <a:t>’</a:t>
            </a:r>
          </a:p>
          <a:p>
            <a:pPr marL="0" indent="0">
              <a:buNone/>
            </a:pPr>
            <a:r>
              <a:rPr lang="ko-KR" altLang="en-US" sz="2200" dirty="0"/>
              <a:t>일본의 대중적으로도 만화 문화가 굉장히 많이 </a:t>
            </a:r>
            <a:r>
              <a:rPr lang="ko-KR" altLang="en-US" sz="2200" dirty="0" err="1"/>
              <a:t>발달되어있다</a:t>
            </a:r>
            <a:r>
              <a:rPr lang="en-US" altLang="ko-KR" sz="2200" dirty="0"/>
              <a:t>. 1900</a:t>
            </a:r>
            <a:r>
              <a:rPr lang="ko-KR" altLang="en-US" sz="2200" dirty="0"/>
              <a:t>년대 전부터 흑백으로 된 만화들이 큰 인기를 끌었으며</a:t>
            </a:r>
            <a:r>
              <a:rPr lang="en-US" altLang="ko-KR" sz="2200" dirty="0"/>
              <a:t>, </a:t>
            </a:r>
            <a:r>
              <a:rPr lang="ko-KR" altLang="en-US" sz="2200" dirty="0"/>
              <a:t>오늘날에도 그 인기가 상당하다</a:t>
            </a:r>
            <a:r>
              <a:rPr lang="en-US" altLang="ko-KR" sz="2200" dirty="0"/>
              <a:t>. </a:t>
            </a:r>
            <a:r>
              <a:rPr lang="ko-KR" altLang="en-US" sz="2200" dirty="0"/>
              <a:t>일본에서의 만화 문화는 현대를 상징하는 문화 중에 하나라해도 과언이 아니다</a:t>
            </a:r>
            <a:r>
              <a:rPr lang="en-US" altLang="ko-KR" sz="2200" dirty="0"/>
              <a:t>. </a:t>
            </a:r>
            <a:r>
              <a:rPr lang="ko-KR" altLang="en-US" sz="2200" dirty="0"/>
              <a:t>단순히 재미만 주는 것이 아니라 그림을 통해 사회 풍자나 우스꽝스러움 또는 이야기를 전하는 문예양식으로 정의 할 수 있다</a:t>
            </a:r>
            <a:r>
              <a:rPr lang="en-US" altLang="ko-KR" sz="2200" dirty="0"/>
              <a:t>.</a:t>
            </a:r>
            <a:endParaRPr lang="ko-KR" altLang="en-US" sz="22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DE1A8A21-F5FB-453D-AD85-78D22C6B6E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000500"/>
            <a:ext cx="2790825" cy="2657475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CF7D00F3-F4DD-4DE3-84C6-BEFC8A157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4325" y="4000500"/>
            <a:ext cx="3600450" cy="2657475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EF0C3EB3-8E66-4BF0-ABDF-9B0CAF8E9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1013" y="4000499"/>
            <a:ext cx="3405262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784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A6AEE6-D7C9-4376-9CF0-2D47E7C9C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일본의 영상산업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9C5C218-189B-4978-8DC9-CF1E1FC79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일본의 </a:t>
            </a:r>
            <a:r>
              <a:rPr lang="en-US" altLang="ko-KR" dirty="0"/>
              <a:t>‘</a:t>
            </a:r>
            <a:r>
              <a:rPr lang="ko-KR" altLang="en-US" dirty="0"/>
              <a:t>영상산업</a:t>
            </a:r>
            <a:r>
              <a:rPr lang="en-US" altLang="ko-KR" dirty="0"/>
              <a:t>’</a:t>
            </a:r>
          </a:p>
          <a:p>
            <a:pPr marL="0" indent="0">
              <a:buNone/>
            </a:pPr>
            <a:r>
              <a:rPr lang="ko-KR" altLang="en-US" sz="2200" dirty="0"/>
              <a:t>일종의 </a:t>
            </a:r>
            <a:r>
              <a:rPr lang="en-US" altLang="ko-KR" sz="2200" dirty="0"/>
              <a:t>‘</a:t>
            </a:r>
            <a:r>
              <a:rPr lang="ko-KR" altLang="en-US" sz="2200" dirty="0"/>
              <a:t>애니메이션</a:t>
            </a:r>
            <a:r>
              <a:rPr lang="en-US" altLang="ko-KR" sz="2200" dirty="0"/>
              <a:t>’</a:t>
            </a:r>
            <a:r>
              <a:rPr lang="ko-KR" altLang="en-US" sz="2200" dirty="0"/>
              <a:t>이라고 불리는 일본의 가장 대표적인 영상산업</a:t>
            </a:r>
            <a:r>
              <a:rPr lang="en-US" altLang="ko-KR" sz="2200" dirty="0"/>
              <a:t>.</a:t>
            </a:r>
          </a:p>
          <a:p>
            <a:pPr marL="0" indent="0">
              <a:buNone/>
            </a:pPr>
            <a:r>
              <a:rPr lang="ko-KR" altLang="en-US" sz="2200" dirty="0"/>
              <a:t>대중적이고 선호하는 영상을 제작하는 것도 있는 한편</a:t>
            </a:r>
            <a:r>
              <a:rPr lang="en-US" altLang="ko-KR" sz="2200" dirty="0"/>
              <a:t>, </a:t>
            </a:r>
            <a:r>
              <a:rPr lang="ko-KR" altLang="en-US" sz="2200" dirty="0"/>
              <a:t>비판적이고 사회를 볼 수 있게 만드는 애니메이션을 제작하기도 함</a:t>
            </a:r>
            <a:r>
              <a:rPr lang="en-US" altLang="ko-KR" sz="2200" dirty="0"/>
              <a:t>.</a:t>
            </a:r>
          </a:p>
          <a:p>
            <a:pPr marL="0" indent="0">
              <a:buNone/>
            </a:pPr>
            <a:r>
              <a:rPr lang="ko-KR" altLang="en-US" sz="2200" dirty="0"/>
              <a:t>만화와 같이 사회 풍자에 대한 내용을 가지고 있기도 함</a:t>
            </a:r>
            <a:r>
              <a:rPr lang="en-US" altLang="ko-KR" sz="2200" dirty="0"/>
              <a:t>. </a:t>
            </a:r>
            <a:endParaRPr lang="ko-KR" altLang="en-US" sz="22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630FCBC-0137-4807-9826-525DA05070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13" y="3863182"/>
            <a:ext cx="3130302" cy="2733675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F74BD0E1-959E-476B-9EDD-D0CE289B3C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8528" y="3863181"/>
            <a:ext cx="3651497" cy="2733675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85C0697F-9699-4A41-8C57-FF4C11F9D6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8059" y="3857625"/>
            <a:ext cx="3651497" cy="276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81705"/>
      </p:ext>
    </p:extLst>
  </p:cSld>
  <p:clrMapOvr>
    <a:masterClrMapping/>
  </p:clrMapOvr>
</p:sld>
</file>

<file path=ppt/theme/theme1.xml><?xml version="1.0" encoding="utf-8"?>
<a:theme xmlns:a="http://schemas.openxmlformats.org/drawingml/2006/main" name="New_Simple01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TM10237555[[fn=심플 테마]]</Template>
  <TotalTime>59</TotalTime>
  <Words>198</Words>
  <Application>Microsoft Office PowerPoint</Application>
  <PresentationFormat>와이드스크린</PresentationFormat>
  <Paragraphs>20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Arial</vt:lpstr>
      <vt:lpstr>Tw Cen MT</vt:lpstr>
      <vt:lpstr>Wingdings 3</vt:lpstr>
      <vt:lpstr>New_Simple01</vt:lpstr>
      <vt:lpstr>일본의 마츠리</vt:lpstr>
      <vt:lpstr>일본의 엔카 (가라오케)</vt:lpstr>
      <vt:lpstr>일본의 만화</vt:lpstr>
      <vt:lpstr>일본의 영상산업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일본의 대중문화</dc:title>
  <dc:creator>wodms9313@naver.com</dc:creator>
  <cp:lastModifiedBy>wodms9313@naver.com</cp:lastModifiedBy>
  <cp:revision>7</cp:revision>
  <dcterms:created xsi:type="dcterms:W3CDTF">2020-11-29T16:33:01Z</dcterms:created>
  <dcterms:modified xsi:type="dcterms:W3CDTF">2020-11-29T17:39:34Z</dcterms:modified>
</cp:coreProperties>
</file>