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4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5592EC-B51E-4067-B9F1-7BAC90060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AD39DA9-4772-4832-B8AC-B1569F9BE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6D9221-F930-4649-9F82-3F0D588E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0A6-76A8-4260-B645-6F2793D1D0D9}" type="datetimeFigureOut">
              <a:rPr lang="ko-KR" altLang="en-US" smtClean="0"/>
              <a:t>2018-12-04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25EBD0-70F8-45CC-9E01-586B7A27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F6E6C3A-DD34-499D-850B-42E642826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BD4-2967-458C-9BB3-DF0DA46FF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79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51A839-7949-44D9-B2DE-E624DDD21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5D81C26-B370-4E96-90E1-FB41D74D3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B2CD74F-623C-4EBA-A91E-340AD213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0A6-76A8-4260-B645-6F2793D1D0D9}" type="datetimeFigureOut">
              <a:rPr lang="ko-KR" altLang="en-US" smtClean="0"/>
              <a:t>2018-12-04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271657-7528-4EC1-89FA-A172F7FB9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7CC9A7-8BD7-40FB-A9D0-AD4B2BBD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BD4-2967-458C-9BB3-DF0DA46FF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055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A1EAEFA-533B-4A87-B782-FA59F3888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0B852DB-1A7C-461A-BB07-11DBE7332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61CF0C-18EC-4761-9A49-66188C7B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0A6-76A8-4260-B645-6F2793D1D0D9}" type="datetimeFigureOut">
              <a:rPr lang="ko-KR" altLang="en-US" smtClean="0"/>
              <a:t>2018-12-04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F88C74A-EC32-4482-ACD5-615506651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40C25DE-3FDC-4270-9BD4-42882346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BD4-2967-458C-9BB3-DF0DA46FF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415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178AA8-21A8-42AA-A300-884C87FC8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431A189-741A-40BF-9E11-49CFB7508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579E51-BA81-4F37-9759-30F264B76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0A6-76A8-4260-B645-6F2793D1D0D9}" type="datetimeFigureOut">
              <a:rPr lang="ko-KR" altLang="en-US" smtClean="0"/>
              <a:t>2018-12-04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3A74B9-B6D4-4E4F-B5DE-6BA00E663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0CD66E-E251-4FE3-9880-D64F219B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BD4-2967-458C-9BB3-DF0DA46FF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74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0F4B45-51EE-4398-9D86-88316347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3435DD2-0EC3-4DAB-B8BE-B1055E37E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B09C74-9DAB-4DCE-89B1-524C8E782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0A6-76A8-4260-B645-6F2793D1D0D9}" type="datetimeFigureOut">
              <a:rPr lang="ko-KR" altLang="en-US" smtClean="0"/>
              <a:t>2018-12-04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962B38-15CA-43EF-8699-C4F8E0036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F18153-63C9-4E1B-8E21-ADF2FE7A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BD4-2967-458C-9BB3-DF0DA46FF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52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76DD9E-6EC6-4F79-B9CE-9671849AA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DD140C6-AED7-404A-BAB2-01BB911DA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7E96606-6D5C-4318-897A-DC3640FE3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E4576D6-7000-4CA9-9015-074AFCC13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0A6-76A8-4260-B645-6F2793D1D0D9}" type="datetimeFigureOut">
              <a:rPr lang="ko-KR" altLang="en-US" smtClean="0"/>
              <a:t>2018-12-04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5C3FF54-625B-4E9C-9B8E-C9A12B367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17EC5FA-F8A6-482A-B691-28246DC03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BD4-2967-458C-9BB3-DF0DA46FF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652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881113-576C-49A9-AD4C-9FF76066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285962F-4A04-43CA-96BF-81AE4FE7F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B0B15A9-77C4-4973-BCC6-2B948E524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350982C-AD35-4212-8DC9-FD05147C6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122367F-1F65-4411-8F0D-2126F61CA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08C1995-012D-4674-9EAF-39F826AB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0A6-76A8-4260-B645-6F2793D1D0D9}" type="datetimeFigureOut">
              <a:rPr lang="ko-KR" altLang="en-US" smtClean="0"/>
              <a:t>2018-12-04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BEDD375-CC2A-4A0D-A7A8-A4EFFB69E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AE982A6-DC3C-4573-B28F-28C6ACBE5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BD4-2967-458C-9BB3-DF0DA46FF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074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186A08-2582-42B3-9EDC-FB6B1E0D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8CF31C7-5C86-4B40-8313-47578E0B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0A6-76A8-4260-B645-6F2793D1D0D9}" type="datetimeFigureOut">
              <a:rPr lang="ko-KR" altLang="en-US" smtClean="0"/>
              <a:t>2018-12-04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82F4719-F295-4551-82F0-E1B91B617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BBC063D-B026-4FD0-A0FF-FC3CE328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BD4-2967-458C-9BB3-DF0DA46FF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85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6C982BB-C847-4D25-B404-5527AF23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0A6-76A8-4260-B645-6F2793D1D0D9}" type="datetimeFigureOut">
              <a:rPr lang="ko-KR" altLang="en-US" smtClean="0"/>
              <a:t>2018-12-04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F645F1F-8852-4C8C-83F0-919C080F3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0AE2ECA-E242-471F-A87D-43228611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BD4-2967-458C-9BB3-DF0DA46FF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6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4FC7C9-F6E0-4DD7-B5A7-FDCC3616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CBE8AC-D420-4E57-8874-2F74833BD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E3DFADB-9D52-438E-A76F-95D1036A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2D23EBF-D04C-49DB-A556-AD6DAB3C7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0A6-76A8-4260-B645-6F2793D1D0D9}" type="datetimeFigureOut">
              <a:rPr lang="ko-KR" altLang="en-US" smtClean="0"/>
              <a:t>2018-12-04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D03620C-6BC1-4DB4-AB39-F22E73B1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AE205E9-441E-442B-BC60-2C4C2A6F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BD4-2967-458C-9BB3-DF0DA46FF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637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0746FE-A932-410E-8305-8E27CA8C5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9DCA480-F136-4BE7-8337-95C01429E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95EF223-6C19-4A03-8AFD-87D5DC40B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78E9CEF-1E84-442A-8739-95BC1D02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0A6-76A8-4260-B645-6F2793D1D0D9}" type="datetimeFigureOut">
              <a:rPr lang="ko-KR" altLang="en-US" smtClean="0"/>
              <a:t>2018-12-04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95003C9-A33D-4FB2-B2D1-7121156B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ADFF5AB-8630-4DD8-A576-136E19F2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BD4-2967-458C-9BB3-DF0DA46FF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88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6DE28F5-DAED-446F-8401-C965D795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6E3AEF4-6B53-49FB-B760-7301D5A70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3D10DB-746C-44A0-813D-4F1574EFCC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C80A6-76A8-4260-B645-6F2793D1D0D9}" type="datetimeFigureOut">
              <a:rPr lang="ko-KR" altLang="en-US" smtClean="0"/>
              <a:t>2018-12-04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7F56B6-908F-4CB5-B26F-89364E10D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29B2F9-4CCD-4801-9036-3CE4C27D5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66BD4-2967-458C-9BB3-DF0DA46FF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23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_6XrwdKmW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다이아몬드 3">
            <a:extLst>
              <a:ext uri="{FF2B5EF4-FFF2-40B4-BE49-F238E27FC236}">
                <a16:creationId xmlns:a16="http://schemas.microsoft.com/office/drawing/2014/main" id="{3EBA1EE8-C71C-4309-A90D-8F54B76BDC68}"/>
              </a:ext>
            </a:extLst>
          </p:cNvPr>
          <p:cNvSpPr/>
          <p:nvPr/>
        </p:nvSpPr>
        <p:spPr>
          <a:xfrm>
            <a:off x="6629973" y="1338944"/>
            <a:ext cx="841829" cy="841829"/>
          </a:xfrm>
          <a:prstGeom prst="diamond">
            <a:avLst/>
          </a:prstGeom>
          <a:solidFill>
            <a:schemeClr val="accent5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DA2AE-F5E6-4D96-99B1-31B5B6C46750}"/>
              </a:ext>
            </a:extLst>
          </p:cNvPr>
          <p:cNvSpPr txBox="1"/>
          <p:nvPr/>
        </p:nvSpPr>
        <p:spPr>
          <a:xfrm>
            <a:off x="7844903" y="1553028"/>
            <a:ext cx="2717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일본 정치의 전전과 전후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33FB5B-D83D-4EBD-AA6E-0E4FA8BE90FA}"/>
              </a:ext>
            </a:extLst>
          </p:cNvPr>
          <p:cNvSpPr txBox="1"/>
          <p:nvPr/>
        </p:nvSpPr>
        <p:spPr>
          <a:xfrm rot="3029531">
            <a:off x="6835123" y="15045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320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" name="다이아몬드 7">
            <a:extLst>
              <a:ext uri="{FF2B5EF4-FFF2-40B4-BE49-F238E27FC236}">
                <a16:creationId xmlns:a16="http://schemas.microsoft.com/office/drawing/2014/main" id="{854EB0BA-B263-457D-8361-240B8124CCA5}"/>
              </a:ext>
            </a:extLst>
          </p:cNvPr>
          <p:cNvSpPr/>
          <p:nvPr/>
        </p:nvSpPr>
        <p:spPr>
          <a:xfrm>
            <a:off x="6629973" y="2530903"/>
            <a:ext cx="841829" cy="841829"/>
          </a:xfrm>
          <a:prstGeom prst="diamond">
            <a:avLst/>
          </a:prstGeom>
          <a:solidFill>
            <a:schemeClr val="accent6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C4B09-1853-4312-AEB8-780E43BEB6A0}"/>
              </a:ext>
            </a:extLst>
          </p:cNvPr>
          <p:cNvSpPr txBox="1"/>
          <p:nvPr/>
        </p:nvSpPr>
        <p:spPr>
          <a:xfrm>
            <a:off x="7844903" y="2744987"/>
            <a:ext cx="1418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일본의 헌법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FC434-9F0D-406C-96DC-51446EF87350}"/>
              </a:ext>
            </a:extLst>
          </p:cNvPr>
          <p:cNvSpPr txBox="1"/>
          <p:nvPr/>
        </p:nvSpPr>
        <p:spPr>
          <a:xfrm rot="3029531">
            <a:off x="6835123" y="2696532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320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다이아몬드 11">
            <a:extLst>
              <a:ext uri="{FF2B5EF4-FFF2-40B4-BE49-F238E27FC236}">
                <a16:creationId xmlns:a16="http://schemas.microsoft.com/office/drawing/2014/main" id="{D00B94E5-E416-4FD4-8A2E-E9CC4F919F8D}"/>
              </a:ext>
            </a:extLst>
          </p:cNvPr>
          <p:cNvSpPr/>
          <p:nvPr/>
        </p:nvSpPr>
        <p:spPr>
          <a:xfrm>
            <a:off x="6629973" y="3722862"/>
            <a:ext cx="841829" cy="841829"/>
          </a:xfrm>
          <a:prstGeom prst="diamond">
            <a:avLst/>
          </a:prstGeom>
          <a:solidFill>
            <a:schemeClr val="accent4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439931-84A8-4AEA-89C5-E25634665A52}"/>
              </a:ext>
            </a:extLst>
          </p:cNvPr>
          <p:cNvSpPr txBox="1"/>
          <p:nvPr/>
        </p:nvSpPr>
        <p:spPr>
          <a:xfrm>
            <a:off x="7844903" y="3936946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일본의 개혁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8DB7FE-9436-4419-9878-D2577681E744}"/>
              </a:ext>
            </a:extLst>
          </p:cNvPr>
          <p:cNvSpPr txBox="1"/>
          <p:nvPr/>
        </p:nvSpPr>
        <p:spPr>
          <a:xfrm rot="3029531">
            <a:off x="6835123" y="3888491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320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6" name="다이아몬드 15">
            <a:extLst>
              <a:ext uri="{FF2B5EF4-FFF2-40B4-BE49-F238E27FC236}">
                <a16:creationId xmlns:a16="http://schemas.microsoft.com/office/drawing/2014/main" id="{33645E95-E37C-4724-A50B-D1D99AB87B5E}"/>
              </a:ext>
            </a:extLst>
          </p:cNvPr>
          <p:cNvSpPr/>
          <p:nvPr/>
        </p:nvSpPr>
        <p:spPr>
          <a:xfrm>
            <a:off x="6629973" y="4914821"/>
            <a:ext cx="841829" cy="841829"/>
          </a:xfrm>
          <a:prstGeom prst="diamond">
            <a:avLst/>
          </a:prstGeom>
          <a:solidFill>
            <a:schemeClr val="accent3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178343-384C-46FF-BBAB-F5CF5D3BE09E}"/>
              </a:ext>
            </a:extLst>
          </p:cNvPr>
          <p:cNvSpPr txBox="1"/>
          <p:nvPr/>
        </p:nvSpPr>
        <p:spPr>
          <a:xfrm>
            <a:off x="7844903" y="5128905"/>
            <a:ext cx="2233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냉정체제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&amp;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보수정치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50EE30-AE38-436B-B4DA-33A4711CA139}"/>
              </a:ext>
            </a:extLst>
          </p:cNvPr>
          <p:cNvSpPr txBox="1"/>
          <p:nvPr/>
        </p:nvSpPr>
        <p:spPr>
          <a:xfrm rot="3029531">
            <a:off x="6835123" y="5080450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endParaRPr lang="ko-KR" altLang="en-US" sz="320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D6143BA0-647D-405E-A80C-F4F4033E4AED}"/>
              </a:ext>
            </a:extLst>
          </p:cNvPr>
          <p:cNvSpPr/>
          <p:nvPr/>
        </p:nvSpPr>
        <p:spPr>
          <a:xfrm rot="2664569">
            <a:off x="569268" y="1785115"/>
            <a:ext cx="3721126" cy="3743277"/>
          </a:xfrm>
          <a:prstGeom prst="roundRect">
            <a:avLst>
              <a:gd name="adj" fmla="val 5015"/>
            </a:avLst>
          </a:prstGeom>
          <a:solidFill>
            <a:srgbClr val="101010"/>
          </a:solidFill>
          <a:ln>
            <a:solidFill>
              <a:srgbClr val="101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AD40531B-F5ED-4B19-9277-45E62F76061D}"/>
              </a:ext>
            </a:extLst>
          </p:cNvPr>
          <p:cNvSpPr/>
          <p:nvPr/>
        </p:nvSpPr>
        <p:spPr>
          <a:xfrm rot="2690411">
            <a:off x="-1745868" y="500659"/>
            <a:ext cx="6047587" cy="6083587"/>
          </a:xfrm>
          <a:prstGeom prst="roundRect">
            <a:avLst>
              <a:gd name="adj" fmla="val 5015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42B28443-D41D-41CF-B8CF-88435788FD26}"/>
              </a:ext>
            </a:extLst>
          </p:cNvPr>
          <p:cNvSpPr/>
          <p:nvPr/>
        </p:nvSpPr>
        <p:spPr>
          <a:xfrm rot="2664569">
            <a:off x="-2751834" y="905267"/>
            <a:ext cx="5470407" cy="5502971"/>
          </a:xfrm>
          <a:prstGeom prst="roundRect">
            <a:avLst>
              <a:gd name="adj" fmla="val 5015"/>
            </a:avLst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다이아몬드 26">
            <a:extLst>
              <a:ext uri="{FF2B5EF4-FFF2-40B4-BE49-F238E27FC236}">
                <a16:creationId xmlns:a16="http://schemas.microsoft.com/office/drawing/2014/main" id="{686D821A-4A39-4E77-AEA4-AB55D2B4B799}"/>
              </a:ext>
            </a:extLst>
          </p:cNvPr>
          <p:cNvSpPr/>
          <p:nvPr/>
        </p:nvSpPr>
        <p:spPr>
          <a:xfrm>
            <a:off x="-736746" y="1017747"/>
            <a:ext cx="5245392" cy="5245392"/>
          </a:xfrm>
          <a:prstGeom prst="diamond">
            <a:avLst/>
          </a:prstGeom>
          <a:blipFill dpi="0"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다이아몬드 33">
            <a:extLst>
              <a:ext uri="{FF2B5EF4-FFF2-40B4-BE49-F238E27FC236}">
                <a16:creationId xmlns:a16="http://schemas.microsoft.com/office/drawing/2014/main" id="{2C00A4EA-9A22-4F5B-8871-4957A40EA661}"/>
              </a:ext>
            </a:extLst>
          </p:cNvPr>
          <p:cNvSpPr/>
          <p:nvPr/>
        </p:nvSpPr>
        <p:spPr>
          <a:xfrm>
            <a:off x="-736746" y="1010023"/>
            <a:ext cx="5245392" cy="5245392"/>
          </a:xfrm>
          <a:prstGeom prst="diamond">
            <a:avLst/>
          </a:prstGeom>
          <a:solidFill>
            <a:schemeClr val="bg1">
              <a:alpha val="2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F715B71-D397-4DAA-B813-AA7EF1F05A02}"/>
              </a:ext>
            </a:extLst>
          </p:cNvPr>
          <p:cNvGrpSpPr/>
          <p:nvPr/>
        </p:nvGrpSpPr>
        <p:grpSpPr>
          <a:xfrm>
            <a:off x="180135" y="2997399"/>
            <a:ext cx="3502882" cy="888147"/>
            <a:chOff x="252705" y="2997399"/>
            <a:chExt cx="3502882" cy="88814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E87B56-C086-46A2-A5DA-397841E9733C}"/>
                </a:ext>
              </a:extLst>
            </p:cNvPr>
            <p:cNvSpPr txBox="1"/>
            <p:nvPr/>
          </p:nvSpPr>
          <p:spPr>
            <a:xfrm>
              <a:off x="252705" y="2997399"/>
              <a:ext cx="35028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800" dirty="0">
                  <a:latin typeface="KT&amp;G 상상제목 B" panose="02000300000000000000" pitchFamily="2" charset="-127"/>
                  <a:ea typeface="KT&amp;G 상상제목 B" panose="02000300000000000000" pitchFamily="2" charset="-127"/>
                </a:rPr>
                <a:t>현대 일본 정치</a:t>
              </a:r>
            </a:p>
          </p:txBody>
        </p: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2E86C2DA-0086-450A-A95C-2015897EFD23}"/>
                </a:ext>
              </a:extLst>
            </p:cNvPr>
            <p:cNvCxnSpPr>
              <a:cxnSpLocks/>
            </p:cNvCxnSpPr>
            <p:nvPr/>
          </p:nvCxnSpPr>
          <p:spPr>
            <a:xfrm>
              <a:off x="1562100" y="3885546"/>
              <a:ext cx="94030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1594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모서리가 접힌 도형 7">
            <a:extLst>
              <a:ext uri="{FF2B5EF4-FFF2-40B4-BE49-F238E27FC236}">
                <a16:creationId xmlns:a16="http://schemas.microsoft.com/office/drawing/2014/main" id="{CE4ABC6A-C9E5-4D3E-8844-326048AF3C80}"/>
              </a:ext>
            </a:extLst>
          </p:cNvPr>
          <p:cNvSpPr/>
          <p:nvPr/>
        </p:nvSpPr>
        <p:spPr>
          <a:xfrm>
            <a:off x="627888" y="685800"/>
            <a:ext cx="11030712" cy="5733288"/>
          </a:xfrm>
          <a:prstGeom prst="foldedCorner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07553D4-0D67-4C00-BED5-19ED5B716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4" y="333867"/>
            <a:ext cx="854696" cy="854696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0261C3CE-120C-4C94-AF18-E04F066A2DFE}"/>
              </a:ext>
            </a:extLst>
          </p:cNvPr>
          <p:cNvGrpSpPr/>
          <p:nvPr/>
        </p:nvGrpSpPr>
        <p:grpSpPr>
          <a:xfrm>
            <a:off x="904141" y="912233"/>
            <a:ext cx="6656156" cy="1569562"/>
            <a:chOff x="904141" y="912233"/>
            <a:chExt cx="6656156" cy="1569562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C8D8BD72-7B75-4708-A29E-7A474AE37604}"/>
                </a:ext>
              </a:extLst>
            </p:cNvPr>
            <p:cNvSpPr/>
            <p:nvPr/>
          </p:nvSpPr>
          <p:spPr>
            <a:xfrm>
              <a:off x="1803222" y="1697014"/>
              <a:ext cx="5757075" cy="72237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구  </a:t>
              </a:r>
              <a:r>
                <a:rPr lang="ko-KR" altLang="en-US" dirty="0" err="1"/>
                <a:t>천황제</a:t>
              </a:r>
              <a:r>
                <a:rPr lang="ko-KR" altLang="en-US" dirty="0"/>
                <a:t> 지배체제의 해체</a:t>
              </a:r>
            </a:p>
          </p:txBody>
        </p:sp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DC8654B5-FC91-49B9-B1FD-BAD1205FC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141" y="912233"/>
              <a:ext cx="1569562" cy="1569562"/>
            </a:xfrm>
            <a:prstGeom prst="rect">
              <a:avLst/>
            </a:prstGeom>
          </p:spPr>
        </p:pic>
      </p:grpSp>
      <p:pic>
        <p:nvPicPr>
          <p:cNvPr id="14" name="그림 13" descr="실외, 남자, 사진, 사람이(가) 표시된 사진&#10;&#10;자동 생성된 설명">
            <a:extLst>
              <a:ext uri="{FF2B5EF4-FFF2-40B4-BE49-F238E27FC236}">
                <a16:creationId xmlns:a16="http://schemas.microsoft.com/office/drawing/2014/main" id="{282FDC54-D6C0-42EA-A509-28159F217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02" y="1586404"/>
            <a:ext cx="3097398" cy="42439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FB8566-2B13-4793-900F-06F2D17D361F}"/>
              </a:ext>
            </a:extLst>
          </p:cNvPr>
          <p:cNvSpPr txBox="1"/>
          <p:nvPr/>
        </p:nvSpPr>
        <p:spPr>
          <a:xfrm>
            <a:off x="1688922" y="3111645"/>
            <a:ext cx="5334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400" dirty="0"/>
              <a:t>절대주의적 군주로서의 기반 상실</a:t>
            </a:r>
            <a:endParaRPr lang="en-US" altLang="ko-K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400" dirty="0"/>
              <a:t>‘</a:t>
            </a:r>
            <a:r>
              <a:rPr lang="ko-KR" altLang="en-US" sz="2400" dirty="0"/>
              <a:t>상징’ 으로서의 지위만 부여</a:t>
            </a:r>
            <a:endParaRPr lang="en-US" altLang="ko-K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400" dirty="0"/>
              <a:t>군대의 무장 해제</a:t>
            </a:r>
            <a:r>
              <a:rPr lang="en-US" altLang="ko-KR" sz="2400" dirty="0"/>
              <a:t>, </a:t>
            </a:r>
            <a:r>
              <a:rPr lang="ko-KR" altLang="en-US" sz="2400" dirty="0"/>
              <a:t>해산에 이어 군사기구 해제</a:t>
            </a:r>
            <a:endParaRPr lang="en-US" altLang="ko-K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400" dirty="0"/>
              <a:t>국민주권과 평화주의의 원칙 확립되면서</a:t>
            </a:r>
            <a:r>
              <a:rPr lang="en-US" altLang="ko-KR" sz="2400" dirty="0"/>
              <a:t> </a:t>
            </a:r>
            <a:r>
              <a:rPr lang="ko-KR" altLang="en-US" sz="2400" dirty="0"/>
              <a:t>구 지배체제 소멸</a:t>
            </a:r>
            <a:endParaRPr lang="en-US" altLang="ko-KR" sz="2400" dirty="0"/>
          </a:p>
        </p:txBody>
      </p:sp>
      <p:sp>
        <p:nvSpPr>
          <p:cNvPr id="16" name="곱하기 기호 15">
            <a:extLst>
              <a:ext uri="{FF2B5EF4-FFF2-40B4-BE49-F238E27FC236}">
                <a16:creationId xmlns:a16="http://schemas.microsoft.com/office/drawing/2014/main" id="{A968D868-9830-478B-BCF5-181AAA8F83F1}"/>
              </a:ext>
            </a:extLst>
          </p:cNvPr>
          <p:cNvSpPr/>
          <p:nvPr/>
        </p:nvSpPr>
        <p:spPr>
          <a:xfrm>
            <a:off x="7986382" y="1545296"/>
            <a:ext cx="2647451" cy="4014296"/>
          </a:xfrm>
          <a:prstGeom prst="mathMultiply">
            <a:avLst/>
          </a:prstGeom>
          <a:solidFill>
            <a:srgbClr val="DF4329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83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: 모서리가 접힌 도형 8">
            <a:extLst>
              <a:ext uri="{FF2B5EF4-FFF2-40B4-BE49-F238E27FC236}">
                <a16:creationId xmlns:a16="http://schemas.microsoft.com/office/drawing/2014/main" id="{761F3091-38C7-49A8-AB36-59A490581D5F}"/>
              </a:ext>
            </a:extLst>
          </p:cNvPr>
          <p:cNvSpPr/>
          <p:nvPr/>
        </p:nvSpPr>
        <p:spPr>
          <a:xfrm>
            <a:off x="627888" y="685800"/>
            <a:ext cx="11030712" cy="5733288"/>
          </a:xfrm>
          <a:prstGeom prst="foldedCorner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DB9A68C-066D-4A81-886F-A1DD0BA36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4" y="333867"/>
            <a:ext cx="854696" cy="854696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CE95038C-1971-45BF-B47D-E0862D472649}"/>
              </a:ext>
            </a:extLst>
          </p:cNvPr>
          <p:cNvGrpSpPr/>
          <p:nvPr/>
        </p:nvGrpSpPr>
        <p:grpSpPr>
          <a:xfrm>
            <a:off x="1136813" y="1057388"/>
            <a:ext cx="6423484" cy="1393792"/>
            <a:chOff x="1136813" y="1057388"/>
            <a:chExt cx="6423484" cy="1393792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9DCF6307-533C-4960-959D-0875459690D2}"/>
                </a:ext>
              </a:extLst>
            </p:cNvPr>
            <p:cNvSpPr/>
            <p:nvPr/>
          </p:nvSpPr>
          <p:spPr>
            <a:xfrm>
              <a:off x="1803222" y="1697014"/>
              <a:ext cx="5757075" cy="72237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노동운동 및 정치활동의 자유화</a:t>
              </a:r>
            </a:p>
          </p:txBody>
        </p:sp>
        <p:pic>
          <p:nvPicPr>
            <p:cNvPr id="18" name="그림 17" descr="철물이(가) 표시된 사진&#10;&#10;자동 생성된 설명">
              <a:extLst>
                <a:ext uri="{FF2B5EF4-FFF2-40B4-BE49-F238E27FC236}">
                  <a16:creationId xmlns:a16="http://schemas.microsoft.com/office/drawing/2014/main" id="{A8A8F83C-4E7E-4F46-874E-AE29385C1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813" y="1057388"/>
              <a:ext cx="1393792" cy="1393792"/>
            </a:xfrm>
            <a:prstGeom prst="rect">
              <a:avLst/>
            </a:prstGeom>
          </p:spPr>
        </p:pic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351B0E74-8EC0-44FD-B26B-D2C9F3A4D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20" y="3986908"/>
            <a:ext cx="2432180" cy="2432180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9655C0F3-E26D-40E3-BDD0-39C01CD56F68}"/>
              </a:ext>
            </a:extLst>
          </p:cNvPr>
          <p:cNvGrpSpPr/>
          <p:nvPr/>
        </p:nvGrpSpPr>
        <p:grpSpPr>
          <a:xfrm>
            <a:off x="5283859" y="2799242"/>
            <a:ext cx="5294579" cy="789219"/>
            <a:chOff x="3670959" y="2672242"/>
            <a:chExt cx="5294579" cy="789219"/>
          </a:xfrm>
        </p:grpSpPr>
        <p:sp>
          <p:nvSpPr>
            <p:cNvPr id="6" name="말풍선: 사각형 5">
              <a:extLst>
                <a:ext uri="{FF2B5EF4-FFF2-40B4-BE49-F238E27FC236}">
                  <a16:creationId xmlns:a16="http://schemas.microsoft.com/office/drawing/2014/main" id="{AED4717E-001D-4261-9278-D375D6FB8CE6}"/>
                </a:ext>
              </a:extLst>
            </p:cNvPr>
            <p:cNvSpPr/>
            <p:nvPr/>
          </p:nvSpPr>
          <p:spPr>
            <a:xfrm flipH="1">
              <a:off x="3670959" y="2672242"/>
              <a:ext cx="5294579" cy="789219"/>
            </a:xfrm>
            <a:prstGeom prst="wedgeRectCallout">
              <a:avLst/>
            </a:prstGeom>
            <a:noFill/>
            <a:ln w="5715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7EC3F5-0DDF-444E-8032-CD9C4CE322EC}"/>
                </a:ext>
              </a:extLst>
            </p:cNvPr>
            <p:cNvSpPr txBox="1"/>
            <p:nvPr/>
          </p:nvSpPr>
          <p:spPr>
            <a:xfrm>
              <a:off x="4209388" y="2874350"/>
              <a:ext cx="4483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atin typeface="KT&amp;G 상상제목 B" panose="02000300000000000000" pitchFamily="2" charset="-127"/>
                  <a:ea typeface="KT&amp;G 상상제목 B" panose="02000300000000000000" pitchFamily="2" charset="-127"/>
                </a:rPr>
                <a:t>각 정당과 노동조합의 자주적 활동 금지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34E2197-4283-43CF-9F80-BD964C3E02D4}"/>
              </a:ext>
            </a:extLst>
          </p:cNvPr>
          <p:cNvGrpSpPr/>
          <p:nvPr/>
        </p:nvGrpSpPr>
        <p:grpSpPr>
          <a:xfrm>
            <a:off x="5283860" y="3915546"/>
            <a:ext cx="5294578" cy="873994"/>
            <a:chOff x="3670960" y="3788546"/>
            <a:chExt cx="5294578" cy="87399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D6DB43-73F8-40C0-B203-4F04504AFB7B}"/>
                </a:ext>
              </a:extLst>
            </p:cNvPr>
            <p:cNvSpPr txBox="1"/>
            <p:nvPr/>
          </p:nvSpPr>
          <p:spPr>
            <a:xfrm>
              <a:off x="3803648" y="3886816"/>
              <a:ext cx="502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>
                  <a:latin typeface="KT&amp;G 상상제목 B" panose="02000300000000000000" pitchFamily="2" charset="-127"/>
                  <a:ea typeface="KT&amp;G 상상제목 B" panose="02000300000000000000" pitchFamily="2" charset="-127"/>
                </a:rPr>
                <a:t>패전 후</a:t>
              </a:r>
              <a:r>
                <a:rPr lang="en-US" altLang="ko-KR" sz="2000" b="1" dirty="0">
                  <a:latin typeface="KT&amp;G 상상제목 B" panose="02000300000000000000" pitchFamily="2" charset="-127"/>
                  <a:ea typeface="KT&amp;G 상상제목 B" panose="02000300000000000000" pitchFamily="2" charset="-127"/>
                </a:rPr>
                <a:t>(1945):  </a:t>
              </a:r>
              <a:r>
                <a:rPr lang="ko-KR" altLang="en-US" sz="2000" dirty="0" err="1">
                  <a:latin typeface="KT&amp;G 상상제목 B" panose="02000300000000000000" pitchFamily="2" charset="-127"/>
                  <a:ea typeface="KT&amp;G 상상제목 B" panose="02000300000000000000" pitchFamily="2" charset="-127"/>
                </a:rPr>
                <a:t>맥아더에</a:t>
              </a:r>
              <a:r>
                <a:rPr lang="ko-KR" altLang="en-US" sz="2000" dirty="0">
                  <a:latin typeface="KT&amp;G 상상제목 B" panose="02000300000000000000" pitchFamily="2" charset="-127"/>
                  <a:ea typeface="KT&amp;G 상상제목 B" panose="02000300000000000000" pitchFamily="2" charset="-127"/>
                </a:rPr>
                <a:t> 의한 </a:t>
              </a:r>
              <a:r>
                <a:rPr lang="en-US" altLang="ko-KR" sz="2000" dirty="0">
                  <a:latin typeface="KT&amp;G 상상제목 B" panose="02000300000000000000" pitchFamily="2" charset="-127"/>
                  <a:ea typeface="KT&amp;G 상상제목 B" panose="02000300000000000000" pitchFamily="2" charset="-127"/>
                </a:rPr>
                <a:t>‘5</a:t>
              </a:r>
              <a:r>
                <a:rPr lang="ko-KR" altLang="en-US" sz="2000" dirty="0">
                  <a:latin typeface="KT&amp;G 상상제목 B" panose="02000300000000000000" pitchFamily="2" charset="-127"/>
                  <a:ea typeface="KT&amp;G 상상제목 B" panose="02000300000000000000" pitchFamily="2" charset="-127"/>
                </a:rPr>
                <a:t>대 개혁 지시</a:t>
              </a:r>
              <a:r>
                <a:rPr lang="en-US" altLang="ko-KR" sz="2000" dirty="0">
                  <a:latin typeface="KT&amp;G 상상제목 B" panose="02000300000000000000" pitchFamily="2" charset="-127"/>
                  <a:ea typeface="KT&amp;G 상상제목 B" panose="02000300000000000000" pitchFamily="2" charset="-127"/>
                </a:rPr>
                <a:t>’</a:t>
              </a:r>
              <a:r>
                <a:rPr lang="ko-KR" altLang="en-US" sz="2000" dirty="0">
                  <a:latin typeface="KT&amp;G 상상제목 B" panose="02000300000000000000" pitchFamily="2" charset="-127"/>
                  <a:ea typeface="KT&amp;G 상상제목 B" panose="02000300000000000000" pitchFamily="2" charset="-127"/>
                </a:rPr>
                <a:t>를 계기로 변혁</a:t>
              </a:r>
            </a:p>
          </p:txBody>
        </p:sp>
        <p:sp>
          <p:nvSpPr>
            <p:cNvPr id="15" name="말풍선: 사각형 14">
              <a:extLst>
                <a:ext uri="{FF2B5EF4-FFF2-40B4-BE49-F238E27FC236}">
                  <a16:creationId xmlns:a16="http://schemas.microsoft.com/office/drawing/2014/main" id="{FE58CCF8-CD5D-4646-9F9D-D6C68DFEF021}"/>
                </a:ext>
              </a:extLst>
            </p:cNvPr>
            <p:cNvSpPr/>
            <p:nvPr/>
          </p:nvSpPr>
          <p:spPr>
            <a:xfrm flipH="1">
              <a:off x="3670960" y="3788546"/>
              <a:ext cx="5294578" cy="873994"/>
            </a:xfrm>
            <a:prstGeom prst="wedgeRectCallout">
              <a:avLst/>
            </a:prstGeom>
            <a:noFill/>
            <a:ln w="5715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C20332C5-55E6-4FA5-B4A4-B7476B977589}"/>
              </a:ext>
            </a:extLst>
          </p:cNvPr>
          <p:cNvGrpSpPr/>
          <p:nvPr/>
        </p:nvGrpSpPr>
        <p:grpSpPr>
          <a:xfrm>
            <a:off x="5315606" y="5180293"/>
            <a:ext cx="5262832" cy="945031"/>
            <a:chOff x="3702706" y="5053293"/>
            <a:chExt cx="5262832" cy="9450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125494-9C56-4A92-9BA3-045529A7E44B}"/>
                </a:ext>
              </a:extLst>
            </p:cNvPr>
            <p:cNvSpPr txBox="1"/>
            <p:nvPr/>
          </p:nvSpPr>
          <p:spPr>
            <a:xfrm>
              <a:off x="3936338" y="5217648"/>
              <a:ext cx="502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err="1">
                  <a:latin typeface="KT&amp;G 상상제목 B" panose="02000300000000000000" pitchFamily="2" charset="-127"/>
                  <a:ea typeface="KT&amp;G 상상제목 B" panose="02000300000000000000" pitchFamily="2" charset="-127"/>
                </a:rPr>
                <a:t>히가시쿠니</a:t>
              </a:r>
              <a:r>
                <a:rPr lang="ko-KR" altLang="en-US" sz="2000" dirty="0">
                  <a:latin typeface="KT&amp;G 상상제목 B" panose="02000300000000000000" pitchFamily="2" charset="-127"/>
                  <a:ea typeface="KT&amp;G 상상제목 B" panose="02000300000000000000" pitchFamily="2" charset="-127"/>
                </a:rPr>
                <a:t> 내각 총사직</a:t>
              </a:r>
              <a:endParaRPr lang="en-US" altLang="ko-KR" sz="2000" dirty="0">
                <a:latin typeface="KT&amp;G 상상제목 B" panose="02000300000000000000" pitchFamily="2" charset="-127"/>
                <a:ea typeface="KT&amp;G 상상제목 B" panose="02000300000000000000" pitchFamily="2" charset="-127"/>
              </a:endParaRPr>
            </a:p>
            <a:p>
              <a:r>
                <a:rPr lang="ko-KR" altLang="en-US" sz="2000" dirty="0">
                  <a:latin typeface="KT&amp;G 상상제목 B" panose="02000300000000000000" pitchFamily="2" charset="-127"/>
                  <a:ea typeface="KT&amp;G 상상제목 B" panose="02000300000000000000" pitchFamily="2" charset="-127"/>
                </a:rPr>
                <a:t>그 후 </a:t>
              </a:r>
              <a:r>
                <a:rPr lang="ko-KR" altLang="en-US" sz="2000" dirty="0" err="1">
                  <a:latin typeface="KT&amp;G 상상제목 B" panose="02000300000000000000" pitchFamily="2" charset="-127"/>
                  <a:ea typeface="KT&amp;G 상상제목 B" panose="02000300000000000000" pitchFamily="2" charset="-127"/>
                </a:rPr>
                <a:t>시데하라</a:t>
              </a:r>
              <a:r>
                <a:rPr lang="ko-KR" altLang="en-US" sz="2000" dirty="0">
                  <a:latin typeface="KT&amp;G 상상제목 B" panose="02000300000000000000" pitchFamily="2" charset="-127"/>
                  <a:ea typeface="KT&amp;G 상상제목 B" panose="02000300000000000000" pitchFamily="2" charset="-127"/>
                </a:rPr>
                <a:t> 기주로 내각 하에서 지령들을 실현</a:t>
              </a:r>
            </a:p>
          </p:txBody>
        </p:sp>
        <p:sp>
          <p:nvSpPr>
            <p:cNvPr id="16" name="말풍선: 사각형 15">
              <a:extLst>
                <a:ext uri="{FF2B5EF4-FFF2-40B4-BE49-F238E27FC236}">
                  <a16:creationId xmlns:a16="http://schemas.microsoft.com/office/drawing/2014/main" id="{8FC0186B-3C54-4041-8AD9-A8642F193E26}"/>
                </a:ext>
              </a:extLst>
            </p:cNvPr>
            <p:cNvSpPr/>
            <p:nvPr/>
          </p:nvSpPr>
          <p:spPr>
            <a:xfrm flipH="1">
              <a:off x="3702706" y="5053293"/>
              <a:ext cx="5262831" cy="945031"/>
            </a:xfrm>
            <a:prstGeom prst="wedgeRectCallout">
              <a:avLst/>
            </a:prstGeom>
            <a:noFill/>
            <a:ln w="5715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1" name="그림 20" descr="남자, 사진, 사람, 검은색이(가) 표시된 사진&#10;&#10;자동 생성된 설명">
            <a:extLst>
              <a:ext uri="{FF2B5EF4-FFF2-40B4-BE49-F238E27FC236}">
                <a16:creationId xmlns:a16="http://schemas.microsoft.com/office/drawing/2014/main" id="{6374E17E-C1B2-4829-9FD7-0CA52E8C3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681720"/>
            <a:ext cx="4322491" cy="37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7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9E2E2B84-7B04-407A-92AC-ED78ADD8CA6E}"/>
              </a:ext>
            </a:extLst>
          </p:cNvPr>
          <p:cNvSpPr>
            <a:spLocks/>
          </p:cNvSpPr>
          <p:nvPr/>
        </p:nvSpPr>
        <p:spPr>
          <a:xfrm rot="2664569">
            <a:off x="494216" y="2119917"/>
            <a:ext cx="3721126" cy="3743277"/>
          </a:xfrm>
          <a:prstGeom prst="roundRect">
            <a:avLst>
              <a:gd name="adj" fmla="val 5015"/>
            </a:avLst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6BB6F1B-10F9-4DB3-91CC-E22772833684}"/>
              </a:ext>
            </a:extLst>
          </p:cNvPr>
          <p:cNvSpPr/>
          <p:nvPr/>
        </p:nvSpPr>
        <p:spPr>
          <a:xfrm rot="2664569">
            <a:off x="494216" y="1396017"/>
            <a:ext cx="3721126" cy="3743277"/>
          </a:xfrm>
          <a:prstGeom prst="roundRect">
            <a:avLst>
              <a:gd name="adj" fmla="val 5015"/>
            </a:avLst>
          </a:prstGeom>
          <a:solidFill>
            <a:schemeClr val="accent3"/>
          </a:solidFill>
          <a:ln>
            <a:solidFill>
              <a:srgbClr val="101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1D44A8-CCE1-4794-B5A0-4DB9E8A52291}"/>
              </a:ext>
            </a:extLst>
          </p:cNvPr>
          <p:cNvSpPr txBox="1"/>
          <p:nvPr/>
        </p:nvSpPr>
        <p:spPr>
          <a:xfrm>
            <a:off x="6526798" y="2941056"/>
            <a:ext cx="5077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냉전체제</a:t>
            </a:r>
            <a:r>
              <a:rPr lang="en-US" altLang="ko-KR" sz="4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&amp;</a:t>
            </a:r>
            <a:r>
              <a:rPr lang="ko-KR" altLang="en-US" sz="4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보수정치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ED58F394-EE13-4CCE-ABA1-F260F0EC08AE}"/>
              </a:ext>
            </a:extLst>
          </p:cNvPr>
          <p:cNvGrpSpPr/>
          <p:nvPr/>
        </p:nvGrpSpPr>
        <p:grpSpPr>
          <a:xfrm>
            <a:off x="1544079" y="2396460"/>
            <a:ext cx="1560042" cy="1633195"/>
            <a:chOff x="-11201400" y="2358360"/>
            <a:chExt cx="1560042" cy="163319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091475-3DF0-449D-9A4B-E29F1A85CE71}"/>
                </a:ext>
              </a:extLst>
            </p:cNvPr>
            <p:cNvSpPr txBox="1"/>
            <p:nvPr/>
          </p:nvSpPr>
          <p:spPr>
            <a:xfrm>
              <a:off x="-11201400" y="2358360"/>
              <a:ext cx="156004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8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04</a:t>
              </a:r>
              <a:endParaRPr lang="ko-KR" altLang="en-US" sz="8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514B4AFD-B8F9-48AB-95B1-D31B3B791832}"/>
                </a:ext>
              </a:extLst>
            </p:cNvPr>
            <p:cNvCxnSpPr/>
            <p:nvPr/>
          </p:nvCxnSpPr>
          <p:spPr>
            <a:xfrm>
              <a:off x="-10707129" y="3991555"/>
              <a:ext cx="5715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AA3D2177-B48C-40E5-AEFC-732FC8CFDCA6}"/>
              </a:ext>
            </a:extLst>
          </p:cNvPr>
          <p:cNvSpPr/>
          <p:nvPr/>
        </p:nvSpPr>
        <p:spPr>
          <a:xfrm rot="2690411">
            <a:off x="-138879" y="939548"/>
            <a:ext cx="4987317" cy="5017005"/>
          </a:xfrm>
          <a:prstGeom prst="roundRect">
            <a:avLst>
              <a:gd name="adj" fmla="val 5015"/>
            </a:avLst>
          </a:prstGeom>
          <a:noFill/>
          <a:ln w="165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81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4B5A2DC9-3C30-4894-9EF6-774D49FE6085}"/>
              </a:ext>
            </a:extLst>
          </p:cNvPr>
          <p:cNvGrpSpPr/>
          <p:nvPr/>
        </p:nvGrpSpPr>
        <p:grpSpPr>
          <a:xfrm>
            <a:off x="5365750" y="1099594"/>
            <a:ext cx="6737350" cy="1683046"/>
            <a:chOff x="5365750" y="1099594"/>
            <a:chExt cx="6737350" cy="1683046"/>
          </a:xfrm>
        </p:grpSpPr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C8B8B52B-B139-45CC-B0A5-320D3F736378}"/>
                </a:ext>
              </a:extLst>
            </p:cNvPr>
            <p:cNvSpPr/>
            <p:nvPr/>
          </p:nvSpPr>
          <p:spPr>
            <a:xfrm>
              <a:off x="5365750" y="1099594"/>
              <a:ext cx="6737350" cy="16830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938C5F-FB9F-4690-BAB8-1BB091197CD5}"/>
                </a:ext>
              </a:extLst>
            </p:cNvPr>
            <p:cNvSpPr txBox="1"/>
            <p:nvPr/>
          </p:nvSpPr>
          <p:spPr>
            <a:xfrm>
              <a:off x="6216854" y="1525619"/>
              <a:ext cx="53761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latin typeface="KT&amp;G 상상제목 M" panose="02000300000000000000" pitchFamily="2" charset="-127"/>
                  <a:ea typeface="KT&amp;G 상상제목 M" panose="02000300000000000000" pitchFamily="2" charset="-127"/>
                </a:rPr>
                <a:t>제 </a:t>
              </a:r>
              <a:r>
                <a:rPr lang="en-US" altLang="ko-KR" sz="2400" dirty="0">
                  <a:latin typeface="KT&amp;G 상상제목 M" panose="02000300000000000000" pitchFamily="2" charset="-127"/>
                  <a:ea typeface="KT&amp;G 상상제목 M" panose="02000300000000000000" pitchFamily="2" charset="-127"/>
                </a:rPr>
                <a:t>2</a:t>
              </a:r>
              <a:r>
                <a:rPr lang="ko-KR" altLang="en-US" sz="2400" dirty="0">
                  <a:latin typeface="KT&amp;G 상상제목 M" panose="02000300000000000000" pitchFamily="2" charset="-127"/>
                  <a:ea typeface="KT&amp;G 상상제목 M" panose="02000300000000000000" pitchFamily="2" charset="-127"/>
                </a:rPr>
                <a:t>차 요시다 내각이 성립하면서부터 본격적인 역코스의 정책전환 시행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473453E-0DBB-4C65-BE80-0DD3B2685704}"/>
              </a:ext>
            </a:extLst>
          </p:cNvPr>
          <p:cNvGrpSpPr/>
          <p:nvPr/>
        </p:nvGrpSpPr>
        <p:grpSpPr>
          <a:xfrm>
            <a:off x="5365750" y="2598003"/>
            <a:ext cx="6737350" cy="1683046"/>
            <a:chOff x="5365750" y="2598003"/>
            <a:chExt cx="6737350" cy="1683046"/>
          </a:xfrm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9527B975-5F5A-458A-A1B8-99BD0939009D}"/>
                </a:ext>
              </a:extLst>
            </p:cNvPr>
            <p:cNvSpPr/>
            <p:nvPr/>
          </p:nvSpPr>
          <p:spPr>
            <a:xfrm>
              <a:off x="5365750" y="2598003"/>
              <a:ext cx="6737350" cy="16830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87BBDA-9ABC-4B2C-9ED9-8D863B8E76FE}"/>
                </a:ext>
              </a:extLst>
            </p:cNvPr>
            <p:cNvSpPr txBox="1"/>
            <p:nvPr/>
          </p:nvSpPr>
          <p:spPr>
            <a:xfrm>
              <a:off x="6231806" y="3013501"/>
              <a:ext cx="4791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latin typeface="KT&amp;G 상상제목 M" panose="02000300000000000000" pitchFamily="2" charset="-127"/>
                  <a:ea typeface="KT&amp;G 상상제목 M" panose="02000300000000000000" pitchFamily="2" charset="-127"/>
                </a:rPr>
                <a:t>베를린이 동서로 분할되고 냉전의 서막이 시작</a:t>
              </a: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02460A11-CC38-460B-B4D8-8684490E30BF}"/>
              </a:ext>
            </a:extLst>
          </p:cNvPr>
          <p:cNvGrpSpPr/>
          <p:nvPr/>
        </p:nvGrpSpPr>
        <p:grpSpPr>
          <a:xfrm>
            <a:off x="5365750" y="4096412"/>
            <a:ext cx="6737350" cy="1683046"/>
            <a:chOff x="5365750" y="4096412"/>
            <a:chExt cx="6737350" cy="1683046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5450CBE2-DFB7-49DE-A158-9848003E4DDC}"/>
                </a:ext>
              </a:extLst>
            </p:cNvPr>
            <p:cNvSpPr/>
            <p:nvPr/>
          </p:nvSpPr>
          <p:spPr>
            <a:xfrm>
              <a:off x="5365750" y="4096412"/>
              <a:ext cx="6737350" cy="16830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0B93D3-B611-4248-B9DD-3EE731510B3E}"/>
                </a:ext>
              </a:extLst>
            </p:cNvPr>
            <p:cNvSpPr txBox="1"/>
            <p:nvPr/>
          </p:nvSpPr>
          <p:spPr>
            <a:xfrm>
              <a:off x="6216854" y="4501384"/>
              <a:ext cx="4533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latin typeface="KT&amp;G 상상제목 M" panose="02000300000000000000" pitchFamily="2" charset="-127"/>
                  <a:ea typeface="KT&amp;G 상상제목 M" panose="02000300000000000000" pitchFamily="2" charset="-127"/>
                </a:rPr>
                <a:t>비군사화와 민주화를 목적으로 냉정체제에 대응</a:t>
              </a:r>
            </a:p>
          </p:txBody>
        </p:sp>
      </p:grpSp>
      <p:sp>
        <p:nvSpPr>
          <p:cNvPr id="7" name="타원 6">
            <a:extLst>
              <a:ext uri="{FF2B5EF4-FFF2-40B4-BE49-F238E27FC236}">
                <a16:creationId xmlns:a16="http://schemas.microsoft.com/office/drawing/2014/main" id="{C60DCD9B-ADE7-4C01-91B2-045E4BF3FBDA}"/>
              </a:ext>
            </a:extLst>
          </p:cNvPr>
          <p:cNvSpPr/>
          <p:nvPr/>
        </p:nvSpPr>
        <p:spPr>
          <a:xfrm>
            <a:off x="184150" y="730250"/>
            <a:ext cx="5181600" cy="51816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8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>
            <a:extLst>
              <a:ext uri="{FF2B5EF4-FFF2-40B4-BE49-F238E27FC236}">
                <a16:creationId xmlns:a16="http://schemas.microsoft.com/office/drawing/2014/main" id="{8A8E5653-0ED6-401D-A7C4-42296ECB651D}"/>
              </a:ext>
            </a:extLst>
          </p:cNvPr>
          <p:cNvSpPr/>
          <p:nvPr/>
        </p:nvSpPr>
        <p:spPr>
          <a:xfrm>
            <a:off x="4789487" y="806448"/>
            <a:ext cx="2387600" cy="2387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tx1"/>
                </a:solidFill>
              </a:rPr>
              <a:t>총선거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C45D0A6-5A08-43FF-8C90-A00E198CFEF3}"/>
              </a:ext>
            </a:extLst>
          </p:cNvPr>
          <p:cNvGrpSpPr/>
          <p:nvPr/>
        </p:nvGrpSpPr>
        <p:grpSpPr>
          <a:xfrm>
            <a:off x="296861" y="306626"/>
            <a:ext cx="3959226" cy="1624769"/>
            <a:chOff x="184148" y="246323"/>
            <a:chExt cx="3959226" cy="1624769"/>
          </a:xfrm>
        </p:grpSpPr>
        <p:sp>
          <p:nvSpPr>
            <p:cNvPr id="10" name="말풍선: 사각형 9">
              <a:extLst>
                <a:ext uri="{FF2B5EF4-FFF2-40B4-BE49-F238E27FC236}">
                  <a16:creationId xmlns:a16="http://schemas.microsoft.com/office/drawing/2014/main" id="{3E7274CE-908D-4D8F-8BCB-81300074F6B4}"/>
                </a:ext>
              </a:extLst>
            </p:cNvPr>
            <p:cNvSpPr/>
            <p:nvPr/>
          </p:nvSpPr>
          <p:spPr>
            <a:xfrm flipH="1">
              <a:off x="688974" y="739893"/>
              <a:ext cx="3454400" cy="1131199"/>
            </a:xfrm>
            <a:prstGeom prst="wedgeRectCallout">
              <a:avLst>
                <a:gd name="adj1" fmla="val -35539"/>
                <a:gd name="adj2" fmla="val 82358"/>
              </a:avLst>
            </a:prstGeom>
            <a:noFill/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89CFAA-70A3-480F-96A9-7F6894A5A4DE}"/>
                </a:ext>
              </a:extLst>
            </p:cNvPr>
            <p:cNvSpPr txBox="1"/>
            <p:nvPr/>
          </p:nvSpPr>
          <p:spPr>
            <a:xfrm>
              <a:off x="1300161" y="843827"/>
              <a:ext cx="279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chemeClr val="bg1"/>
                  </a:solidFill>
                </a:rPr>
                <a:t>요시다 민주자유당</a:t>
              </a:r>
              <a:endParaRPr lang="en-US" altLang="ko-KR" dirty="0">
                <a:solidFill>
                  <a:schemeClr val="bg1"/>
                </a:solidFill>
              </a:endParaRPr>
            </a:p>
            <a:p>
              <a:r>
                <a:rPr lang="en-US" altLang="ko-KR" dirty="0">
                  <a:solidFill>
                    <a:schemeClr val="bg1"/>
                  </a:solidFill>
                </a:rPr>
                <a:t>-</a:t>
              </a:r>
              <a:r>
                <a:rPr lang="ko-KR" altLang="en-US" dirty="0">
                  <a:solidFill>
                    <a:schemeClr val="bg1"/>
                  </a:solidFill>
                </a:rPr>
                <a:t>중의원 해산</a:t>
              </a:r>
              <a:endParaRPr lang="en-US" altLang="ko-KR" dirty="0">
                <a:solidFill>
                  <a:schemeClr val="bg1"/>
                </a:solidFill>
              </a:endParaRPr>
            </a:p>
            <a:p>
              <a:r>
                <a:rPr lang="en-US" altLang="ko-KR" dirty="0">
                  <a:solidFill>
                    <a:schemeClr val="bg1"/>
                  </a:solidFill>
                </a:rPr>
                <a:t>-</a:t>
              </a:r>
              <a:r>
                <a:rPr lang="ko-KR" altLang="en-US" dirty="0">
                  <a:solidFill>
                    <a:schemeClr val="bg1"/>
                  </a:solidFill>
                </a:rPr>
                <a:t>과반수 확보</a:t>
              </a:r>
            </a:p>
          </p:txBody>
        </p:sp>
        <p:pic>
          <p:nvPicPr>
            <p:cNvPr id="7" name="그래픽 6" descr="강사">
              <a:extLst>
                <a:ext uri="{FF2B5EF4-FFF2-40B4-BE49-F238E27FC236}">
                  <a16:creationId xmlns:a16="http://schemas.microsoft.com/office/drawing/2014/main" id="{11B1B799-5D27-49A6-A88A-3F9FDE6C9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4148" y="246323"/>
              <a:ext cx="1066800" cy="1066800"/>
            </a:xfrm>
            <a:prstGeom prst="rect">
              <a:avLst/>
            </a:prstGeom>
          </p:spPr>
        </p:pic>
      </p:grpSp>
      <p:pic>
        <p:nvPicPr>
          <p:cNvPr id="17" name="그래픽 16" descr="강사">
            <a:extLst>
              <a:ext uri="{FF2B5EF4-FFF2-40B4-BE49-F238E27FC236}">
                <a16:creationId xmlns:a16="http://schemas.microsoft.com/office/drawing/2014/main" id="{4268A49E-7D5E-4B8A-B7AA-F43DB338A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1812" y="306626"/>
            <a:ext cx="1066800" cy="1066800"/>
          </a:xfrm>
          <a:prstGeom prst="rect">
            <a:avLst/>
          </a:prstGeom>
        </p:spPr>
      </p:pic>
      <p:sp>
        <p:nvSpPr>
          <p:cNvPr id="14" name="말풍선: 사각형 13">
            <a:extLst>
              <a:ext uri="{FF2B5EF4-FFF2-40B4-BE49-F238E27FC236}">
                <a16:creationId xmlns:a16="http://schemas.microsoft.com/office/drawing/2014/main" id="{64C420F7-E645-4B32-8149-40AF2136E1C8}"/>
              </a:ext>
            </a:extLst>
          </p:cNvPr>
          <p:cNvSpPr/>
          <p:nvPr/>
        </p:nvSpPr>
        <p:spPr>
          <a:xfrm>
            <a:off x="7710487" y="840027"/>
            <a:ext cx="3514725" cy="1091367"/>
          </a:xfrm>
          <a:prstGeom prst="wedgeRectCallout">
            <a:avLst>
              <a:gd name="adj1" fmla="val -37454"/>
              <a:gd name="adj2" fmla="val 95124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C16CD6-3991-4849-81CF-14230527EF2A}"/>
              </a:ext>
            </a:extLst>
          </p:cNvPr>
          <p:cNvSpPr txBox="1"/>
          <p:nvPr/>
        </p:nvSpPr>
        <p:spPr>
          <a:xfrm>
            <a:off x="8560591" y="911761"/>
            <a:ext cx="1954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사회당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-</a:t>
            </a:r>
            <a:r>
              <a:rPr lang="ko-KR" altLang="en-US" dirty="0">
                <a:solidFill>
                  <a:schemeClr val="bg1"/>
                </a:solidFill>
              </a:rPr>
              <a:t>정권운영실패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-</a:t>
            </a:r>
            <a:r>
              <a:rPr lang="ko-KR" altLang="en-US" dirty="0">
                <a:solidFill>
                  <a:schemeClr val="bg1"/>
                </a:solidFill>
              </a:rPr>
              <a:t>국내정치 재편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3CEC417-068E-4375-B1B7-A0729E964373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CA810B-3F29-43B0-9E1E-41CDDC57D702}"/>
              </a:ext>
            </a:extLst>
          </p:cNvPr>
          <p:cNvSpPr txBox="1"/>
          <p:nvPr/>
        </p:nvSpPr>
        <p:spPr>
          <a:xfrm>
            <a:off x="2598737" y="3769856"/>
            <a:ext cx="693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전환점</a:t>
            </a:r>
            <a:endParaRPr lang="en-US" altLang="ko-KR" sz="2800" dirty="0">
              <a:latin typeface="KT&amp;G 상상제목 B" panose="02000300000000000000" pitchFamily="2" charset="-127"/>
              <a:ea typeface="KT&amp;G 상상제목 B" panose="02000300000000000000" pitchFamily="2" charset="-127"/>
            </a:endParaRPr>
          </a:p>
          <a:p>
            <a:r>
              <a:rPr lang="ko-KR" altLang="en-US" sz="2800" dirty="0"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혁신세력의 세력이 감소하고 보수세력 내부의 주도권 쟁탈을 통한 정계개편을 진행</a:t>
            </a:r>
            <a:endParaRPr lang="en-US" altLang="ko-KR" sz="2800" dirty="0">
              <a:latin typeface="KT&amp;G 상상제목 B" panose="02000300000000000000" pitchFamily="2" charset="-127"/>
              <a:ea typeface="KT&amp;G 상상제목 B" panose="02000300000000000000" pitchFamily="2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1995</a:t>
            </a:r>
            <a:r>
              <a:rPr lang="ko-KR" altLang="en-US" sz="2800" dirty="0"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년</a:t>
            </a:r>
            <a:endParaRPr lang="en-US" altLang="ko-KR" sz="2800" dirty="0">
              <a:latin typeface="KT&amp;G 상상제목 B" panose="02000300000000000000" pitchFamily="2" charset="-127"/>
              <a:ea typeface="KT&amp;G 상상제목 B" panose="02000300000000000000" pitchFamily="2" charset="-127"/>
            </a:endParaRPr>
          </a:p>
          <a:p>
            <a:r>
              <a:rPr lang="ko-KR" altLang="en-US" sz="2800" dirty="0"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자민당 창당을 기점으로 거대한 여당인 자유민주당과 소수야당인 사회당의 양대 정당구조 형성</a:t>
            </a:r>
          </a:p>
        </p:txBody>
      </p:sp>
    </p:spTree>
    <p:extLst>
      <p:ext uri="{BB962C8B-B14F-4D97-AF65-F5344CB8AC3E}">
        <p14:creationId xmlns:p14="http://schemas.microsoft.com/office/powerpoint/2010/main" val="410971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0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F0E83EE9-7513-4DC4-A48E-890CED618EE7}"/>
              </a:ext>
            </a:extLst>
          </p:cNvPr>
          <p:cNvSpPr/>
          <p:nvPr/>
        </p:nvSpPr>
        <p:spPr>
          <a:xfrm rot="2690411">
            <a:off x="-138879" y="939548"/>
            <a:ext cx="4987317" cy="5017005"/>
          </a:xfrm>
          <a:prstGeom prst="roundRect">
            <a:avLst>
              <a:gd name="adj" fmla="val 5015"/>
            </a:avLst>
          </a:prstGeom>
          <a:noFill/>
          <a:ln w="165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4FD6FD8-4423-40B1-B802-558D23E7F887}"/>
              </a:ext>
            </a:extLst>
          </p:cNvPr>
          <p:cNvSpPr>
            <a:spLocks/>
          </p:cNvSpPr>
          <p:nvPr/>
        </p:nvSpPr>
        <p:spPr>
          <a:xfrm rot="2664569">
            <a:off x="494216" y="2119917"/>
            <a:ext cx="3721126" cy="3743277"/>
          </a:xfrm>
          <a:prstGeom prst="roundRect">
            <a:avLst>
              <a:gd name="adj" fmla="val 5015"/>
            </a:avLst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94F759E-1246-4523-8F26-A10C105A5636}"/>
              </a:ext>
            </a:extLst>
          </p:cNvPr>
          <p:cNvSpPr/>
          <p:nvPr/>
        </p:nvSpPr>
        <p:spPr>
          <a:xfrm rot="2664569">
            <a:off x="494216" y="1396017"/>
            <a:ext cx="3721126" cy="3743277"/>
          </a:xfrm>
          <a:prstGeom prst="roundRect">
            <a:avLst>
              <a:gd name="adj" fmla="val 5015"/>
            </a:avLst>
          </a:prstGeom>
          <a:solidFill>
            <a:schemeClr val="accent5"/>
          </a:solidFill>
          <a:ln>
            <a:solidFill>
              <a:srgbClr val="101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F50595-C319-430C-9D6D-63C324E9BA8F}"/>
              </a:ext>
            </a:extLst>
          </p:cNvPr>
          <p:cNvSpPr txBox="1"/>
          <p:nvPr/>
        </p:nvSpPr>
        <p:spPr>
          <a:xfrm>
            <a:off x="5891798" y="2852156"/>
            <a:ext cx="6086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일본정치의 전전과 전후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D0701A2-F70B-498F-B324-5C4E201E3D8A}"/>
              </a:ext>
            </a:extLst>
          </p:cNvPr>
          <p:cNvGrpSpPr/>
          <p:nvPr/>
        </p:nvGrpSpPr>
        <p:grpSpPr>
          <a:xfrm>
            <a:off x="1544079" y="2396460"/>
            <a:ext cx="1560042" cy="1633195"/>
            <a:chOff x="-11201400" y="2358360"/>
            <a:chExt cx="1560042" cy="163319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C5778DF-4D55-4216-AC69-AA8B4D179785}"/>
                </a:ext>
              </a:extLst>
            </p:cNvPr>
            <p:cNvSpPr txBox="1"/>
            <p:nvPr/>
          </p:nvSpPr>
          <p:spPr>
            <a:xfrm>
              <a:off x="-11201400" y="2358360"/>
              <a:ext cx="156004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8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01</a:t>
              </a:r>
              <a:endParaRPr lang="ko-KR" altLang="en-US" sz="8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2C734E8C-F866-4FF5-83B8-70827F146550}"/>
                </a:ext>
              </a:extLst>
            </p:cNvPr>
            <p:cNvCxnSpPr/>
            <p:nvPr/>
          </p:nvCxnSpPr>
          <p:spPr>
            <a:xfrm>
              <a:off x="-10707129" y="3991555"/>
              <a:ext cx="5715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905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:a16="http://schemas.microsoft.com/office/drawing/2014/main" id="{E8653C71-F454-47A1-A857-4F5545711151}"/>
              </a:ext>
            </a:extLst>
          </p:cNvPr>
          <p:cNvGrpSpPr/>
          <p:nvPr/>
        </p:nvGrpSpPr>
        <p:grpSpPr>
          <a:xfrm>
            <a:off x="2" y="2133616"/>
            <a:ext cx="12191998" cy="2374884"/>
            <a:chOff x="2" y="2044716"/>
            <a:chExt cx="12191998" cy="237488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47DC8BDA-3C80-47A6-977F-D9F0C8213419}"/>
                </a:ext>
              </a:extLst>
            </p:cNvPr>
            <p:cNvGrpSpPr/>
            <p:nvPr/>
          </p:nvGrpSpPr>
          <p:grpSpPr>
            <a:xfrm>
              <a:off x="2" y="2438406"/>
              <a:ext cx="12191998" cy="1587502"/>
              <a:chOff x="2" y="2438405"/>
              <a:chExt cx="12191998" cy="1879599"/>
            </a:xfrm>
          </p:grpSpPr>
          <p:cxnSp>
            <p:nvCxnSpPr>
              <p:cNvPr id="6" name="직선 연결선 5">
                <a:extLst>
                  <a:ext uri="{FF2B5EF4-FFF2-40B4-BE49-F238E27FC236}">
                    <a16:creationId xmlns:a16="http://schemas.microsoft.com/office/drawing/2014/main" id="{398C7F62-9086-44CF-AE79-D3EF598487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" y="4318003"/>
                <a:ext cx="6095998" cy="1"/>
              </a:xfrm>
              <a:prstGeom prst="line">
                <a:avLst/>
              </a:prstGeom>
              <a:ln>
                <a:solidFill>
                  <a:srgbClr val="51556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0">
                <a:extLst>
                  <a:ext uri="{FF2B5EF4-FFF2-40B4-BE49-F238E27FC236}">
                    <a16:creationId xmlns:a16="http://schemas.microsoft.com/office/drawing/2014/main" id="{E91C5C3F-B4D3-4AB8-9CE7-0415ECBF1C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2438407"/>
                <a:ext cx="0" cy="1879593"/>
              </a:xfrm>
              <a:prstGeom prst="line">
                <a:avLst/>
              </a:prstGeom>
              <a:ln>
                <a:solidFill>
                  <a:srgbClr val="51556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C921D69F-C574-49EF-BCC7-3E62410CD8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6002" y="2438405"/>
                <a:ext cx="6095998" cy="1"/>
              </a:xfrm>
              <a:prstGeom prst="line">
                <a:avLst/>
              </a:prstGeom>
              <a:ln>
                <a:solidFill>
                  <a:srgbClr val="51556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5AB8485E-CEFC-407F-8B49-575B52C8AF53}"/>
                </a:ext>
              </a:extLst>
            </p:cNvPr>
            <p:cNvGrpSpPr/>
            <p:nvPr/>
          </p:nvGrpSpPr>
          <p:grpSpPr>
            <a:xfrm rot="16200000">
              <a:off x="9302360" y="2044715"/>
              <a:ext cx="787378" cy="787380"/>
              <a:chOff x="5573486" y="2906486"/>
              <a:chExt cx="1045029" cy="1045029"/>
            </a:xfrm>
          </p:grpSpPr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3E6ECAFF-30B4-4F68-8AF3-9585A11A9B26}"/>
                  </a:ext>
                </a:extLst>
              </p:cNvPr>
              <p:cNvSpPr/>
              <p:nvPr/>
            </p:nvSpPr>
            <p:spPr>
              <a:xfrm>
                <a:off x="5573486" y="2906486"/>
                <a:ext cx="1045029" cy="104502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5155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" name="자유형 5">
                <a:extLst>
                  <a:ext uri="{FF2B5EF4-FFF2-40B4-BE49-F238E27FC236}">
                    <a16:creationId xmlns:a16="http://schemas.microsoft.com/office/drawing/2014/main" id="{B1B98D05-5BB9-4BA9-8184-1F9FB2D0C273}"/>
                  </a:ext>
                </a:extLst>
              </p:cNvPr>
              <p:cNvSpPr/>
              <p:nvPr/>
            </p:nvSpPr>
            <p:spPr>
              <a:xfrm rot="10800000">
                <a:off x="5911385" y="3269849"/>
                <a:ext cx="369230" cy="318302"/>
              </a:xfrm>
              <a:custGeom>
                <a:avLst/>
                <a:gdLst>
                  <a:gd name="connsiteX0" fmla="*/ 780886 w 1561772"/>
                  <a:gd name="connsiteY0" fmla="*/ 0 h 1346356"/>
                  <a:gd name="connsiteX1" fmla="*/ 1561772 w 1561772"/>
                  <a:gd name="connsiteY1" fmla="*/ 1346356 h 1346356"/>
                  <a:gd name="connsiteX2" fmla="*/ 1561771 w 1561772"/>
                  <a:gd name="connsiteY2" fmla="*/ 1346356 h 1346356"/>
                  <a:gd name="connsiteX3" fmla="*/ 780885 w 1561772"/>
                  <a:gd name="connsiteY3" fmla="*/ 858302 h 1346356"/>
                  <a:gd name="connsiteX4" fmla="*/ 0 w 1561772"/>
                  <a:gd name="connsiteY4" fmla="*/ 1346355 h 1346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1772" h="1346356">
                    <a:moveTo>
                      <a:pt x="780886" y="0"/>
                    </a:moveTo>
                    <a:lnTo>
                      <a:pt x="1561772" y="1346356"/>
                    </a:lnTo>
                    <a:lnTo>
                      <a:pt x="1561771" y="1346356"/>
                    </a:lnTo>
                    <a:lnTo>
                      <a:pt x="780885" y="858302"/>
                    </a:lnTo>
                    <a:lnTo>
                      <a:pt x="0" y="1346355"/>
                    </a:lnTo>
                    <a:close/>
                  </a:path>
                </a:pathLst>
              </a:custGeom>
              <a:solidFill>
                <a:srgbClr val="515561"/>
              </a:solidFill>
              <a:ln>
                <a:solidFill>
                  <a:srgbClr val="5155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FE46AF34-EA38-4001-BAF3-97B427FB5306}"/>
                </a:ext>
              </a:extLst>
            </p:cNvPr>
            <p:cNvGrpSpPr/>
            <p:nvPr/>
          </p:nvGrpSpPr>
          <p:grpSpPr>
            <a:xfrm rot="10800000">
              <a:off x="5702301" y="3035301"/>
              <a:ext cx="787396" cy="787396"/>
              <a:chOff x="5573486" y="2906486"/>
              <a:chExt cx="1045029" cy="1045029"/>
            </a:xfrm>
          </p:grpSpPr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id="{C9225DD9-1383-45EE-AA50-E85F3EBEB1CC}"/>
                  </a:ext>
                </a:extLst>
              </p:cNvPr>
              <p:cNvSpPr/>
              <p:nvPr/>
            </p:nvSpPr>
            <p:spPr>
              <a:xfrm>
                <a:off x="5573486" y="2906486"/>
                <a:ext cx="1045029" cy="104502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5155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자유형 5">
                <a:extLst>
                  <a:ext uri="{FF2B5EF4-FFF2-40B4-BE49-F238E27FC236}">
                    <a16:creationId xmlns:a16="http://schemas.microsoft.com/office/drawing/2014/main" id="{5D73B1CF-F38E-48EB-B91D-74E65375AFDB}"/>
                  </a:ext>
                </a:extLst>
              </p:cNvPr>
              <p:cNvSpPr/>
              <p:nvPr/>
            </p:nvSpPr>
            <p:spPr>
              <a:xfrm rot="10800000">
                <a:off x="5911385" y="3269849"/>
                <a:ext cx="369230" cy="318302"/>
              </a:xfrm>
              <a:custGeom>
                <a:avLst/>
                <a:gdLst>
                  <a:gd name="connsiteX0" fmla="*/ 780886 w 1561772"/>
                  <a:gd name="connsiteY0" fmla="*/ 0 h 1346356"/>
                  <a:gd name="connsiteX1" fmla="*/ 1561772 w 1561772"/>
                  <a:gd name="connsiteY1" fmla="*/ 1346356 h 1346356"/>
                  <a:gd name="connsiteX2" fmla="*/ 1561771 w 1561772"/>
                  <a:gd name="connsiteY2" fmla="*/ 1346356 h 1346356"/>
                  <a:gd name="connsiteX3" fmla="*/ 780885 w 1561772"/>
                  <a:gd name="connsiteY3" fmla="*/ 858302 h 1346356"/>
                  <a:gd name="connsiteX4" fmla="*/ 0 w 1561772"/>
                  <a:gd name="connsiteY4" fmla="*/ 1346355 h 1346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1772" h="1346356">
                    <a:moveTo>
                      <a:pt x="780886" y="0"/>
                    </a:moveTo>
                    <a:lnTo>
                      <a:pt x="1561772" y="1346356"/>
                    </a:lnTo>
                    <a:lnTo>
                      <a:pt x="1561771" y="1346356"/>
                    </a:lnTo>
                    <a:lnTo>
                      <a:pt x="780885" y="858302"/>
                    </a:lnTo>
                    <a:lnTo>
                      <a:pt x="0" y="1346355"/>
                    </a:lnTo>
                    <a:close/>
                  </a:path>
                </a:pathLst>
              </a:custGeom>
              <a:solidFill>
                <a:srgbClr val="515561"/>
              </a:solidFill>
              <a:ln>
                <a:solidFill>
                  <a:srgbClr val="5155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FE0716F-4555-405F-8329-BFBC6B4FCFD8}"/>
                </a:ext>
              </a:extLst>
            </p:cNvPr>
            <p:cNvGrpSpPr/>
            <p:nvPr/>
          </p:nvGrpSpPr>
          <p:grpSpPr>
            <a:xfrm rot="16200000">
              <a:off x="2438058" y="3632209"/>
              <a:ext cx="787390" cy="787392"/>
              <a:chOff x="5573486" y="2906486"/>
              <a:chExt cx="1045029" cy="1045029"/>
            </a:xfrm>
          </p:grpSpPr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1D8FD583-5AAE-49E5-9FA1-9A3C8436C3D1}"/>
                  </a:ext>
                </a:extLst>
              </p:cNvPr>
              <p:cNvSpPr/>
              <p:nvPr/>
            </p:nvSpPr>
            <p:spPr>
              <a:xfrm>
                <a:off x="5573486" y="2906486"/>
                <a:ext cx="1045029" cy="104502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5155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자유형 5">
                <a:extLst>
                  <a:ext uri="{FF2B5EF4-FFF2-40B4-BE49-F238E27FC236}">
                    <a16:creationId xmlns:a16="http://schemas.microsoft.com/office/drawing/2014/main" id="{674D09DC-68A2-4474-A88C-32A83DB89575}"/>
                  </a:ext>
                </a:extLst>
              </p:cNvPr>
              <p:cNvSpPr/>
              <p:nvPr/>
            </p:nvSpPr>
            <p:spPr>
              <a:xfrm rot="10800000">
                <a:off x="5911385" y="3269849"/>
                <a:ext cx="369230" cy="318302"/>
              </a:xfrm>
              <a:custGeom>
                <a:avLst/>
                <a:gdLst>
                  <a:gd name="connsiteX0" fmla="*/ 780886 w 1561772"/>
                  <a:gd name="connsiteY0" fmla="*/ 0 h 1346356"/>
                  <a:gd name="connsiteX1" fmla="*/ 1561772 w 1561772"/>
                  <a:gd name="connsiteY1" fmla="*/ 1346356 h 1346356"/>
                  <a:gd name="connsiteX2" fmla="*/ 1561771 w 1561772"/>
                  <a:gd name="connsiteY2" fmla="*/ 1346356 h 1346356"/>
                  <a:gd name="connsiteX3" fmla="*/ 780885 w 1561772"/>
                  <a:gd name="connsiteY3" fmla="*/ 858302 h 1346356"/>
                  <a:gd name="connsiteX4" fmla="*/ 0 w 1561772"/>
                  <a:gd name="connsiteY4" fmla="*/ 1346355 h 1346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1772" h="1346356">
                    <a:moveTo>
                      <a:pt x="780886" y="0"/>
                    </a:moveTo>
                    <a:lnTo>
                      <a:pt x="1561772" y="1346356"/>
                    </a:lnTo>
                    <a:lnTo>
                      <a:pt x="1561771" y="1346356"/>
                    </a:lnTo>
                    <a:lnTo>
                      <a:pt x="780885" y="858302"/>
                    </a:lnTo>
                    <a:lnTo>
                      <a:pt x="0" y="1346355"/>
                    </a:lnTo>
                    <a:close/>
                  </a:path>
                </a:pathLst>
              </a:custGeom>
              <a:solidFill>
                <a:srgbClr val="515561"/>
              </a:solidFill>
              <a:ln>
                <a:solidFill>
                  <a:srgbClr val="5155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7F170D1-A632-4B52-9F5D-0C1A3ECF35E0}"/>
              </a:ext>
            </a:extLst>
          </p:cNvPr>
          <p:cNvSpPr txBox="1"/>
          <p:nvPr/>
        </p:nvSpPr>
        <p:spPr>
          <a:xfrm>
            <a:off x="5206412" y="399228"/>
            <a:ext cx="31876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입헌군주제지만 실질적으로 헌법 외적 국가 기관이 병존하는 전근대적 기색</a:t>
            </a:r>
            <a:endParaRPr lang="en-US" altLang="ko-KR" dirty="0"/>
          </a:p>
          <a:p>
            <a:r>
              <a:rPr lang="ko-KR" altLang="en-US" dirty="0"/>
              <a:t>의회제 민주주의 확립</a:t>
            </a:r>
            <a:r>
              <a:rPr lang="en-US" altLang="ko-KR" dirty="0"/>
              <a:t>x</a:t>
            </a:r>
          </a:p>
          <a:p>
            <a:r>
              <a:rPr lang="ko-KR" altLang="en-US" dirty="0"/>
              <a:t>주권도 천황에게 속해 있어서 국민주권의 이념</a:t>
            </a:r>
            <a:r>
              <a:rPr lang="en-US" altLang="ko-KR" dirty="0"/>
              <a:t>x</a:t>
            </a:r>
            <a:endParaRPr lang="ko-KR" altLang="en-US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E7B6E25-1180-4D33-9A47-222A24E4159A}"/>
              </a:ext>
            </a:extLst>
          </p:cNvPr>
          <p:cNvGrpSpPr/>
          <p:nvPr/>
        </p:nvGrpSpPr>
        <p:grpSpPr>
          <a:xfrm>
            <a:off x="686188" y="4508500"/>
            <a:ext cx="4051300" cy="2031325"/>
            <a:chOff x="2469802" y="5121391"/>
            <a:chExt cx="4051300" cy="2031325"/>
          </a:xfrm>
        </p:grpSpPr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DEBD6925-44EC-4F67-ACED-9DC81636A0FD}"/>
                </a:ext>
              </a:extLst>
            </p:cNvPr>
            <p:cNvSpPr/>
            <p:nvPr/>
          </p:nvSpPr>
          <p:spPr>
            <a:xfrm>
              <a:off x="2589717" y="6142004"/>
              <a:ext cx="723900" cy="409578"/>
            </a:xfrm>
            <a:prstGeom prst="triangle">
              <a:avLst/>
            </a:prstGeom>
            <a:noFill/>
            <a:ln w="381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B26C2A6-D319-4B49-9D18-0574488563FC}"/>
                </a:ext>
              </a:extLst>
            </p:cNvPr>
            <p:cNvSpPr txBox="1"/>
            <p:nvPr/>
          </p:nvSpPr>
          <p:spPr>
            <a:xfrm>
              <a:off x="2469802" y="5121391"/>
              <a:ext cx="40513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1889</a:t>
              </a:r>
              <a:r>
                <a:rPr lang="ko-KR" altLang="en-US" b="1" dirty="0"/>
                <a:t>년</a:t>
              </a:r>
              <a:r>
                <a:rPr lang="en-US" altLang="ko-KR" dirty="0"/>
                <a:t>: </a:t>
              </a:r>
              <a:r>
                <a:rPr lang="ko-KR" altLang="en-US" dirty="0"/>
                <a:t>대일본 제국헌법 공포</a:t>
              </a:r>
              <a:endParaRPr lang="en-US" altLang="ko-KR" dirty="0"/>
            </a:p>
            <a:p>
              <a:r>
                <a:rPr lang="en-US" altLang="ko-KR" b="1" dirty="0"/>
                <a:t>1890</a:t>
              </a:r>
              <a:r>
                <a:rPr lang="ko-KR" altLang="en-US" b="1" dirty="0"/>
                <a:t>년</a:t>
              </a:r>
              <a:r>
                <a:rPr lang="en-US" altLang="ko-KR" dirty="0"/>
                <a:t>: </a:t>
              </a:r>
              <a:r>
                <a:rPr lang="ko-KR" altLang="en-US" dirty="0"/>
                <a:t>대일본 제국 의회의 개설에 의해 민주주의적 제도 정비</a:t>
              </a:r>
              <a:endParaRPr lang="en-US" altLang="ko-KR" dirty="0"/>
            </a:p>
            <a:p>
              <a:endParaRPr lang="en-US" altLang="ko-KR" dirty="0"/>
            </a:p>
            <a:p>
              <a:r>
                <a:rPr lang="ko-KR" altLang="en-US" dirty="0">
                  <a:solidFill>
                    <a:srgbClr val="C00000"/>
                  </a:solidFill>
                </a:rPr>
                <a:t>그러나 </a:t>
              </a:r>
              <a:r>
                <a:rPr lang="ko-KR" altLang="en-US" dirty="0"/>
                <a:t>외견상 정비에 불과</a:t>
              </a:r>
              <a:r>
                <a:rPr lang="en-US" altLang="ko-KR" dirty="0"/>
                <a:t>, </a:t>
              </a:r>
              <a:r>
                <a:rPr lang="ko-KR" altLang="en-US" dirty="0"/>
                <a:t>천황이 일본을</a:t>
              </a:r>
              <a:r>
                <a:rPr lang="en-US" altLang="ko-KR" dirty="0"/>
                <a:t> </a:t>
              </a:r>
              <a:r>
                <a:rPr lang="ko-KR" altLang="en-US" dirty="0"/>
                <a:t>통치하는 절대주의적 </a:t>
              </a:r>
              <a:r>
                <a:rPr lang="ko-KR" altLang="en-US" dirty="0" err="1"/>
                <a:t>천황제</a:t>
              </a:r>
              <a:r>
                <a:rPr lang="ko-KR" altLang="en-US" dirty="0"/>
                <a:t>     시대였고 의회는 협찬기관 정도 불과</a:t>
              </a: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76719BB5-43C6-42BA-A52F-90BEE301214C}"/>
              </a:ext>
            </a:extLst>
          </p:cNvPr>
          <p:cNvGrpSpPr/>
          <p:nvPr/>
        </p:nvGrpSpPr>
        <p:grpSpPr>
          <a:xfrm>
            <a:off x="6777509" y="3911597"/>
            <a:ext cx="5405305" cy="1477328"/>
            <a:chOff x="6593743" y="3543297"/>
            <a:chExt cx="5405305" cy="147732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1FE0781-1809-4A5E-BDA5-D17C744D32A1}"/>
                </a:ext>
              </a:extLst>
            </p:cNvPr>
            <p:cNvSpPr txBox="1"/>
            <p:nvPr/>
          </p:nvSpPr>
          <p:spPr>
            <a:xfrm>
              <a:off x="6593743" y="3543297"/>
              <a:ext cx="540530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1945</a:t>
              </a:r>
              <a:r>
                <a:rPr lang="ko-KR" altLang="en-US" b="1" dirty="0"/>
                <a:t>년</a:t>
              </a:r>
              <a:r>
                <a:rPr lang="en-US" altLang="ko-KR" b="1" dirty="0"/>
                <a:t>: </a:t>
              </a:r>
              <a:r>
                <a:rPr lang="ko-KR" altLang="en-US" dirty="0"/>
                <a:t>일본의 포츠담 선언 수락</a:t>
              </a:r>
              <a:endParaRPr lang="en-US" altLang="ko-KR" dirty="0"/>
            </a:p>
            <a:p>
              <a:pPr lvl="1" algn="ctr"/>
              <a:r>
                <a:rPr lang="ko-KR" altLang="en-US" dirty="0"/>
                <a:t>제 </a:t>
              </a:r>
              <a:r>
                <a:rPr lang="en-US" altLang="ko-KR" dirty="0"/>
                <a:t>2</a:t>
              </a:r>
              <a:r>
                <a:rPr lang="ko-KR" altLang="en-US" dirty="0"/>
                <a:t>차 세계대전 종결</a:t>
              </a:r>
              <a:r>
                <a:rPr lang="en-US" altLang="ko-KR" dirty="0"/>
                <a:t>, </a:t>
              </a:r>
              <a:r>
                <a:rPr lang="ko-KR" altLang="en-US" dirty="0"/>
                <a:t>대일본제국 붕괴</a:t>
              </a:r>
              <a:endParaRPr lang="en-US" altLang="ko-KR" dirty="0"/>
            </a:p>
            <a:p>
              <a:pPr algn="ctr"/>
              <a:r>
                <a:rPr lang="ko-KR" altLang="en-US" dirty="0" err="1"/>
                <a:t>연합국총사령부</a:t>
              </a:r>
              <a:r>
                <a:rPr lang="en-US" altLang="ko-KR" dirty="0"/>
                <a:t>(GHQ)</a:t>
              </a:r>
              <a:r>
                <a:rPr lang="ko-KR" altLang="en-US" dirty="0"/>
                <a:t>에 의해 헌법 개정</a:t>
              </a:r>
              <a:endParaRPr lang="en-US" altLang="ko-KR" dirty="0"/>
            </a:p>
            <a:p>
              <a:pPr algn="ctr"/>
              <a:r>
                <a:rPr lang="en-US" altLang="ko-KR" dirty="0"/>
                <a:t>“</a:t>
              </a:r>
              <a:r>
                <a:rPr lang="ko-KR" altLang="en-US" dirty="0" err="1"/>
                <a:t>일본국＂발표</a:t>
              </a:r>
              <a:endParaRPr lang="en-US" altLang="ko-KR" dirty="0"/>
            </a:p>
            <a:p>
              <a:pPr algn="ctr"/>
              <a:r>
                <a:rPr lang="en-US" altLang="ko-KR" b="1" dirty="0"/>
                <a:t>1947</a:t>
              </a:r>
              <a:r>
                <a:rPr lang="ko-KR" altLang="en-US" b="1" dirty="0"/>
                <a:t>년</a:t>
              </a:r>
              <a:r>
                <a:rPr lang="en-US" altLang="ko-KR" dirty="0"/>
                <a:t>: </a:t>
              </a:r>
              <a:r>
                <a:rPr lang="ko-KR" altLang="en-US" dirty="0" err="1"/>
                <a:t>일본국</a:t>
              </a:r>
              <a:r>
                <a:rPr lang="ko-KR" altLang="en-US" dirty="0"/>
                <a:t> 헌법 하에 새로운 국가기구 정비</a:t>
              </a:r>
              <a:endParaRPr lang="en-US" altLang="ko-KR" dirty="0"/>
            </a:p>
          </p:txBody>
        </p:sp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A44FAD11-C677-4599-81B0-F9866284C191}"/>
                </a:ext>
              </a:extLst>
            </p:cNvPr>
            <p:cNvCxnSpPr>
              <a:cxnSpLocks/>
            </p:cNvCxnSpPr>
            <p:nvPr/>
          </p:nvCxnSpPr>
          <p:spPr>
            <a:xfrm>
              <a:off x="7251700" y="4013805"/>
              <a:ext cx="242516" cy="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그림 40" descr="실내이(가) 표시된 사진&#10;&#10;자동 생성된 설명">
            <a:extLst>
              <a:ext uri="{FF2B5EF4-FFF2-40B4-BE49-F238E27FC236}">
                <a16:creationId xmlns:a16="http://schemas.microsoft.com/office/drawing/2014/main" id="{3C027B77-8D82-49AE-9F2D-EC7287E15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85" y="715996"/>
            <a:ext cx="4100640" cy="281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1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0A678397-F626-4981-BA18-5E34E32B1C5B}"/>
              </a:ext>
            </a:extLst>
          </p:cNvPr>
          <p:cNvSpPr/>
          <p:nvPr/>
        </p:nvSpPr>
        <p:spPr>
          <a:xfrm rot="2690411">
            <a:off x="-138879" y="939548"/>
            <a:ext cx="4987317" cy="5017005"/>
          </a:xfrm>
          <a:prstGeom prst="roundRect">
            <a:avLst>
              <a:gd name="adj" fmla="val 5015"/>
            </a:avLst>
          </a:prstGeom>
          <a:noFill/>
          <a:ln w="165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CC23B19-3F24-4CA8-9687-4C875B9B2F02}"/>
              </a:ext>
            </a:extLst>
          </p:cNvPr>
          <p:cNvSpPr>
            <a:spLocks/>
          </p:cNvSpPr>
          <p:nvPr/>
        </p:nvSpPr>
        <p:spPr>
          <a:xfrm rot="2664569">
            <a:off x="494216" y="2119917"/>
            <a:ext cx="3721126" cy="3743277"/>
          </a:xfrm>
          <a:prstGeom prst="roundRect">
            <a:avLst>
              <a:gd name="adj" fmla="val 5015"/>
            </a:avLst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85BB203-CEE5-4928-B029-9F7F66A4CD54}"/>
              </a:ext>
            </a:extLst>
          </p:cNvPr>
          <p:cNvSpPr/>
          <p:nvPr/>
        </p:nvSpPr>
        <p:spPr>
          <a:xfrm rot="2664569">
            <a:off x="494216" y="1396017"/>
            <a:ext cx="3721126" cy="3743277"/>
          </a:xfrm>
          <a:prstGeom prst="roundRect">
            <a:avLst>
              <a:gd name="adj" fmla="val 5015"/>
            </a:avLst>
          </a:prstGeom>
          <a:solidFill>
            <a:schemeClr val="accent6"/>
          </a:solidFill>
          <a:ln>
            <a:solidFill>
              <a:srgbClr val="101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150C6-3297-4F2D-9849-83224069F573}"/>
              </a:ext>
            </a:extLst>
          </p:cNvPr>
          <p:cNvSpPr txBox="1"/>
          <p:nvPr/>
        </p:nvSpPr>
        <p:spPr>
          <a:xfrm>
            <a:off x="7123698" y="2941056"/>
            <a:ext cx="3135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일본국</a:t>
            </a:r>
            <a:r>
              <a:rPr lang="ko-KR" altLang="en-US" sz="4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헌법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791BCA1A-D32E-46AB-A087-DBCB0B8C098A}"/>
              </a:ext>
            </a:extLst>
          </p:cNvPr>
          <p:cNvGrpSpPr/>
          <p:nvPr/>
        </p:nvGrpSpPr>
        <p:grpSpPr>
          <a:xfrm>
            <a:off x="1544079" y="2396460"/>
            <a:ext cx="1560042" cy="1633195"/>
            <a:chOff x="-11201400" y="2358360"/>
            <a:chExt cx="1560042" cy="163319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9993A5-173B-4824-B047-237DEAF507A7}"/>
                </a:ext>
              </a:extLst>
            </p:cNvPr>
            <p:cNvSpPr txBox="1"/>
            <p:nvPr/>
          </p:nvSpPr>
          <p:spPr>
            <a:xfrm>
              <a:off x="-11201400" y="2358360"/>
              <a:ext cx="156004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8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02</a:t>
              </a:r>
              <a:endParaRPr lang="ko-KR" altLang="en-US" sz="8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E1FD378E-3BE4-411D-B202-E0652FB2DE2D}"/>
                </a:ext>
              </a:extLst>
            </p:cNvPr>
            <p:cNvCxnSpPr/>
            <p:nvPr/>
          </p:nvCxnSpPr>
          <p:spPr>
            <a:xfrm>
              <a:off x="-10707129" y="3991555"/>
              <a:ext cx="5715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543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사람, 실외, 그룹, 군복이(가) 표시된 사진&#10;&#10;자동 생성된 설명">
            <a:extLst>
              <a:ext uri="{FF2B5EF4-FFF2-40B4-BE49-F238E27FC236}">
                <a16:creationId xmlns:a16="http://schemas.microsoft.com/office/drawing/2014/main" id="{0326465E-8E06-4C76-9DFC-34DAD8D149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1B09AAD1-7849-4F9C-9119-53D06568DF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CCA35342-CEA9-488B-99D6-810F04982B36}"/>
              </a:ext>
            </a:extLst>
          </p:cNvPr>
          <p:cNvSpPr/>
          <p:nvPr/>
        </p:nvSpPr>
        <p:spPr>
          <a:xfrm>
            <a:off x="635000" y="1155700"/>
            <a:ext cx="4546600" cy="45466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0F07E24C-C99F-494F-BE81-FF85548B5174}"/>
              </a:ext>
            </a:extLst>
          </p:cNvPr>
          <p:cNvSpPr/>
          <p:nvPr/>
        </p:nvSpPr>
        <p:spPr>
          <a:xfrm>
            <a:off x="5638800" y="1358900"/>
            <a:ext cx="6096000" cy="7112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 국민들이 신으로 믿었던 쇼와 </a:t>
            </a:r>
            <a:r>
              <a:rPr lang="ko-KR" altLang="en-US" dirty="0" err="1"/>
              <a:t>덴노</a:t>
            </a:r>
            <a:r>
              <a:rPr lang="en-US" altLang="ko-KR" dirty="0"/>
              <a:t>, </a:t>
            </a:r>
            <a:r>
              <a:rPr lang="ko-KR" altLang="en-US" dirty="0"/>
              <a:t>미국에게 굴복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2CDCB003-81AC-49E1-A3E3-312955A1C824}"/>
              </a:ext>
            </a:extLst>
          </p:cNvPr>
          <p:cNvSpPr/>
          <p:nvPr/>
        </p:nvSpPr>
        <p:spPr>
          <a:xfrm>
            <a:off x="5638800" y="2603500"/>
            <a:ext cx="6096000" cy="7112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군수물자 생산의 중지</a:t>
            </a:r>
            <a:r>
              <a:rPr lang="en-US" altLang="ko-KR" dirty="0"/>
              <a:t>, </a:t>
            </a:r>
            <a:r>
              <a:rPr lang="ko-KR" altLang="en-US" dirty="0"/>
              <a:t>육해군 해체</a:t>
            </a:r>
            <a:r>
              <a:rPr lang="en-US" altLang="ko-KR" dirty="0"/>
              <a:t>, </a:t>
            </a:r>
            <a:r>
              <a:rPr lang="ko-KR" altLang="en-US" dirty="0"/>
              <a:t>전법 체포 등 군사적인 무장해제 시작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750A7359-44F0-4E62-8C45-8EEE28182511}"/>
              </a:ext>
            </a:extLst>
          </p:cNvPr>
          <p:cNvSpPr/>
          <p:nvPr/>
        </p:nvSpPr>
        <p:spPr>
          <a:xfrm>
            <a:off x="5638800" y="3848100"/>
            <a:ext cx="6096000" cy="7112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 헌법 개정     </a:t>
            </a:r>
            <a:r>
              <a:rPr lang="en-US" altLang="ko-KR" dirty="0"/>
              <a:t>‘</a:t>
            </a:r>
            <a:r>
              <a:rPr lang="ko-KR" altLang="en-US" dirty="0"/>
              <a:t>맥아더 초안</a:t>
            </a:r>
            <a:r>
              <a:rPr lang="en-US" altLang="ko-KR" dirty="0"/>
              <a:t>’</a:t>
            </a:r>
            <a:r>
              <a:rPr lang="ko-KR" altLang="en-US" dirty="0"/>
              <a:t>이라고 불린 문서를 토대로 일본 </a:t>
            </a:r>
            <a:r>
              <a:rPr lang="ko-KR" altLang="en-US" dirty="0" err="1"/>
              <a:t>신헌법</a:t>
            </a:r>
            <a:r>
              <a:rPr lang="ko-KR" altLang="en-US" dirty="0"/>
              <a:t> 개정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A06A6627-46D7-4007-9A5B-C782B8474666}"/>
              </a:ext>
            </a:extLst>
          </p:cNvPr>
          <p:cNvSpPr/>
          <p:nvPr/>
        </p:nvSpPr>
        <p:spPr>
          <a:xfrm>
            <a:off x="5638800" y="5092700"/>
            <a:ext cx="6096000" cy="7112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헌법 제 </a:t>
            </a:r>
            <a:r>
              <a:rPr lang="en-US" altLang="ko-KR" dirty="0"/>
              <a:t>1</a:t>
            </a:r>
            <a:r>
              <a:rPr lang="ko-KR" altLang="en-US" dirty="0"/>
              <a:t>조</a:t>
            </a:r>
            <a:r>
              <a:rPr lang="en-US" altLang="ko-KR" dirty="0"/>
              <a:t>: </a:t>
            </a:r>
            <a:r>
              <a:rPr lang="ko-KR" altLang="en-US" dirty="0" err="1"/>
              <a:t>덴노는</a:t>
            </a:r>
            <a:r>
              <a:rPr lang="ko-KR" altLang="en-US" dirty="0"/>
              <a:t> 단순히 상징에 지나지 않는다</a:t>
            </a:r>
            <a:endParaRPr lang="en-US" altLang="ko-KR" dirty="0"/>
          </a:p>
          <a:p>
            <a:pPr algn="ctr"/>
            <a:r>
              <a:rPr lang="ko-KR" altLang="en-US" dirty="0"/>
              <a:t>헌법 제 </a:t>
            </a:r>
            <a:r>
              <a:rPr lang="en-US" altLang="ko-KR" dirty="0"/>
              <a:t>9</a:t>
            </a:r>
            <a:r>
              <a:rPr lang="ko-KR" altLang="en-US" dirty="0"/>
              <a:t>조 </a:t>
            </a:r>
            <a:r>
              <a:rPr lang="en-US" altLang="ko-KR" dirty="0"/>
              <a:t>: </a:t>
            </a:r>
            <a:r>
              <a:rPr lang="ko-KR" altLang="en-US" dirty="0"/>
              <a:t>평화헌법</a:t>
            </a: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E4AA7EAA-EEE9-47B2-816F-A780BC9F7F7E}"/>
              </a:ext>
            </a:extLst>
          </p:cNvPr>
          <p:cNvCxnSpPr/>
          <p:nvPr/>
        </p:nvCxnSpPr>
        <p:spPr>
          <a:xfrm>
            <a:off x="7404100" y="4064000"/>
            <a:ext cx="2413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89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순서도: 저장 데이터 4">
            <a:extLst>
              <a:ext uri="{FF2B5EF4-FFF2-40B4-BE49-F238E27FC236}">
                <a16:creationId xmlns:a16="http://schemas.microsoft.com/office/drawing/2014/main" id="{E2055757-9BF8-4687-A8A4-D6C8862762CD}"/>
              </a:ext>
            </a:extLst>
          </p:cNvPr>
          <p:cNvSpPr/>
          <p:nvPr/>
        </p:nvSpPr>
        <p:spPr>
          <a:xfrm>
            <a:off x="-3223810" y="-37212"/>
            <a:ext cx="10291360" cy="6895212"/>
          </a:xfrm>
          <a:prstGeom prst="flowChartOnlineStorag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665B119-C4E4-4B60-8EA6-3AE9AF9E29D5}"/>
              </a:ext>
            </a:extLst>
          </p:cNvPr>
          <p:cNvGrpSpPr/>
          <p:nvPr/>
        </p:nvGrpSpPr>
        <p:grpSpPr>
          <a:xfrm>
            <a:off x="0" y="1162050"/>
            <a:ext cx="4953000" cy="2478433"/>
            <a:chOff x="0" y="1162050"/>
            <a:chExt cx="4953000" cy="2478433"/>
          </a:xfrm>
        </p:grpSpPr>
        <p:pic>
          <p:nvPicPr>
            <p:cNvPr id="7" name="그래픽 6" descr="악수">
              <a:extLst>
                <a:ext uri="{FF2B5EF4-FFF2-40B4-BE49-F238E27FC236}">
                  <a16:creationId xmlns:a16="http://schemas.microsoft.com/office/drawing/2014/main" id="{C6C1DA99-4763-4C84-A364-1D6F83B72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1162050"/>
              <a:ext cx="2057400" cy="20574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ED1D6C-CBC6-432E-A91F-F049396F88C7}"/>
                </a:ext>
              </a:extLst>
            </p:cNvPr>
            <p:cNvSpPr txBox="1"/>
            <p:nvPr/>
          </p:nvSpPr>
          <p:spPr>
            <a:xfrm>
              <a:off x="1028700" y="2717153"/>
              <a:ext cx="3924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400" dirty="0">
                  <a:solidFill>
                    <a:schemeClr val="bg1"/>
                  </a:solidFill>
                  <a:latin typeface="KT&amp;G 상상제목 B" panose="02000300000000000000" pitchFamily="2" charset="-127"/>
                  <a:ea typeface="KT&amp;G 상상제목 B" panose="02000300000000000000" pitchFamily="2" charset="-127"/>
                </a:rPr>
                <a:t>평화헌법이란</a:t>
              </a:r>
              <a:r>
                <a:rPr lang="en-US" altLang="ko-KR" sz="5400" dirty="0">
                  <a:solidFill>
                    <a:schemeClr val="bg1"/>
                  </a:solidFill>
                  <a:latin typeface="KT&amp;G 상상제목 B" panose="02000300000000000000" pitchFamily="2" charset="-127"/>
                  <a:ea typeface="KT&amp;G 상상제목 B" panose="02000300000000000000" pitchFamily="2" charset="-127"/>
                </a:rPr>
                <a:t>?</a:t>
              </a:r>
              <a:endParaRPr lang="ko-KR" altLang="en-US" sz="5400" dirty="0">
                <a:solidFill>
                  <a:schemeClr val="bg1"/>
                </a:solidFill>
                <a:latin typeface="KT&amp;G 상상제목 B" panose="02000300000000000000" pitchFamily="2" charset="-127"/>
                <a:ea typeface="KT&amp;G 상상제목 B" panose="02000300000000000000" pitchFamily="2" charset="-127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F6FB39F-B056-42B9-9259-98A33180E9E7}"/>
              </a:ext>
            </a:extLst>
          </p:cNvPr>
          <p:cNvSpPr txBox="1"/>
          <p:nvPr/>
        </p:nvSpPr>
        <p:spPr>
          <a:xfrm>
            <a:off x="6387010" y="1544419"/>
            <a:ext cx="5224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일본 특유의 평화주의를 대표하는 헌법 조항은 </a:t>
            </a:r>
            <a:r>
              <a:rPr lang="ko-KR" altLang="en-US" sz="2000" dirty="0" err="1"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일본국</a:t>
            </a:r>
            <a:r>
              <a:rPr lang="ko-KR" altLang="en-US" sz="2000" dirty="0"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 헌법 제 </a:t>
            </a:r>
            <a:r>
              <a:rPr lang="en-US" altLang="ko-KR" sz="2000" dirty="0"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2</a:t>
            </a:r>
            <a:r>
              <a:rPr lang="ko-KR" altLang="en-US" sz="2000" dirty="0"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장 </a:t>
            </a:r>
            <a:r>
              <a:rPr lang="en-US" altLang="ko-KR" sz="2000" dirty="0"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9</a:t>
            </a:r>
            <a:r>
              <a:rPr lang="ko-KR" altLang="en-US" sz="2000" dirty="0"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조에 기술되어 있다</a:t>
            </a:r>
            <a:r>
              <a:rPr lang="en-US" altLang="ko-KR" sz="2000" dirty="0"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16AA0A-EE44-46F1-BF17-C1DD7F6C9351}"/>
              </a:ext>
            </a:extLst>
          </p:cNvPr>
          <p:cNvSpPr txBox="1"/>
          <p:nvPr/>
        </p:nvSpPr>
        <p:spPr>
          <a:xfrm>
            <a:off x="5783950" y="3009253"/>
            <a:ext cx="60938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000" dirty="0"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일본국민은 정의와 질서를 기조로 하는 국제 평화를 성실히 희구하고</a:t>
            </a:r>
            <a:r>
              <a:rPr lang="en-US" altLang="ko-KR" sz="2000" dirty="0"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, </a:t>
            </a:r>
            <a:r>
              <a:rPr lang="ko-KR" altLang="en-US" sz="2000" dirty="0"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국권의 발동에 의거한 전쟁 및 무력에 의한 위협 또는 무력의 행사는 국제 분쟁을 해결하는 수단으로서는 영구히 포기한다</a:t>
            </a:r>
            <a:r>
              <a:rPr lang="en-US" altLang="ko-KR" sz="2000" dirty="0"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2000" dirty="0"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전항의 목적을 성취하기 위하여 육해공군 및 그 이외의 </a:t>
            </a:r>
            <a:endParaRPr lang="en-US" altLang="ko-KR" sz="2000" dirty="0">
              <a:latin typeface="KT&amp;G 상상제목 B" panose="02000300000000000000" pitchFamily="2" charset="-127"/>
              <a:ea typeface="KT&amp;G 상상제목 B" panose="02000300000000000000" pitchFamily="2" charset="-127"/>
            </a:endParaRPr>
          </a:p>
          <a:p>
            <a:pPr lvl="1"/>
            <a:r>
              <a:rPr lang="ko-KR" altLang="en-US" sz="2000" dirty="0"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어떠한 전략도 보유하지 않는다</a:t>
            </a:r>
            <a:r>
              <a:rPr lang="en-US" altLang="ko-KR" sz="2000" dirty="0"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. </a:t>
            </a:r>
            <a:r>
              <a:rPr lang="ko-KR" altLang="en-US" sz="2000" dirty="0"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국가의 교전권 역시 인정치 않는다</a:t>
            </a:r>
            <a:r>
              <a:rPr lang="en-US" altLang="ko-KR" dirty="0"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.</a:t>
            </a:r>
            <a:endParaRPr lang="ko-KR" altLang="en-US" dirty="0">
              <a:latin typeface="KT&amp;G 상상제목 B" panose="02000300000000000000" pitchFamily="2" charset="-127"/>
              <a:ea typeface="KT&amp;G 상상제목 B" panose="02000300000000000000" pitchFamily="2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370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1B002977-89A2-4C64-B04D-2D814408B0AD}"/>
              </a:ext>
            </a:extLst>
          </p:cNvPr>
          <p:cNvSpPr/>
          <p:nvPr/>
        </p:nvSpPr>
        <p:spPr>
          <a:xfrm>
            <a:off x="12700" y="0"/>
            <a:ext cx="8813800" cy="6870700"/>
          </a:xfrm>
          <a:custGeom>
            <a:avLst/>
            <a:gdLst>
              <a:gd name="connsiteX0" fmla="*/ 4508500 w 8813800"/>
              <a:gd name="connsiteY0" fmla="*/ 0 h 6870700"/>
              <a:gd name="connsiteX1" fmla="*/ 4622800 w 8813800"/>
              <a:gd name="connsiteY1" fmla="*/ 342900 h 6870700"/>
              <a:gd name="connsiteX2" fmla="*/ 4775200 w 8813800"/>
              <a:gd name="connsiteY2" fmla="*/ 774700 h 6870700"/>
              <a:gd name="connsiteX3" fmla="*/ 4851400 w 8813800"/>
              <a:gd name="connsiteY3" fmla="*/ 1130300 h 6870700"/>
              <a:gd name="connsiteX4" fmla="*/ 4876800 w 8813800"/>
              <a:gd name="connsiteY4" fmla="*/ 1447800 h 6870700"/>
              <a:gd name="connsiteX5" fmla="*/ 4851400 w 8813800"/>
              <a:gd name="connsiteY5" fmla="*/ 1625600 h 6870700"/>
              <a:gd name="connsiteX6" fmla="*/ 4851400 w 8813800"/>
              <a:gd name="connsiteY6" fmla="*/ 1651000 h 6870700"/>
              <a:gd name="connsiteX7" fmla="*/ 5003800 w 8813800"/>
              <a:gd name="connsiteY7" fmla="*/ 1600200 h 6870700"/>
              <a:gd name="connsiteX8" fmla="*/ 5130800 w 8813800"/>
              <a:gd name="connsiteY8" fmla="*/ 1651000 h 6870700"/>
              <a:gd name="connsiteX9" fmla="*/ 5194300 w 8813800"/>
              <a:gd name="connsiteY9" fmla="*/ 1981200 h 6870700"/>
              <a:gd name="connsiteX10" fmla="*/ 5080000 w 8813800"/>
              <a:gd name="connsiteY10" fmla="*/ 2616200 h 6870700"/>
              <a:gd name="connsiteX11" fmla="*/ 4953000 w 8813800"/>
              <a:gd name="connsiteY11" fmla="*/ 2933700 h 6870700"/>
              <a:gd name="connsiteX12" fmla="*/ 4902200 w 8813800"/>
              <a:gd name="connsiteY12" fmla="*/ 3314700 h 6870700"/>
              <a:gd name="connsiteX13" fmla="*/ 4775200 w 8813800"/>
              <a:gd name="connsiteY13" fmla="*/ 3581400 h 6870700"/>
              <a:gd name="connsiteX14" fmla="*/ 4737100 w 8813800"/>
              <a:gd name="connsiteY14" fmla="*/ 3619500 h 6870700"/>
              <a:gd name="connsiteX15" fmla="*/ 4648200 w 8813800"/>
              <a:gd name="connsiteY15" fmla="*/ 4178300 h 6870700"/>
              <a:gd name="connsiteX16" fmla="*/ 4610100 w 8813800"/>
              <a:gd name="connsiteY16" fmla="*/ 4445000 h 6870700"/>
              <a:gd name="connsiteX17" fmla="*/ 4902200 w 8813800"/>
              <a:gd name="connsiteY17" fmla="*/ 4775200 h 6870700"/>
              <a:gd name="connsiteX18" fmla="*/ 5219700 w 8813800"/>
              <a:gd name="connsiteY18" fmla="*/ 5118100 h 6870700"/>
              <a:gd name="connsiteX19" fmla="*/ 5715000 w 8813800"/>
              <a:gd name="connsiteY19" fmla="*/ 5499100 h 6870700"/>
              <a:gd name="connsiteX20" fmla="*/ 6248400 w 8813800"/>
              <a:gd name="connsiteY20" fmla="*/ 5765800 h 6870700"/>
              <a:gd name="connsiteX21" fmla="*/ 6832600 w 8813800"/>
              <a:gd name="connsiteY21" fmla="*/ 5969000 h 6870700"/>
              <a:gd name="connsiteX22" fmla="*/ 7708900 w 8813800"/>
              <a:gd name="connsiteY22" fmla="*/ 6375400 h 6870700"/>
              <a:gd name="connsiteX23" fmla="*/ 8305800 w 8813800"/>
              <a:gd name="connsiteY23" fmla="*/ 6667500 h 6870700"/>
              <a:gd name="connsiteX24" fmla="*/ 8813800 w 8813800"/>
              <a:gd name="connsiteY24" fmla="*/ 6870700 h 6870700"/>
              <a:gd name="connsiteX25" fmla="*/ 0 w 8813800"/>
              <a:gd name="connsiteY25" fmla="*/ 6845300 h 6870700"/>
              <a:gd name="connsiteX26" fmla="*/ 12700 w 8813800"/>
              <a:gd name="connsiteY26" fmla="*/ 25400 h 6870700"/>
              <a:gd name="connsiteX27" fmla="*/ 4508500 w 8813800"/>
              <a:gd name="connsiteY27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813800" h="6870700">
                <a:moveTo>
                  <a:pt x="4508500" y="0"/>
                </a:moveTo>
                <a:lnTo>
                  <a:pt x="4622800" y="342900"/>
                </a:lnTo>
                <a:lnTo>
                  <a:pt x="4775200" y="774700"/>
                </a:lnTo>
                <a:lnTo>
                  <a:pt x="4851400" y="1130300"/>
                </a:lnTo>
                <a:lnTo>
                  <a:pt x="4876800" y="1447800"/>
                </a:lnTo>
                <a:lnTo>
                  <a:pt x="4851400" y="1625600"/>
                </a:lnTo>
                <a:lnTo>
                  <a:pt x="4851400" y="1651000"/>
                </a:lnTo>
                <a:lnTo>
                  <a:pt x="5003800" y="1600200"/>
                </a:lnTo>
                <a:lnTo>
                  <a:pt x="5130800" y="1651000"/>
                </a:lnTo>
                <a:lnTo>
                  <a:pt x="5194300" y="1981200"/>
                </a:lnTo>
                <a:lnTo>
                  <a:pt x="5080000" y="2616200"/>
                </a:lnTo>
                <a:lnTo>
                  <a:pt x="4953000" y="2933700"/>
                </a:lnTo>
                <a:lnTo>
                  <a:pt x="4902200" y="3314700"/>
                </a:lnTo>
                <a:lnTo>
                  <a:pt x="4775200" y="3581400"/>
                </a:lnTo>
                <a:lnTo>
                  <a:pt x="4737100" y="3619500"/>
                </a:lnTo>
                <a:lnTo>
                  <a:pt x="4648200" y="4178300"/>
                </a:lnTo>
                <a:lnTo>
                  <a:pt x="4610100" y="4445000"/>
                </a:lnTo>
                <a:lnTo>
                  <a:pt x="4902200" y="4775200"/>
                </a:lnTo>
                <a:lnTo>
                  <a:pt x="5219700" y="5118100"/>
                </a:lnTo>
                <a:lnTo>
                  <a:pt x="5715000" y="5499100"/>
                </a:lnTo>
                <a:lnTo>
                  <a:pt x="6248400" y="5765800"/>
                </a:lnTo>
                <a:lnTo>
                  <a:pt x="6832600" y="5969000"/>
                </a:lnTo>
                <a:lnTo>
                  <a:pt x="7708900" y="6375400"/>
                </a:lnTo>
                <a:lnTo>
                  <a:pt x="8305800" y="6667500"/>
                </a:lnTo>
                <a:lnTo>
                  <a:pt x="8813800" y="6870700"/>
                </a:lnTo>
                <a:lnTo>
                  <a:pt x="0" y="6845300"/>
                </a:lnTo>
                <a:cubicBezTo>
                  <a:pt x="4233" y="4572000"/>
                  <a:pt x="8467" y="2298700"/>
                  <a:pt x="12700" y="25400"/>
                </a:cubicBezTo>
                <a:lnTo>
                  <a:pt x="450850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4FFD5F-C7B5-4E51-9A94-DB55E22BCBF7}"/>
              </a:ext>
            </a:extLst>
          </p:cNvPr>
          <p:cNvSpPr txBox="1"/>
          <p:nvPr/>
        </p:nvSpPr>
        <p:spPr>
          <a:xfrm>
            <a:off x="5590903" y="1985554"/>
            <a:ext cx="5967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ko-KR" sz="2800" dirty="0"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“</a:t>
            </a:r>
            <a:r>
              <a:rPr lang="ko-KR" altLang="en-US" sz="2800" dirty="0"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아베 총리는 언론과 인터뷰에서 </a:t>
            </a:r>
            <a:r>
              <a:rPr lang="en-US" altLang="ko-KR" sz="2800" dirty="0"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2020</a:t>
            </a:r>
            <a:r>
              <a:rPr lang="ko-KR" altLang="en-US" sz="2800" dirty="0"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년 새 헌법을 시행하고 싶다고 개헌 시점을 제시</a:t>
            </a:r>
            <a:r>
              <a:rPr lang="en-US" altLang="ko-KR" sz="2800" dirty="0">
                <a:latin typeface="KT&amp;G 상상제목 B" panose="02000300000000000000" pitchFamily="2" charset="-127"/>
                <a:ea typeface="KT&amp;G 상상제목 B" panose="02000300000000000000" pitchFamily="2" charset="-127"/>
              </a:rPr>
              <a:t>”</a:t>
            </a:r>
            <a:endParaRPr lang="ko-KR" altLang="en-US" sz="2800" dirty="0">
              <a:latin typeface="KT&amp;G 상상제목 B" panose="02000300000000000000" pitchFamily="2" charset="-127"/>
              <a:ea typeface="KT&amp;G 상상제목 B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094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872F1B4-A5E4-4403-BE82-5062658D1657}"/>
              </a:ext>
            </a:extLst>
          </p:cNvPr>
          <p:cNvSpPr/>
          <p:nvPr/>
        </p:nvSpPr>
        <p:spPr>
          <a:xfrm>
            <a:off x="3286609" y="3244334"/>
            <a:ext cx="5618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hlinkClick r:id="rId2"/>
              </a:rPr>
              <a:t>https://www.youtube.com/watch?v=C_6XrwdKmWM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8822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0A678397-F626-4981-BA18-5E34E32B1C5B}"/>
              </a:ext>
            </a:extLst>
          </p:cNvPr>
          <p:cNvSpPr/>
          <p:nvPr/>
        </p:nvSpPr>
        <p:spPr>
          <a:xfrm rot="2690411">
            <a:off x="-138879" y="939548"/>
            <a:ext cx="4987317" cy="5017005"/>
          </a:xfrm>
          <a:prstGeom prst="roundRect">
            <a:avLst>
              <a:gd name="adj" fmla="val 5015"/>
            </a:avLst>
          </a:prstGeom>
          <a:noFill/>
          <a:ln w="165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CC23B19-3F24-4CA8-9687-4C875B9B2F02}"/>
              </a:ext>
            </a:extLst>
          </p:cNvPr>
          <p:cNvSpPr>
            <a:spLocks/>
          </p:cNvSpPr>
          <p:nvPr/>
        </p:nvSpPr>
        <p:spPr>
          <a:xfrm rot="2664569">
            <a:off x="494216" y="2119917"/>
            <a:ext cx="3721126" cy="3743277"/>
          </a:xfrm>
          <a:prstGeom prst="roundRect">
            <a:avLst>
              <a:gd name="adj" fmla="val 5015"/>
            </a:avLst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85BB203-CEE5-4928-B029-9F7F66A4CD54}"/>
              </a:ext>
            </a:extLst>
          </p:cNvPr>
          <p:cNvSpPr/>
          <p:nvPr/>
        </p:nvSpPr>
        <p:spPr>
          <a:xfrm rot="2664569">
            <a:off x="494216" y="1396017"/>
            <a:ext cx="3721126" cy="3743277"/>
          </a:xfrm>
          <a:prstGeom prst="roundRect">
            <a:avLst>
              <a:gd name="adj" fmla="val 5015"/>
            </a:avLst>
          </a:prstGeom>
          <a:solidFill>
            <a:schemeClr val="accent4"/>
          </a:solidFill>
          <a:ln>
            <a:solidFill>
              <a:srgbClr val="101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150C6-3297-4F2D-9849-83224069F573}"/>
              </a:ext>
            </a:extLst>
          </p:cNvPr>
          <p:cNvSpPr txBox="1"/>
          <p:nvPr/>
        </p:nvSpPr>
        <p:spPr>
          <a:xfrm>
            <a:off x="7123698" y="2941056"/>
            <a:ext cx="3135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일본의 개혁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791BCA1A-D32E-46AB-A087-DBCB0B8C098A}"/>
              </a:ext>
            </a:extLst>
          </p:cNvPr>
          <p:cNvGrpSpPr/>
          <p:nvPr/>
        </p:nvGrpSpPr>
        <p:grpSpPr>
          <a:xfrm>
            <a:off x="1544079" y="2396460"/>
            <a:ext cx="1560042" cy="1633195"/>
            <a:chOff x="-11201400" y="2358360"/>
            <a:chExt cx="1560042" cy="163319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9993A5-173B-4824-B047-237DEAF507A7}"/>
                </a:ext>
              </a:extLst>
            </p:cNvPr>
            <p:cNvSpPr txBox="1"/>
            <p:nvPr/>
          </p:nvSpPr>
          <p:spPr>
            <a:xfrm>
              <a:off x="-11201400" y="2358360"/>
              <a:ext cx="156004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8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03</a:t>
              </a:r>
              <a:endParaRPr lang="ko-KR" altLang="en-US" sz="88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E1FD378E-3BE4-411D-B202-E0652FB2DE2D}"/>
                </a:ext>
              </a:extLst>
            </p:cNvPr>
            <p:cNvCxnSpPr/>
            <p:nvPr/>
          </p:nvCxnSpPr>
          <p:spPr>
            <a:xfrm>
              <a:off x="-10707129" y="3991555"/>
              <a:ext cx="5715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946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394</Words>
  <Application>Microsoft Office PowerPoint</Application>
  <PresentationFormat>와이드스크린</PresentationFormat>
  <Paragraphs>65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3" baseType="lpstr">
      <vt:lpstr>KT&amp;G 상상제목 B</vt:lpstr>
      <vt:lpstr>KT&amp;G 상상제목 M</vt:lpstr>
      <vt:lpstr>나눔스퀘어</vt:lpstr>
      <vt:lpstr>나눔스퀘어 Bold</vt:lpstr>
      <vt:lpstr>나눔스퀘어 ExtraBold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39</cp:revision>
  <dcterms:created xsi:type="dcterms:W3CDTF">2018-12-02T16:13:29Z</dcterms:created>
  <dcterms:modified xsi:type="dcterms:W3CDTF">2018-12-03T21:16:41Z</dcterms:modified>
</cp:coreProperties>
</file>