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84" r:id="rId32"/>
  </p:sldMasterIdLst>
  <p:notesMasterIdLst>
    <p:notesMasterId r:id="rId34"/>
  </p:notes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vertBarState="maximized">
    <p:restoredLeft sz="15620"/>
    <p:restoredTop sz="94848"/>
  </p:normalViewPr>
  <p:slideViewPr>
    <p:cSldViewPr>
      <p:cViewPr varScale="1">
        <p:scale>
          <a:sx n="57" d="100"/>
          <a:sy n="57" d="100"/>
        </p:scale>
        <p:origin x="84" y="318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slide" Target="slides/slide14.xml"  /><Relationship Id="rId15" Type="http://schemas.openxmlformats.org/officeDocument/2006/relationships/slide" Target="slides/slide15.xml"  /><Relationship Id="rId16" Type="http://schemas.openxmlformats.org/officeDocument/2006/relationships/slide" Target="slides/slide16.xml"  /><Relationship Id="rId17" Type="http://schemas.openxmlformats.org/officeDocument/2006/relationships/slide" Target="slides/slide17.xml"  /><Relationship Id="rId18" Type="http://schemas.openxmlformats.org/officeDocument/2006/relationships/slide" Target="slides/slide18.xml"  /><Relationship Id="rId19" Type="http://schemas.openxmlformats.org/officeDocument/2006/relationships/slide" Target="slides/slide19.xml"  /><Relationship Id="rId2" Type="http://schemas.openxmlformats.org/officeDocument/2006/relationships/slide" Target="slides/slide2.xml"  /><Relationship Id="rId20" Type="http://schemas.openxmlformats.org/officeDocument/2006/relationships/slide" Target="slides/slide20.xml"  /><Relationship Id="rId21" Type="http://schemas.openxmlformats.org/officeDocument/2006/relationships/slide" Target="slides/slide21.xml"  /><Relationship Id="rId22" Type="http://schemas.openxmlformats.org/officeDocument/2006/relationships/slide" Target="slides/slide22.xml"  /><Relationship Id="rId23" Type="http://schemas.openxmlformats.org/officeDocument/2006/relationships/slide" Target="slides/slide23.xml"  /><Relationship Id="rId24" Type="http://schemas.openxmlformats.org/officeDocument/2006/relationships/slide" Target="slides/slide24.xml"  /><Relationship Id="rId25" Type="http://schemas.openxmlformats.org/officeDocument/2006/relationships/slide" Target="slides/slide25.xml"  /><Relationship Id="rId26" Type="http://schemas.openxmlformats.org/officeDocument/2006/relationships/slide" Target="slides/slide26.xml"  /><Relationship Id="rId27" Type="http://schemas.openxmlformats.org/officeDocument/2006/relationships/slide" Target="slides/slide27.xml"  /><Relationship Id="rId28" Type="http://schemas.openxmlformats.org/officeDocument/2006/relationships/slide" Target="slides/slide28.xml"  /><Relationship Id="rId29" Type="http://schemas.openxmlformats.org/officeDocument/2006/relationships/slide" Target="slides/slide29.xml"  /><Relationship Id="rId3" Type="http://schemas.openxmlformats.org/officeDocument/2006/relationships/slide" Target="slides/slide3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slideMaster" Target="slideMasters/slideMaster1.xml"  /><Relationship Id="rId33" Type="http://schemas.openxmlformats.org/officeDocument/2006/relationships/theme" Target="theme/theme1.xml"  /><Relationship Id="rId34" Type="http://schemas.openxmlformats.org/officeDocument/2006/relationships/notesMaster" Target="notesMasters/notesMaster1.xml"  /><Relationship Id="rId35" Type="http://schemas.openxmlformats.org/officeDocument/2006/relationships/tableStyles" Target="tableStyles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/>
            <a:fld id="{DE79EFC8-6DCD-40DF-BB27-568F1AF7722C}" type="datetimeFigureOut">
              <a:rPr lang="ko-KR" altLang="en-US"/>
              <a:pPr/>
              <a:t>2017-12-13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/>
            <a:fld id="{9DA105D3-8663-456E-8F76-49F2B17C541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3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7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7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9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12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21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4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33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82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A7D3-D95F-4E8A-ADDA-CC0CCA5C2489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BA5-D4F4-4DE9-8AC5-AA7EE5E6AC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40337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40FA7D3-D95F-4E8A-ADDA-CC0CCA5C2489}" type="datetimeFigureOut">
              <a:rPr lang="ko-KR" altLang="en-US"/>
              <a:pPr/>
              <a:t>2017-12-13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C20E9BA5-D4F4-4DE9-8AC5-AA7EE5E6ACA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hyperlink" Target="http://terms.naver.com/entry.nhn?docId=1152542&amp;ref=y" TargetMode="External" /><Relationship Id="rId4" Type="http://schemas.openxmlformats.org/officeDocument/2006/relationships/image" Target="../media/image20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Relationship Id="rId4" Type="http://schemas.openxmlformats.org/officeDocument/2006/relationships/hyperlink" Target="https://youtu.be/cIcc_YIgO70" TargetMode="External"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Relationship Id="rId3" Type="http://schemas.openxmlformats.org/officeDocument/2006/relationships/image" Target="../media/image26.jpeg"  /><Relationship Id="rId4" Type="http://schemas.openxmlformats.org/officeDocument/2006/relationships/image" Target="../media/image27.jpeg"  /><Relationship Id="rId5" Type="http://schemas.openxmlformats.org/officeDocument/2006/relationships/image" Target="../media/image2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hyperlink" Target="http://m.post.naver.com/viewer/postView.nhn?volumeNo=6560805&amp;memberNo=11466887&amp;vType=VERTICAL" TargetMode="External" /><Relationship Id="rId4" Type="http://schemas.openxmlformats.org/officeDocument/2006/relationships/hyperlink" Target="http://blog.naver.com/davidj09/220920309833" TargetMode="External" /><Relationship Id="rId5" Type="http://schemas.openxmlformats.org/officeDocument/2006/relationships/hyperlink" Target="http://news.naver.com/main/read.nhn?mode=LSD&amp;mid=sec&amp;sid1=104&amp;oid=001&amp;aid=0009497067" TargetMode="External" /><Relationship Id="rId6" Type="http://schemas.openxmlformats.org/officeDocument/2006/relationships/hyperlink" Target="http://blog.naver.com/playalsgud01/220626817339" TargetMode="External" /><Relationship Id="rId7" Type="http://schemas.openxmlformats.org/officeDocument/2006/relationships/hyperlink" Target="http://blog.naver.com/yufei21/220447486383" TargetMode="External" /><Relationship Id="rId8" Type="http://schemas.openxmlformats.org/officeDocument/2006/relationships/hyperlink" Target="http://blog.naver.com/den_magazine/221020168698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Relationship Id="rId4" Type="http://schemas.openxmlformats.org/officeDocument/2006/relationships/hyperlink" Target="http://krdic.naver.com/detail.nhn?docid=24427100&amp;directAnchor=s245326p156883d214499" TargetMode="External"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5.png"  /><Relationship Id="rId3" Type="http://schemas.openxmlformats.org/officeDocument/2006/relationships/image" Target="../media/image36.jpeg"  /><Relationship Id="rId4" Type="http://schemas.openxmlformats.org/officeDocument/2006/relationships/hyperlink" Target="http://krdic.naver.com/detail.nhn?docid=37327900&amp;directAnchor=s506061p316514d363033" TargetMode="External"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Relationship Id="rId3" Type="http://schemas.openxmlformats.org/officeDocument/2006/relationships/image" Target="../media/image38.gif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9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1.png"  /><Relationship Id="rId3" Type="http://schemas.openxmlformats.org/officeDocument/2006/relationships/image" Target="../media/image42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4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971598" y="1196752"/>
            <a:ext cx="7920881" cy="572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3200" b="1"/>
              <a:t>일본이 팔아 넘긴 땅</a:t>
            </a:r>
            <a:r>
              <a:rPr lang="en-US" altLang="ko-KR" sz="3200" b="1"/>
              <a:t>, </a:t>
            </a:r>
            <a:r>
              <a:rPr lang="ko-KR" altLang="en-US" sz="3200" b="1"/>
              <a:t>간도</a:t>
            </a:r>
            <a:endParaRPr lang="en-US" altLang="ko-KR" sz="3200" b="1"/>
          </a:p>
        </p:txBody>
      </p:sp>
      <p:sp>
        <p:nvSpPr>
          <p:cNvPr id="15" name="TextBox 5"/>
          <p:cNvSpPr txBox="1"/>
          <p:nvPr/>
        </p:nvSpPr>
        <p:spPr>
          <a:xfrm>
            <a:off x="971600" y="1990035"/>
            <a:ext cx="4032448" cy="446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2400" b="1"/>
              <a:t>1-2. </a:t>
            </a:r>
            <a:r>
              <a:rPr lang="ko-KR" altLang="en-US" sz="2400" b="1"/>
              <a:t>을사</a:t>
            </a:r>
            <a:r>
              <a:rPr lang="ko-KR" altLang="en-US" sz="2400" b="1">
                <a:solidFill>
                  <a:srgbClr val="ff0000"/>
                </a:solidFill>
              </a:rPr>
              <a:t>늑약</a:t>
            </a:r>
            <a:r>
              <a:rPr lang="en-US" altLang="ko-KR" sz="2400" b="1"/>
              <a:t>[</a:t>
            </a:r>
            <a:r>
              <a:rPr lang="ko-KR" altLang="en-US" sz="2400" b="1"/>
              <a:t>乙巳勒約</a:t>
            </a:r>
            <a:r>
              <a:rPr lang="en-US" altLang="ko-KR" sz="2400" b="1"/>
              <a:t>]</a:t>
            </a:r>
            <a:endParaRPr lang="ko-KR" altLang="en-US" sz="2400" b="1"/>
          </a:p>
        </p:txBody>
      </p:sp>
      <p:sp>
        <p:nvSpPr>
          <p:cNvPr id="16" name="TextBox 8"/>
          <p:cNvSpPr txBox="1"/>
          <p:nvPr/>
        </p:nvSpPr>
        <p:spPr>
          <a:xfrm>
            <a:off x="1115616" y="2780928"/>
            <a:ext cx="7128792" cy="117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b="1"/>
              <a:t>1905</a:t>
            </a:r>
            <a:r>
              <a:rPr lang="ko-KR" altLang="en-US" b="1"/>
              <a:t>년 일본이 한국의 외교권을 박탈하기 위해 </a:t>
            </a:r>
            <a:r>
              <a:rPr lang="ko-KR" altLang="en-US" b="1">
                <a:solidFill>
                  <a:srgbClr val="ff0000"/>
                </a:solidFill>
              </a:rPr>
              <a:t>강제로</a:t>
            </a:r>
            <a:r>
              <a:rPr lang="ko-KR" altLang="en-US" b="1"/>
              <a:t> 체결한 조약</a:t>
            </a:r>
            <a:r>
              <a:rPr lang="en-US" altLang="ko-KR" b="1"/>
              <a:t>.</a:t>
            </a:r>
            <a:endParaRPr lang="en-US" altLang="ko-KR" b="1"/>
          </a:p>
          <a:p>
            <a:pPr lvl="0"/>
            <a:endParaRPr lang="en-US" altLang="ko-KR" b="1"/>
          </a:p>
          <a:p>
            <a:pPr lvl="0"/>
            <a:endParaRPr lang="ko-KR" altLang="en-US" b="1"/>
          </a:p>
          <a:p>
            <a:pPr lvl="0"/>
            <a:endParaRPr lang="ko-KR" altLang="en-US" b="1"/>
          </a:p>
        </p:txBody>
      </p:sp>
      <p:pic>
        <p:nvPicPr>
          <p:cNvPr id="17" name="그림 16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3851920" y="3248980"/>
            <a:ext cx="4788532" cy="3024335"/>
          </a:xfrm>
          <a:prstGeom prst="rect">
            <a:avLst/>
          </a:prstGeom>
        </p:spPr>
      </p:pic>
      <p:sp>
        <p:nvSpPr>
          <p:cNvPr id="18" name="직사각형 17"/>
          <p:cNvSpPr txBox="1"/>
          <p:nvPr/>
        </p:nvSpPr>
        <p:spPr>
          <a:xfrm>
            <a:off x="107504" y="5229200"/>
            <a:ext cx="3672406" cy="902994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/>
              <a:t>http://terms.naver.com/entry.nhn?docId=540695&amp;cid=46623&amp;categoryId=46623 자료출처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/>
        </p:nvSpPr>
        <p:spPr>
          <a:xfrm>
            <a:off x="611560" y="252028"/>
            <a:ext cx="7992888" cy="147002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anchor="ctr">
            <a:noAutofit/>
          </a:bodyPr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en-US" altLang="ko-KR" sz="50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3. </a:t>
            </a:r>
            <a:r>
              <a:rPr xmlns:mc="http://schemas.openxmlformats.org/markup-compatibility/2006" xmlns:hp="http://schemas.haansoft.com/office/presentation/8.0" lang="ko-KR" altLang="en-US" sz="50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분쟁과 대응전략의 내용</a:t>
            </a:r>
            <a:endParaRPr xmlns:mc="http://schemas.openxmlformats.org/markup-compatibility/2006" xmlns:hp="http://schemas.haansoft.com/office/presentation/8.0" lang="ko-KR" altLang="en-US" sz="5000" b="1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971600" y="1664804"/>
            <a:ext cx="6912768" cy="4476916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ko-KR" altLang="en-US" sz="2400" b="1">
                <a:solidFill>
                  <a:schemeClr val="tx1"/>
                </a:solidFill>
              </a:rPr>
              <a:t>“간도는 우리의 고토</a:t>
            </a:r>
            <a:r>
              <a:rPr lang="en-US" altLang="ko-KR" sz="2400" b="1">
                <a:solidFill>
                  <a:schemeClr val="tx1"/>
                </a:solidFill>
              </a:rPr>
              <a:t>(</a:t>
            </a:r>
            <a:r>
              <a:rPr lang="ko-KR" altLang="en-US" sz="2400" b="1">
                <a:solidFill>
                  <a:schemeClr val="tx1"/>
                </a:solidFill>
              </a:rPr>
              <a:t>故土</a:t>
            </a:r>
            <a:r>
              <a:rPr lang="en-US" altLang="ko-KR" sz="2400" b="1">
                <a:solidFill>
                  <a:schemeClr val="tx1"/>
                </a:solidFill>
              </a:rPr>
              <a:t>)</a:t>
            </a:r>
            <a:r>
              <a:rPr lang="ko-KR" altLang="en-US" sz="2400" b="1">
                <a:solidFill>
                  <a:schemeClr val="tx1"/>
                </a:solidFill>
              </a:rPr>
              <a:t>이며</a:t>
            </a:r>
            <a:r>
              <a:rPr lang="en-US" altLang="ko-KR" sz="2400" b="1">
                <a:solidFill>
                  <a:schemeClr val="tx1"/>
                </a:solidFill>
              </a:rPr>
              <a:t>, </a:t>
            </a:r>
            <a:r>
              <a:rPr lang="ko-KR" altLang="en-US" sz="2400" b="1">
                <a:solidFill>
                  <a:schemeClr val="tx1"/>
                </a:solidFill>
              </a:rPr>
              <a:t>되찾아야 할 영토”라며 강경론을 펼 수 있습니다</a:t>
            </a:r>
            <a:r>
              <a:rPr lang="en-US" altLang="ko-KR" sz="2400" b="1">
                <a:solidFill>
                  <a:schemeClr val="tx1"/>
                </a:solidFill>
              </a:rPr>
              <a:t>.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영토회복이나 국경문제 재협상이라는 실제 행동은 어렵더라도 영유권을 주장하는 공식선언이라도 있어야 명분에서 유리하다고 생각합니다</a:t>
            </a:r>
            <a:r>
              <a:rPr lang="en-US" altLang="ko-KR" sz="2400" b="1">
                <a:solidFill>
                  <a:schemeClr val="tx1"/>
                </a:solidFill>
              </a:rPr>
              <a:t>. 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현 시점에서 영유권 분쟁 지역으로 국제적인 관심을 이끌어야 향후 중국과의 국경협상에서 목소리를 높일 수 있습니다</a:t>
            </a:r>
            <a:r>
              <a:rPr lang="en-US" altLang="ko-KR" sz="2400" b="1">
                <a:solidFill>
                  <a:schemeClr val="tx1"/>
                </a:solidFill>
              </a:rPr>
              <a:t>. 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그러나 간도문제에 대해 신중한 접근을 하는 쪽에서는 간도협약의 불법성은 인정하지만 그렇다고 해서 이를 영토수복의 문제로 접근하는 것은 현명한 처사가 아니라생각 됩니다</a:t>
            </a:r>
            <a:r>
              <a:rPr lang="en-US" altLang="ko-KR" sz="2400" b="1">
                <a:solidFill>
                  <a:schemeClr val="tx1"/>
                </a:solidFill>
              </a:rPr>
              <a:t>. 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/>
        </p:nvSpPr>
        <p:spPr>
          <a:xfrm>
            <a:off x="575556" y="504057"/>
            <a:ext cx="7992888" cy="64807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anchor="ctr">
            <a:noAutofit/>
          </a:bodyPr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ko-KR" altLang="en-US" sz="50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내용</a:t>
            </a:r>
            <a:endParaRPr xmlns:mc="http://schemas.openxmlformats.org/markup-compatibility/2006" xmlns:hp="http://schemas.haansoft.com/office/presentation/8.0" lang="ko-KR" altLang="en-US" sz="5000" b="1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504056" y="1495132"/>
            <a:ext cx="8496436" cy="4481532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ko-KR" altLang="en-US" sz="2400" b="1">
                <a:solidFill>
                  <a:schemeClr val="tx1"/>
                </a:solidFill>
              </a:rPr>
              <a:t>특히 현실적인 남북분단 상황을 외면할 수 가 없습니다</a:t>
            </a:r>
            <a:r>
              <a:rPr lang="en-US" altLang="ko-KR" sz="2400" b="1">
                <a:solidFill>
                  <a:schemeClr val="tx1"/>
                </a:solidFill>
              </a:rPr>
              <a:t>. 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즉 간도영유권에 대한 문제 제기는 엄연한 주권국가인 북한과 중국간의 국경조약</a:t>
            </a:r>
            <a:r>
              <a:rPr lang="en-US" altLang="ko-KR" sz="2400" b="1">
                <a:solidFill>
                  <a:schemeClr val="tx1"/>
                </a:solidFill>
              </a:rPr>
              <a:t>(</a:t>
            </a:r>
            <a:r>
              <a:rPr lang="ko-KR" altLang="en-US" sz="2400" b="1">
                <a:solidFill>
                  <a:schemeClr val="tx1"/>
                </a:solidFill>
              </a:rPr>
              <a:t>조중변계조약</a:t>
            </a:r>
            <a:r>
              <a:rPr lang="en-US" altLang="ko-KR" sz="2400" b="1">
                <a:solidFill>
                  <a:schemeClr val="tx1"/>
                </a:solidFill>
              </a:rPr>
              <a:t>)</a:t>
            </a:r>
            <a:r>
              <a:rPr lang="ko-KR" altLang="en-US" sz="2400" b="1">
                <a:solidFill>
                  <a:schemeClr val="tx1"/>
                </a:solidFill>
              </a:rPr>
              <a:t>을 인정하지 않는다는 전제에서 출발한다는 점입니다</a:t>
            </a:r>
            <a:r>
              <a:rPr lang="en-US" altLang="ko-KR" sz="2400" b="1">
                <a:solidFill>
                  <a:schemeClr val="tx1"/>
                </a:solidFill>
              </a:rPr>
              <a:t>. 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이는 북한을 독립된 주권국가로 인정하지 않은 자세로</a:t>
            </a:r>
            <a:r>
              <a:rPr lang="en-US" altLang="ko-KR" sz="2400" b="1">
                <a:solidFill>
                  <a:schemeClr val="tx1"/>
                </a:solidFill>
              </a:rPr>
              <a:t>, </a:t>
            </a:r>
            <a:r>
              <a:rPr lang="ko-KR" altLang="en-US" sz="2400" b="1">
                <a:solidFill>
                  <a:schemeClr val="tx1"/>
                </a:solidFill>
              </a:rPr>
              <a:t>남북간의 분쟁요인으로 작용할 수 있습니다</a:t>
            </a:r>
            <a:r>
              <a:rPr lang="en-US" altLang="ko-KR" sz="2400" b="1">
                <a:solidFill>
                  <a:schemeClr val="tx1"/>
                </a:solidFill>
              </a:rPr>
              <a:t>.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또한 간도의 범위에는 연해주까지 포함돼 있어 중국은 물론 러시아와도 외교적 긴장을 초래할 수 있는 사안입니다</a:t>
            </a:r>
            <a:r>
              <a:rPr lang="en-US" altLang="ko-KR" sz="2400" b="1">
                <a:solidFill>
                  <a:schemeClr val="tx1"/>
                </a:solidFill>
              </a:rPr>
              <a:t>. 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따라서 한반도 평화와 통일을 위해 남북한은 물론</a:t>
            </a:r>
            <a:r>
              <a:rPr lang="en-US" altLang="ko-KR" sz="2400" b="1">
                <a:solidFill>
                  <a:schemeClr val="tx1"/>
                </a:solidFill>
              </a:rPr>
              <a:t>, </a:t>
            </a:r>
            <a:r>
              <a:rPr lang="ko-KR" altLang="en-US" sz="2400" b="1">
                <a:solidFill>
                  <a:schemeClr val="tx1"/>
                </a:solidFill>
              </a:rPr>
              <a:t>주변국과 긴밀한 협조를 해야 하는 현 시점에서 이들 모두와 긴장관계를 불러올 수 있는 간도영유권 주장은 우리에게 결코 득이 될 수 없다고 생각됩니다</a:t>
            </a:r>
            <a:r>
              <a:rPr lang="en-US" altLang="ko-KR" sz="2400" b="1">
                <a:solidFill>
                  <a:schemeClr val="tx1"/>
                </a:solidFill>
              </a:rPr>
              <a:t>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/>
          <p:nvPr/>
        </p:nvSpPr>
        <p:spPr>
          <a:xfrm>
            <a:off x="1376277" y="1628750"/>
            <a:ext cx="6292154" cy="209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</a:rPr>
              <a:t>간도영토분쟁의 </a:t>
            </a:r>
            <a:endParaRPr lang="ko-KR" altLang="en-US" sz="6600">
              <a:solidFill>
                <a:schemeClr val="tx1"/>
              </a:solidFill>
            </a:endParaRPr>
          </a:p>
          <a:p>
            <a:pPr algn="ctr"/>
            <a:r>
              <a:rPr lang="ko-KR" altLang="en-US" sz="6600">
                <a:solidFill>
                  <a:schemeClr val="tx1"/>
                </a:solidFill>
              </a:rPr>
              <a:t>관련사례 검토</a:t>
            </a:r>
            <a:endParaRPr lang="en-US" altLang="ko-KR" sz="6600">
              <a:solidFill>
                <a:schemeClr val="tx1"/>
              </a:solidFill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788030" y="5373270"/>
            <a:ext cx="3888540" cy="93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>
                <a:solidFill>
                  <a:schemeClr val="tx1"/>
                </a:solidFill>
              </a:rPr>
              <a:t>중국어중국학과 </a:t>
            </a:r>
            <a:endParaRPr lang="ko-KR" altLang="en-US" sz="2800">
              <a:solidFill>
                <a:schemeClr val="tx1"/>
              </a:solidFill>
            </a:endParaRPr>
          </a:p>
          <a:p>
            <a:pPr algn="ctr"/>
            <a:r>
              <a:rPr lang="en-US" altLang="ko-KR" sz="2800">
                <a:solidFill>
                  <a:schemeClr val="tx1"/>
                </a:solidFill>
              </a:rPr>
              <a:t>21602305 </a:t>
            </a:r>
            <a:r>
              <a:rPr lang="ko-KR" altLang="en-US" sz="2800">
                <a:solidFill>
                  <a:schemeClr val="tx1"/>
                </a:solidFill>
              </a:rPr>
              <a:t>정다민</a:t>
            </a:r>
            <a:endParaRPr lang="ko-KR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359532" y="800708"/>
            <a:ext cx="1296220" cy="635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3600">
                <a:solidFill>
                  <a:schemeClr val="tx1"/>
                </a:solidFill>
              </a:rPr>
              <a:t>Index</a:t>
            </a:r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694030" y="1645368"/>
            <a:ext cx="5730398" cy="3105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300">
                <a:solidFill>
                  <a:schemeClr val="tx1"/>
                </a:solidFill>
              </a:rPr>
              <a:t>01. </a:t>
            </a:r>
            <a:r>
              <a:rPr lang="ko-KR" altLang="en-US" sz="3300">
                <a:solidFill>
                  <a:schemeClr val="tx1"/>
                </a:solidFill>
              </a:rPr>
              <a:t>쿠릴열도</a:t>
            </a:r>
            <a:endParaRPr lang="ko-KR" altLang="en-US" sz="33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3300">
                <a:solidFill>
                  <a:schemeClr val="tx1"/>
                </a:solidFill>
              </a:rPr>
              <a:t>02. </a:t>
            </a:r>
            <a:r>
              <a:rPr lang="ko-KR" altLang="en-US" sz="3300">
                <a:solidFill>
                  <a:schemeClr val="tx1"/>
                </a:solidFill>
              </a:rPr>
              <a:t>센카쿠 열도</a:t>
            </a:r>
            <a:r>
              <a:rPr lang="en-US" altLang="ko-KR" sz="3300">
                <a:solidFill>
                  <a:schemeClr val="tx1"/>
                </a:solidFill>
              </a:rPr>
              <a:t>(</a:t>
            </a:r>
            <a:r>
              <a:rPr lang="ko-KR" altLang="en-US" sz="3300">
                <a:solidFill>
                  <a:schemeClr val="tx1"/>
                </a:solidFill>
              </a:rPr>
              <a:t>댜오위다오</a:t>
            </a:r>
            <a:r>
              <a:rPr lang="en-US" altLang="ko-KR" sz="3300">
                <a:solidFill>
                  <a:schemeClr val="tx1"/>
                </a:solidFill>
              </a:rPr>
              <a:t>)</a:t>
            </a:r>
            <a:endParaRPr lang="en-US" altLang="ko-KR" sz="33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3300">
                <a:solidFill>
                  <a:schemeClr val="tx1"/>
                </a:solidFill>
              </a:rPr>
              <a:t>03. </a:t>
            </a:r>
            <a:r>
              <a:rPr lang="ko-KR" altLang="en-US" sz="3300">
                <a:solidFill>
                  <a:schemeClr val="tx1"/>
                </a:solidFill>
              </a:rPr>
              <a:t>스프래틀리 군도</a:t>
            </a:r>
            <a:endParaRPr lang="ko-KR" altLang="en-US" sz="33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3300">
                <a:solidFill>
                  <a:schemeClr val="tx1"/>
                </a:solidFill>
              </a:rPr>
              <a:t>04. </a:t>
            </a:r>
            <a:r>
              <a:rPr lang="ko-KR" altLang="en-US" sz="3300">
                <a:solidFill>
                  <a:schemeClr val="tx1"/>
                </a:solidFill>
              </a:rPr>
              <a:t>출처</a:t>
            </a:r>
            <a:endParaRPr lang="en-US" altLang="ko-KR" sz="33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323410" y="719237"/>
            <a:ext cx="863405" cy="57690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altLang="ko-KR" sz="3200">
                <a:solidFill>
                  <a:schemeClr val="tx1"/>
                </a:solidFill>
              </a:rPr>
              <a:t>#01</a:t>
            </a:r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323409" y="1480645"/>
            <a:ext cx="2006406" cy="643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ko-KR" altLang="en-US" sz="3600" b="1">
                <a:solidFill>
                  <a:schemeClr val="tx1"/>
                </a:solidFill>
              </a:rPr>
              <a:t>쿠릴열도</a:t>
            </a:r>
            <a:endParaRPr lang="ko-KR" altLang="en-US" sz="3600" b="1">
              <a:solidFill>
                <a:schemeClr val="tx1"/>
              </a:solidFill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3060340" y="612068"/>
            <a:ext cx="5256730" cy="393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/>
              <a:t>-</a:t>
            </a:r>
            <a:r>
              <a:rPr lang="ko-KR" altLang="en-US"/>
              <a:t>지리적 위치 </a:t>
            </a:r>
            <a:endParaRPr lang="ko-KR" altLang="en-US"/>
          </a:p>
          <a:p>
            <a:pPr lvl="0"/>
            <a:r>
              <a:rPr lang="en-US" altLang="ko-KR"/>
              <a:t>:</a:t>
            </a:r>
            <a:r>
              <a:rPr lang="ko-KR" altLang="en-US">
                <a:hlinkClick r:id="rId3"/>
              </a:rPr>
              <a:t> </a:t>
            </a:r>
            <a:r>
              <a:rPr lang="ko-KR" altLang="en-US"/>
              <a:t>태평양 북서부 캄차카반도와 일본의 홋카이도 사이 </a:t>
            </a:r>
            <a:r>
              <a:rPr lang="en-US" altLang="ko-KR"/>
              <a:t>1,300km</a:t>
            </a:r>
            <a:r>
              <a:rPr lang="ko-KR" altLang="en-US"/>
              <a:t>에 걸쳐 있는 열도 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en-US"/>
              <a:t>러시아 </a:t>
            </a:r>
            <a:r>
              <a:rPr lang="en-US" altLang="ko-KR"/>
              <a:t>: </a:t>
            </a:r>
            <a:r>
              <a:rPr lang="ko-KR" altLang="en-US">
                <a:solidFill>
                  <a:srgbClr val="ff0000"/>
                </a:solidFill>
              </a:rPr>
              <a:t>실효지배</a:t>
            </a:r>
            <a:r>
              <a:rPr lang="ko-KR" altLang="en-US"/>
              <a:t> 주장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en-US"/>
              <a:t>일본 </a:t>
            </a:r>
            <a:r>
              <a:rPr lang="en-US" altLang="ko-KR"/>
              <a:t>: </a:t>
            </a:r>
            <a:r>
              <a:rPr lang="ko-KR" altLang="en-US"/>
              <a:t>역사적 근거 주장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※ ’</a:t>
            </a:r>
            <a:r>
              <a:rPr lang="ko-KR" altLang="en-US"/>
              <a:t>일본의 독도</a:t>
            </a:r>
            <a:r>
              <a:rPr lang="en-US" altLang="ko-KR"/>
              <a:t>’</a:t>
            </a:r>
            <a:r>
              <a:rPr lang="ko-KR" altLang="en-US"/>
              <a:t>문제로 불림</a:t>
            </a:r>
            <a:endParaRPr lang="ko-KR" altLang="en-US"/>
          </a:p>
          <a:p>
            <a:pPr lvl="0"/>
            <a:endParaRPr lang="en-US" altLang="ko-KR">
              <a:latin typeface="Calibri"/>
              <a:ea typeface="맑은 고딕"/>
              <a:cs typeface="맑은 고딕"/>
            </a:endParaRPr>
          </a:p>
          <a:p>
            <a:pPr lvl="0"/>
            <a:r>
              <a:rPr lang="en-US" altLang="ko-KR" u="sng">
                <a:latin typeface="Calibri"/>
                <a:ea typeface="맑은 고딕"/>
                <a:cs typeface="맑은 고딕"/>
              </a:rPr>
              <a:t>-</a:t>
            </a:r>
            <a:r>
              <a:rPr lang="ko-KR" altLang="en-US" u="sng">
                <a:latin typeface="Calibri"/>
                <a:ea typeface="맑은 고딕"/>
                <a:cs typeface="맑은 고딕"/>
              </a:rPr>
              <a:t>최근 러시아 쿠릴 섬 경제특구지정</a:t>
            </a:r>
            <a:endParaRPr lang="ko-KR" altLang="en-US" u="sng">
              <a:latin typeface="Calibri"/>
              <a:ea typeface="맑은 고딕"/>
              <a:cs typeface="맑은 고딕"/>
            </a:endParaRPr>
          </a:p>
          <a:p>
            <a:pPr lvl="0"/>
            <a:endParaRPr lang="en-US" altLang="ko-KR"/>
          </a:p>
          <a:p>
            <a:pPr lvl="0"/>
            <a:endParaRPr lang="en-US" altLang="ko-KR"/>
          </a:p>
          <a:p>
            <a:pPr lvl="0"/>
            <a:endParaRPr lang="ko-KR" altLang="en-US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3168352" y="3960440"/>
            <a:ext cx="4464620" cy="23717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1"/>
          <p:cNvSpPr txBox="1"/>
          <p:nvPr/>
        </p:nvSpPr>
        <p:spPr>
          <a:xfrm>
            <a:off x="467430" y="791800"/>
            <a:ext cx="862260" cy="57635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altLang="ko-KR" sz="3200">
                <a:solidFill>
                  <a:schemeClr val="tx1"/>
                </a:solidFill>
              </a:rPr>
              <a:t>#01</a:t>
            </a:r>
            <a:endParaRPr lang="ko-KR" altLang="en-US" sz="320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2880320" y="652201"/>
            <a:ext cx="4608640" cy="489241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" name="TextBox 6"/>
          <p:cNvSpPr txBox="1"/>
          <p:nvPr/>
        </p:nvSpPr>
        <p:spPr>
          <a:xfrm>
            <a:off x="2951820" y="5603920"/>
            <a:ext cx="4536630" cy="146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>
                <a:hlinkClick r:id="rId4"/>
              </a:rPr>
              <a:t>https://youtu.be/cIcc_YIgO70</a:t>
            </a:r>
            <a:endParaRPr lang="en-US" altLang="ko-KR"/>
          </a:p>
          <a:p>
            <a:pPr algn="ctr"/>
            <a:endParaRPr lang="en-US" altLang="ko-KR"/>
          </a:p>
          <a:p>
            <a:pPr algn="ctr"/>
            <a:endParaRPr lang="en-US" altLang="ko-KR"/>
          </a:p>
          <a:p>
            <a:pPr algn="ctr"/>
            <a:endParaRPr lang="en-US" altLang="ko-KR"/>
          </a:p>
          <a:p>
            <a:pPr algn="ctr"/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/>
          <p:nvPr/>
        </p:nvSpPr>
        <p:spPr>
          <a:xfrm>
            <a:off x="251400" y="719049"/>
            <a:ext cx="859215" cy="57709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altLang="ko-KR" sz="3200">
                <a:solidFill>
                  <a:schemeClr val="tx1"/>
                </a:solidFill>
              </a:rPr>
              <a:t>#02</a:t>
            </a:r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07380" y="1444641"/>
            <a:ext cx="2460560" cy="643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ko-KR" altLang="en-US" sz="3600" b="1">
                <a:solidFill>
                  <a:schemeClr val="tx1"/>
                </a:solidFill>
              </a:rPr>
              <a:t>센카쿠열도</a:t>
            </a:r>
            <a:endParaRPr lang="ko-KR" altLang="en-US" sz="3600" b="1">
              <a:solidFill>
                <a:schemeClr val="tx1"/>
              </a:solidFill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215956" y="2509928"/>
            <a:ext cx="2448340" cy="173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/>
              <a:t>-</a:t>
            </a:r>
            <a:r>
              <a:rPr lang="ko-KR" altLang="en-US"/>
              <a:t>지리적 위치 </a:t>
            </a:r>
            <a:r>
              <a:rPr lang="en-US" altLang="ko-KR"/>
              <a:t>: </a:t>
            </a:r>
            <a:endParaRPr lang="en-US" altLang="ko-KR"/>
          </a:p>
          <a:p>
            <a:pPr lvl="0"/>
            <a:r>
              <a:rPr lang="ko-KR" altLang="en-US"/>
              <a:t>일본 오키나와의 서남쪽 </a:t>
            </a:r>
            <a:endParaRPr lang="ko-KR" altLang="en-US"/>
          </a:p>
          <a:p>
            <a:pPr lvl="0"/>
            <a:r>
              <a:rPr lang="ko-KR" altLang="en-US"/>
              <a:t>약 </a:t>
            </a:r>
            <a:r>
              <a:rPr lang="en-US" altLang="ko-KR"/>
              <a:t>410km,</a:t>
            </a:r>
            <a:endParaRPr lang="en-US" altLang="ko-KR"/>
          </a:p>
          <a:p>
            <a:pPr lvl="0"/>
            <a:r>
              <a:rPr lang="ko-KR" altLang="en-US"/>
              <a:t>중국 대륙의 동쪽 약 </a:t>
            </a:r>
            <a:r>
              <a:rPr lang="en-US" altLang="ko-KR"/>
              <a:t>330km</a:t>
            </a:r>
            <a:endParaRPr lang="en-US" altLang="ko-KR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3023828" y="908720"/>
            <a:ext cx="5148572" cy="223224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" name="TextBox 10"/>
          <p:cNvSpPr txBox="1"/>
          <p:nvPr/>
        </p:nvSpPr>
        <p:spPr>
          <a:xfrm>
            <a:off x="2915770" y="3212970"/>
            <a:ext cx="5976830" cy="34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/>
              <a:t>중국의 주장</a:t>
            </a:r>
            <a:endParaRPr lang="ko-KR" altLang="en-US"/>
          </a:p>
          <a:p>
            <a:pPr lvl="0"/>
            <a:r>
              <a:rPr lang="en-US" altLang="ko-KR"/>
              <a:t>: 1863</a:t>
            </a:r>
            <a:r>
              <a:rPr lang="ko-KR" altLang="ko-KR"/>
              <a:t>년 작성된 세계지도에도 중국 푸젠성의 영토로 표기</a:t>
            </a:r>
            <a:endParaRPr lang="ko-KR" altLang="ko-KR"/>
          </a:p>
          <a:p>
            <a:pPr lvl="0"/>
            <a:r>
              <a:rPr lang="en-US" altLang="ko-KR"/>
              <a:t>:</a:t>
            </a:r>
            <a:r>
              <a:rPr lang="ko-KR" altLang="en-US"/>
              <a:t>대만에서 섬과 더 가까운 위치</a:t>
            </a:r>
            <a:r>
              <a:rPr lang="en-US" altLang="ko-KR"/>
              <a:t> </a:t>
            </a:r>
            <a:endParaRPr lang="en-US" altLang="ko-KR"/>
          </a:p>
          <a:p>
            <a:pPr lvl="0"/>
            <a:r>
              <a:rPr lang="en-US" altLang="ko-KR"/>
              <a:t>(</a:t>
            </a:r>
            <a:r>
              <a:rPr lang="ko-KR" altLang="en-US"/>
              <a:t>대만의 북동쪽 약 </a:t>
            </a:r>
            <a:r>
              <a:rPr lang="en-US" altLang="ko-KR"/>
              <a:t>170km)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 sz="1900"/>
              <a:t>-</a:t>
            </a:r>
            <a:r>
              <a:rPr lang="ko-KR" altLang="en-US"/>
              <a:t>일본의 주장 </a:t>
            </a:r>
            <a:endParaRPr lang="ko-KR" altLang="en-US"/>
          </a:p>
          <a:p>
            <a:pPr lvl="0"/>
            <a:r>
              <a:rPr lang="en-US" altLang="ko-KR"/>
              <a:t>:</a:t>
            </a:r>
            <a:r>
              <a:rPr lang="ko-KR" altLang="ko-KR"/>
              <a:t> 국제법상 영토분쟁의 중요한 근거인 </a:t>
            </a:r>
            <a:r>
              <a:rPr lang="en-US" altLang="ko-KR"/>
              <a:t>3</a:t>
            </a:r>
            <a:r>
              <a:rPr lang="ko-KR" altLang="ko-KR"/>
              <a:t>단계 모두 충족</a:t>
            </a:r>
            <a:endParaRPr lang="ko-KR" altLang="ko-KR"/>
          </a:p>
          <a:p>
            <a:pPr lvl="0"/>
            <a:r>
              <a:rPr lang="en-US" altLang="ko-KR"/>
              <a:t>*</a:t>
            </a:r>
            <a:r>
              <a:rPr lang="ko-KR" altLang="ko-KR"/>
              <a:t>발견</a:t>
            </a:r>
            <a:r>
              <a:rPr lang="en-US" altLang="ko-KR"/>
              <a:t>, </a:t>
            </a:r>
            <a:r>
              <a:rPr lang="ko-KR" altLang="ko-KR"/>
              <a:t>선점</a:t>
            </a:r>
            <a:r>
              <a:rPr lang="en-US" altLang="ko-KR"/>
              <a:t>, </a:t>
            </a:r>
            <a:r>
              <a:rPr lang="ko-KR" altLang="ko-KR"/>
              <a:t>실효지배</a:t>
            </a:r>
            <a:endParaRPr lang="ko-KR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※</a:t>
            </a:r>
            <a:r>
              <a:rPr lang="ko-KR" altLang="en-US"/>
              <a:t>막대한 양의 천연자원</a:t>
            </a:r>
            <a:endParaRPr lang="ko-KR" altLang="en-US"/>
          </a:p>
          <a:p>
            <a:pPr lvl="0"/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postfiles15.naver.net/20160214_94/playalsgud01_1455447853697V5dlN_JPEG/19168C334DDE30F92CF749.jpeg?type=w2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39956" y="811435"/>
            <a:ext cx="3744520" cy="2320913"/>
          </a:xfrm>
          <a:prstGeom prst="rect">
            <a:avLst/>
          </a:prstGeom>
          <a:noFill/>
        </p:spPr>
      </p:pic>
      <p:pic>
        <p:nvPicPr>
          <p:cNvPr id="15" name="Picture 4" descr="http://postfiles9.naver.net/20160214_24/playalsgud01_1455447855984x1WyV_JPEG/%27008.jpg?type=w2"/>
          <p:cNvPicPr>
            <a:picLocks noChangeAspect="1" noChangeArrowheads="1"/>
          </p:cNvPicPr>
          <p:nvPr/>
        </p:nvPicPr>
        <p:blipFill rotWithShape="1"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576064" y="3525688"/>
            <a:ext cx="4000500" cy="2667000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5">
            <a:alphaModFix/>
            <a:lum/>
          </a:blip>
          <a:srcRect/>
          <a:stretch>
            <a:fillRect/>
          </a:stretch>
        </p:blipFill>
        <p:spPr>
          <a:xfrm>
            <a:off x="5004060" y="2924930"/>
            <a:ext cx="3096430" cy="33124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" name="TextBox 7"/>
          <p:cNvSpPr txBox="1"/>
          <p:nvPr/>
        </p:nvSpPr>
        <p:spPr>
          <a:xfrm>
            <a:off x="4644010" y="692620"/>
            <a:ext cx="3672509" cy="259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 b="1"/>
              <a:t>결과 </a:t>
            </a:r>
            <a:r>
              <a:rPr lang="en-US" altLang="ko-KR" sz="2000" b="1"/>
              <a:t>&gt;&gt;</a:t>
            </a:r>
            <a:endParaRPr lang="en-US" altLang="ko-KR" sz="2000" b="1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en-US"/>
              <a:t>중국</a:t>
            </a:r>
            <a:r>
              <a:rPr lang="en-US" altLang="ko-KR"/>
              <a:t>, </a:t>
            </a:r>
            <a:r>
              <a:rPr lang="ko-KR" altLang="en-US"/>
              <a:t>일본에 희토류 수출 중단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en-US"/>
              <a:t>반중</a:t>
            </a:r>
            <a:r>
              <a:rPr lang="en-US" altLang="ko-KR"/>
              <a:t>, </a:t>
            </a:r>
            <a:r>
              <a:rPr lang="ko-KR" altLang="en-US"/>
              <a:t>반일 시위</a:t>
            </a:r>
            <a:endParaRPr lang="ko-KR" altLang="en-US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en-US"/>
              <a:t>각 국 시민단체 깃발 퍼포먼스</a:t>
            </a:r>
            <a:endParaRPr lang="ko-KR" altLang="en-US"/>
          </a:p>
          <a:p>
            <a:pPr lvl="0"/>
            <a:endParaRPr lang="en-US" altLang="ko-KR"/>
          </a:p>
          <a:p>
            <a:pPr lvl="0"/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180020" y="827061"/>
            <a:ext cx="868113" cy="57709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altLang="ko-KR" sz="3200">
                <a:solidFill>
                  <a:schemeClr val="tx1"/>
                </a:solidFill>
              </a:rPr>
              <a:t>#03</a:t>
            </a:r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107380" y="1549545"/>
            <a:ext cx="2736380" cy="118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schemeClr val="tx1"/>
                </a:solidFill>
              </a:rPr>
              <a:t>스프래틀리 군도</a:t>
            </a:r>
            <a:endParaRPr lang="ko-KR" altLang="en-US" sz="3600" b="1">
              <a:solidFill>
                <a:schemeClr val="tx1"/>
              </a:solidFill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2700300" y="476590"/>
            <a:ext cx="5544770" cy="255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/>
              <a:t>-</a:t>
            </a:r>
            <a:r>
              <a:rPr lang="ko-KR" altLang="en-US"/>
              <a:t>지리적 위치 </a:t>
            </a:r>
            <a:r>
              <a:rPr lang="en-US" altLang="ko-KR"/>
              <a:t>:</a:t>
            </a:r>
            <a:r>
              <a:rPr lang="ko-KR" altLang="ko-KR"/>
              <a:t>남중국해 남쪽 해역에 위치</a:t>
            </a:r>
            <a:endParaRPr lang="ko-KR" altLang="ko-KR"/>
          </a:p>
          <a:p>
            <a:pPr lvl="0"/>
            <a:r>
              <a:rPr lang="en-US" altLang="ko-KR"/>
              <a:t>-70</a:t>
            </a:r>
            <a:r>
              <a:rPr lang="ko-KR" altLang="en-US"/>
              <a:t>0</a:t>
            </a:r>
            <a:r>
              <a:rPr lang="ko-KR" altLang="ko-KR"/>
              <a:t>개의 암초로 이루어진 지역</a:t>
            </a:r>
            <a:r>
              <a:rPr lang="en-US" altLang="ko-KR"/>
              <a:t>. </a:t>
            </a:r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-</a:t>
            </a:r>
            <a:r>
              <a:rPr lang="ko-KR" altLang="ko-KR"/>
              <a:t>중국</a:t>
            </a:r>
            <a:r>
              <a:rPr lang="en-US" altLang="ko-KR"/>
              <a:t>, </a:t>
            </a:r>
            <a:r>
              <a:rPr lang="ko-KR" altLang="ko-KR"/>
              <a:t>대만 베트남</a:t>
            </a:r>
            <a:r>
              <a:rPr lang="en-US" altLang="ko-KR"/>
              <a:t>, </a:t>
            </a:r>
            <a:r>
              <a:rPr lang="ko-KR" altLang="ko-KR"/>
              <a:t>필리핀</a:t>
            </a:r>
            <a:r>
              <a:rPr lang="en-US" altLang="ko-KR"/>
              <a:t>, </a:t>
            </a:r>
            <a:r>
              <a:rPr lang="ko-KR" altLang="ko-KR"/>
              <a:t>말레이시아 </a:t>
            </a:r>
            <a:r>
              <a:rPr lang="en-US" altLang="ko-KR"/>
              <a:t>, </a:t>
            </a:r>
            <a:r>
              <a:rPr lang="ko-KR" altLang="en-US"/>
              <a:t>브루나이 등의 국가들의 영유권 주장</a:t>
            </a:r>
            <a:endParaRPr lang="ko-KR" altLang="en-US"/>
          </a:p>
          <a:p>
            <a:pPr lvl="0"/>
            <a:endParaRPr lang="en-US" altLang="ko-KR"/>
          </a:p>
          <a:p>
            <a:pPr lvl="0"/>
            <a:endParaRPr lang="en-US" altLang="ko-KR"/>
          </a:p>
          <a:p>
            <a:pPr lvl="0"/>
            <a:r>
              <a:rPr lang="en-US" altLang="ko-KR"/>
              <a:t>*</a:t>
            </a:r>
            <a:r>
              <a:rPr lang="ko-KR" altLang="ko-KR"/>
              <a:t>동남아시아의 핵심 항로</a:t>
            </a:r>
            <a:endParaRPr lang="ko-KR" altLang="ko-KR"/>
          </a:p>
          <a:p>
            <a:pPr lvl="0"/>
            <a:r>
              <a:rPr lang="en-US" altLang="ko-KR"/>
              <a:t>*</a:t>
            </a:r>
            <a:r>
              <a:rPr lang="ko-KR" altLang="ko-KR"/>
              <a:t>막대한 양의 석유가 매장</a:t>
            </a:r>
            <a:r>
              <a:rPr lang="ko-KR" altLang="en-US"/>
              <a:t>가능성↑</a:t>
            </a:r>
            <a:endParaRPr lang="ko-KR" altLang="en-US"/>
          </a:p>
        </p:txBody>
      </p:sp>
      <p:sp>
        <p:nvSpPr>
          <p:cNvPr id="17" name="TextBox 8"/>
          <p:cNvSpPr txBox="1"/>
          <p:nvPr/>
        </p:nvSpPr>
        <p:spPr>
          <a:xfrm>
            <a:off x="2700300" y="4005080"/>
            <a:ext cx="2376330" cy="146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/>
              <a:t>※</a:t>
            </a:r>
            <a:r>
              <a:rPr lang="ko-KR" altLang="en-US"/>
              <a:t>중국의 </a:t>
            </a:r>
            <a:r>
              <a:rPr lang="ko-KR" altLang="en-US">
                <a:solidFill>
                  <a:srgbClr val="ff0000"/>
                </a:solidFill>
              </a:rPr>
              <a:t>인공섬</a:t>
            </a:r>
            <a:r>
              <a:rPr lang="ko-KR" altLang="en-US"/>
              <a:t> </a:t>
            </a:r>
            <a:endParaRPr lang="ko-KR" altLang="en-US"/>
          </a:p>
          <a:p>
            <a:pPr lvl="0"/>
            <a:r>
              <a:rPr lang="en-US" altLang="ko-KR"/>
              <a:t>   </a:t>
            </a:r>
            <a:r>
              <a:rPr lang="ko-KR" altLang="en-US"/>
              <a:t>구조물</a:t>
            </a:r>
            <a:r>
              <a:rPr lang="en-US" altLang="ko-KR"/>
              <a:t> </a:t>
            </a:r>
            <a:r>
              <a:rPr lang="ko-KR" altLang="en-US"/>
              <a:t>건설</a:t>
            </a:r>
            <a:endParaRPr lang="ko-KR" altLang="en-US"/>
          </a:p>
          <a:p>
            <a:pPr lvl="0"/>
            <a:r>
              <a:rPr lang="en-US" altLang="ko-KR"/>
              <a:t> </a:t>
            </a:r>
            <a:endParaRPr lang="en-US" altLang="ko-KR"/>
          </a:p>
          <a:p>
            <a:pPr lvl="0"/>
            <a:r>
              <a:rPr lang="ko-KR" altLang="en-US"/>
              <a:t>→국제적 비난</a:t>
            </a:r>
            <a:endParaRPr lang="ko-KR" altLang="en-US"/>
          </a:p>
          <a:p>
            <a:pPr lvl="0"/>
            <a:endParaRPr lang="ko-KR" altLang="en-US"/>
          </a:p>
        </p:txBody>
      </p:sp>
      <p:pic>
        <p:nvPicPr>
          <p:cNvPr id="18" name="그림 6" descr="스프래틀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860040" y="3032956"/>
            <a:ext cx="4104448" cy="352839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395420" y="404580"/>
            <a:ext cx="867595" cy="5745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altLang="ko-KR" sz="3200">
                <a:solidFill>
                  <a:schemeClr val="tx1"/>
                </a:solidFill>
              </a:rPr>
              <a:t>#04</a:t>
            </a:r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23410" y="980660"/>
            <a:ext cx="1440200" cy="636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schemeClr val="tx1"/>
                </a:solidFill>
              </a:rPr>
              <a:t>출처</a:t>
            </a:r>
            <a:endParaRPr lang="ko-KR" altLang="en-US" sz="3600" b="1">
              <a:solidFill>
                <a:schemeClr val="tx1"/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2772308" y="324036"/>
            <a:ext cx="4968690" cy="6767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endParaRPr lang="en-US" altLang="ko-KR">
              <a:latin typeface="+mn-ea"/>
            </a:endParaRPr>
          </a:p>
          <a:p>
            <a:pPr lvl="0"/>
            <a:r>
              <a:rPr lang="ko-KR" altLang="ko-KR" sz="1600">
                <a:latin typeface="HY신명조"/>
              </a:rPr>
              <a:t>쿠릴열도 출처</a:t>
            </a:r>
            <a:endParaRPr lang="ko-KR" altLang="ko-KR" sz="1600">
              <a:latin typeface="HY신명조"/>
            </a:endParaRPr>
          </a:p>
          <a:p>
            <a:pPr lvl="0"/>
            <a:r>
              <a:rPr lang="en-US" altLang="ko-KR" sz="1600">
                <a:latin typeface="+mn-ea"/>
              </a:rPr>
              <a:t>1.</a:t>
            </a:r>
            <a:endParaRPr lang="en-US" altLang="ko-KR" sz="1600">
              <a:latin typeface="+mn-ea"/>
            </a:endParaRPr>
          </a:p>
          <a:p>
            <a:pPr lvl="0"/>
            <a:r>
              <a:rPr lang="en-US" altLang="ko-KR" sz="1600">
                <a:latin typeface="+mn-ea"/>
                <a:hlinkClick r:id="rId3"/>
              </a:rPr>
              <a:t>http://m.post.naver.com/viewer/postView.nhn?volumeNo=6560805&amp;memberNo=11466887&amp;vType=VERTICAL</a:t>
            </a:r>
            <a:endParaRPr lang="en-US" altLang="ko-KR" sz="1600">
              <a:latin typeface="+mn-ea"/>
            </a:endParaRPr>
          </a:p>
          <a:p>
            <a:pPr lvl="0"/>
            <a:r>
              <a:rPr lang="en-US" altLang="ko-KR" sz="1600">
                <a:latin typeface="+mn-ea"/>
              </a:rPr>
              <a:t>2.</a:t>
            </a:r>
            <a:endParaRPr lang="en-US" altLang="ko-KR" sz="1600">
              <a:latin typeface="+mn-ea"/>
            </a:endParaRPr>
          </a:p>
          <a:p>
            <a:pPr lvl="0"/>
            <a:r>
              <a:rPr lang="en-US" altLang="ko-KR" sz="1600">
                <a:latin typeface="+mn-ea"/>
                <a:hlinkClick r:id="rId4"/>
              </a:rPr>
              <a:t>http://blog.naver.com/davidj09/220920309833</a:t>
            </a:r>
            <a:endParaRPr lang="en-US" altLang="ko-KR" sz="1600">
              <a:latin typeface="+mn-ea"/>
            </a:endParaRPr>
          </a:p>
          <a:p>
            <a:pPr lvl="0"/>
            <a:r>
              <a:rPr lang="en-US" altLang="ko-KR" sz="1600"/>
              <a:t>3. </a:t>
            </a:r>
            <a:r>
              <a:rPr lang="en-US" altLang="ko-KR" sz="1600">
                <a:hlinkClick r:id="rId5"/>
              </a:rPr>
              <a:t>http://news.naver.com/main/read.nhn?mode=LSD&amp;mid=sec&amp;sid1=104&amp;oid=001&amp;aid=0009497067</a:t>
            </a:r>
            <a:r>
              <a:rPr lang="en-US" altLang="ko-KR" sz="1600"/>
              <a:t> </a:t>
            </a:r>
            <a:r>
              <a:rPr lang="ko-KR" altLang="ko-KR" sz="1600"/>
              <a:t>사진</a:t>
            </a:r>
            <a:endParaRPr lang="ko-KR" altLang="ko-KR" sz="1600"/>
          </a:p>
          <a:p>
            <a:pPr lvl="0"/>
            <a:endParaRPr lang="ko-KR" altLang="ko-KR" sz="1600">
              <a:latin typeface="HY신명조"/>
            </a:endParaRPr>
          </a:p>
          <a:p>
            <a:pPr lvl="0"/>
            <a:r>
              <a:rPr lang="ko-KR" altLang="ko-KR" sz="1600">
                <a:latin typeface="HY신명조"/>
              </a:rPr>
              <a:t>센카쿠열도 출처</a:t>
            </a:r>
            <a:endParaRPr lang="ko-KR" altLang="ko-KR" sz="1600">
              <a:latin typeface="HY신명조"/>
            </a:endParaRPr>
          </a:p>
          <a:p>
            <a:pPr lvl="0"/>
            <a:r>
              <a:rPr lang="en-US" altLang="ko-KR" sz="1600">
                <a:latin typeface="+mn-ea"/>
                <a:hlinkClick r:id="rId6"/>
              </a:rPr>
              <a:t>http://blog.naver.com/playalsgud01/220626817339</a:t>
            </a:r>
            <a:endParaRPr lang="en-US" altLang="ko-KR" sz="1600">
              <a:latin typeface="+mn-ea"/>
            </a:endParaRPr>
          </a:p>
          <a:p>
            <a:pPr lvl="0"/>
            <a:r>
              <a:rPr lang="en-US" altLang="ko-KR" sz="1600">
                <a:latin typeface="+mn-ea"/>
              </a:rPr>
              <a:t> </a:t>
            </a:r>
            <a:endParaRPr lang="en-US" altLang="ko-KR" sz="1600">
              <a:latin typeface="+mn-ea"/>
            </a:endParaRPr>
          </a:p>
          <a:p>
            <a:pPr lvl="0"/>
            <a:r>
              <a:rPr lang="ko-KR" altLang="en-US" sz="1600">
                <a:latin typeface="Calibri"/>
                <a:ea typeface="맑은 고딕"/>
                <a:cs typeface="맑은 고딕"/>
              </a:rPr>
              <a:t>스프래틀리 군도 </a:t>
            </a:r>
            <a:endParaRPr lang="ko-KR" altLang="en-US" sz="1600">
              <a:latin typeface="Calibri"/>
              <a:ea typeface="맑은 고딕"/>
              <a:cs typeface="맑은 고딕"/>
            </a:endParaRPr>
          </a:p>
          <a:p>
            <a:pPr lvl="0"/>
            <a:r>
              <a:rPr lang="en-US" altLang="ko-KR" sz="1600">
                <a:latin typeface="Calibri"/>
                <a:ea typeface="맑은 고딕"/>
                <a:cs typeface="맑은 고딕"/>
                <a:hlinkClick r:id="rId7"/>
              </a:rPr>
              <a:t>http://blog.naver.com/yufei21/220447486383</a:t>
            </a:r>
            <a:endParaRPr lang="en-US" altLang="ko-KR" sz="1600">
              <a:latin typeface="Calibri"/>
              <a:ea typeface="맑은 고딕"/>
              <a:cs typeface="맑은 고딕"/>
            </a:endParaRPr>
          </a:p>
          <a:p>
            <a:pPr lvl="0"/>
            <a:endParaRPr lang="ko-KR" altLang="ko-KR" sz="1600">
              <a:latin typeface="HY신명조"/>
            </a:endParaRPr>
          </a:p>
          <a:p>
            <a:pPr lvl="0"/>
            <a:r>
              <a:rPr lang="ko-KR" altLang="ko-KR" sz="1600">
                <a:latin typeface="HY신명조"/>
              </a:rPr>
              <a:t>영토분쟁 출처</a:t>
            </a:r>
            <a:endParaRPr lang="ko-KR" altLang="ko-KR" sz="1600">
              <a:latin typeface="HY신명조"/>
            </a:endParaRPr>
          </a:p>
          <a:p>
            <a:pPr lvl="0"/>
            <a:r>
              <a:rPr lang="en-US" altLang="ko-KR" sz="1600">
                <a:latin typeface="+mn-ea"/>
                <a:hlinkClick r:id="rId8"/>
              </a:rPr>
              <a:t>http://blog.naver.com/den_magazine/221020168698</a:t>
            </a:r>
            <a:endParaRPr lang="en-US" altLang="ko-KR" sz="1600">
              <a:latin typeface="+mn-ea"/>
            </a:endParaRPr>
          </a:p>
          <a:p>
            <a:pPr lvl="0"/>
            <a:endParaRPr lang="en-US" altLang="ko-KR" sz="1600">
              <a:latin typeface="Calibri"/>
              <a:ea typeface="맑은 고딕"/>
              <a:cs typeface="맑은 고딕"/>
            </a:endParaRPr>
          </a:p>
          <a:p>
            <a:pPr lvl="0"/>
            <a:endParaRPr lang="ko-KR" altLang="ko-KR" sz="1600">
              <a:latin typeface="HY신명조"/>
            </a:endParaRPr>
          </a:p>
          <a:p>
            <a:pPr lvl="0"/>
            <a:r>
              <a:rPr lang="en-US" altLang="ko-KR" sz="1600"/>
              <a:t> </a:t>
            </a:r>
            <a:endParaRPr lang="en-US" altLang="ko-KR" sz="1600"/>
          </a:p>
          <a:p>
            <a:pPr lvl="0"/>
            <a:endParaRPr lang="en-US" altLang="ko-KR"/>
          </a:p>
          <a:p>
            <a:pPr lvl="0"/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971598" y="1196752"/>
            <a:ext cx="79208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3200" b="1"/>
              <a:t>2. </a:t>
            </a:r>
            <a:r>
              <a:rPr lang="ko-KR" altLang="en-US" sz="3200" b="1"/>
              <a:t>백두산정계비가 말하는 토문강</a:t>
            </a:r>
            <a:endParaRPr lang="ko-KR" altLang="en-US" sz="3200" b="1"/>
          </a:p>
          <a:p>
            <a:pPr marL="514350" indent="-514350">
              <a:buAutoNum type="arabicPeriod"/>
            </a:pPr>
            <a:endParaRPr lang="en-US" altLang="ko-KR" sz="3200" b="1"/>
          </a:p>
        </p:txBody>
      </p:sp>
      <p:sp>
        <p:nvSpPr>
          <p:cNvPr id="15" name="TextBox 5"/>
          <p:cNvSpPr txBox="1"/>
          <p:nvPr/>
        </p:nvSpPr>
        <p:spPr>
          <a:xfrm>
            <a:off x="971600" y="1990035"/>
            <a:ext cx="6048670" cy="81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2400" b="1"/>
              <a:t>2-1. </a:t>
            </a:r>
            <a:r>
              <a:rPr lang="ko-KR" altLang="en-US" sz="2400" b="1"/>
              <a:t>백두산정계비</a:t>
            </a:r>
            <a:r>
              <a:rPr lang="en-US" altLang="zh-TW" sz="2400" b="1"/>
              <a:t>[</a:t>
            </a:r>
            <a:r>
              <a:rPr lang="zh-TW" altLang="en-US" sz="2400" b="1"/>
              <a:t>白頭山定界碑 </a:t>
            </a:r>
            <a:r>
              <a:rPr lang="en-US" altLang="zh-TW" sz="2400" b="1"/>
              <a:t>]</a:t>
            </a:r>
            <a:endParaRPr lang="en-US" altLang="zh-TW" sz="2400" b="1"/>
          </a:p>
          <a:p>
            <a:pPr lvl="0"/>
            <a:endParaRPr lang="ko-KR" altLang="en-US" sz="2400" b="1"/>
          </a:p>
        </p:txBody>
      </p:sp>
      <p:pic>
        <p:nvPicPr>
          <p:cNvPr id="16" name="그림 2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5544108" y="3176972"/>
            <a:ext cx="3384376" cy="3132348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1007604" y="2564904"/>
            <a:ext cx="5004556" cy="1462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b="1">
                <a:solidFill>
                  <a:prstClr val="black"/>
                </a:solidFill>
              </a:rPr>
              <a:t>1712</a:t>
            </a:r>
            <a:r>
              <a:rPr lang="ko-KR" altLang="en-US" b="1">
                <a:solidFill>
                  <a:prstClr val="black"/>
                </a:solidFill>
              </a:rPr>
              <a:t>년</a:t>
            </a:r>
            <a:r>
              <a:rPr lang="en-US" altLang="ko-KR" b="1">
                <a:solidFill>
                  <a:prstClr val="black"/>
                </a:solidFill>
              </a:rPr>
              <a:t>(</a:t>
            </a:r>
            <a:r>
              <a:rPr lang="ko-KR" altLang="en-US" b="1">
                <a:solidFill>
                  <a:prstClr val="black"/>
                </a:solidFill>
              </a:rPr>
              <a:t>숙종 </a:t>
            </a:r>
            <a:r>
              <a:rPr lang="en-US" altLang="ko-KR" b="1">
                <a:solidFill>
                  <a:prstClr val="black"/>
                </a:solidFill>
              </a:rPr>
              <a:t>38</a:t>
            </a:r>
            <a:r>
              <a:rPr lang="ko-KR" altLang="en-US" b="1">
                <a:solidFill>
                  <a:prstClr val="black"/>
                </a:solidFill>
              </a:rPr>
              <a:t>년</a:t>
            </a:r>
            <a:r>
              <a:rPr lang="en-US" altLang="ko-KR" b="1">
                <a:solidFill>
                  <a:prstClr val="black"/>
                </a:solidFill>
              </a:rPr>
              <a:t>) </a:t>
            </a:r>
            <a:r>
              <a:rPr lang="ko-KR" altLang="en-US" b="1">
                <a:solidFill>
                  <a:prstClr val="black"/>
                </a:solidFill>
              </a:rPr>
              <a:t>백두산에 세운 비석으로 조선과 청나라의 국경선을 표시한 경계비</a:t>
            </a:r>
            <a:r>
              <a:rPr lang="en-US" altLang="ko-KR" b="1">
                <a:solidFill>
                  <a:prstClr val="black"/>
                </a:solidFill>
              </a:rPr>
              <a:t>.</a:t>
            </a:r>
            <a:endParaRPr lang="en-US" altLang="ko-KR" b="1">
              <a:solidFill>
                <a:prstClr val="black"/>
              </a:solidFill>
            </a:endParaRPr>
          </a:p>
          <a:p>
            <a:pPr lvl="0"/>
            <a:endParaRPr lang="en-US" altLang="ko-KR">
              <a:solidFill>
                <a:prstClr val="black"/>
              </a:solidFill>
            </a:endParaRPr>
          </a:p>
          <a:p>
            <a:pPr lvl="0"/>
            <a:endParaRPr lang="ko-KR" altLang="en-US" b="1">
              <a:solidFill>
                <a:prstClr val="black"/>
              </a:solidFill>
            </a:endParaRPr>
          </a:p>
          <a:p>
            <a:pPr lvl="0"/>
            <a:endParaRPr lang="ko-KR" altLang="en-US" b="1"/>
          </a:p>
        </p:txBody>
      </p:sp>
      <p:sp>
        <p:nvSpPr>
          <p:cNvPr id="18" name="직사각형 17"/>
          <p:cNvSpPr txBox="1"/>
          <p:nvPr/>
        </p:nvSpPr>
        <p:spPr>
          <a:xfrm>
            <a:off x="683568" y="5445224"/>
            <a:ext cx="4464496" cy="906046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/>
              <a:t>http://terms.naver.com/entry.nhn?docId=922656&amp;cid=47322&amp;categoryId=47322 자료출처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412268"/>
            <a:ext cx="9143999" cy="155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간도영유권에관한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한국과중국의주장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5112060" y="5877272"/>
            <a:ext cx="3744416" cy="369222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1900"/>
              <a:t>독어독문학과 21103668 박정훈</a:t>
            </a:r>
            <a:endParaRPr lang="ko-KR" altLang="en-US" sz="19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520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송화강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2" name="Picture 4" descr="남양만, 송화강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3823237" y="980728"/>
            <a:ext cx="5288740" cy="50949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512" y="1556792"/>
            <a:ext cx="2375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/>
              <a:t>영토구분선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7987" y="2393514"/>
            <a:ext cx="383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중국 둥베이 지방 길림성</a:t>
            </a:r>
            <a:r>
              <a:rPr lang="en-US" altLang="ko-KR" b="1"/>
              <a:t>(</a:t>
            </a:r>
            <a:r>
              <a:rPr lang="ko-KR" altLang="en-US" b="1" i="1"/>
              <a:t>吉林省</a:t>
            </a:r>
            <a:r>
              <a:rPr lang="en-US" altLang="ko-KR" b="1"/>
              <a:t>) </a:t>
            </a:r>
            <a:r>
              <a:rPr lang="ko-KR" altLang="en-US" b="1"/>
              <a:t>및 흑룡강성</a:t>
            </a:r>
            <a:r>
              <a:rPr lang="en-US" altLang="ko-KR" b="1"/>
              <a:t>(</a:t>
            </a:r>
            <a:r>
              <a:rPr lang="ko-KR" altLang="en-US" b="1" i="1"/>
              <a:t>黑龍江省</a:t>
            </a:r>
            <a:r>
              <a:rPr lang="en-US" altLang="ko-KR" b="1"/>
              <a:t>)</a:t>
            </a:r>
            <a:r>
              <a:rPr lang="ko-KR" altLang="en-US" b="1"/>
              <a:t>을 흐르는 강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8510" y="3429000"/>
            <a:ext cx="3754727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백두산 천지</a:t>
            </a:r>
            <a:r>
              <a:rPr lang="en-US" altLang="ko-KR" b="1"/>
              <a:t>(</a:t>
            </a:r>
            <a:r>
              <a:rPr lang="ko-KR" altLang="en-US" b="1" i="1"/>
              <a:t>天池</a:t>
            </a:r>
            <a:r>
              <a:rPr lang="en-US" altLang="ko-KR" b="1"/>
              <a:t>)</a:t>
            </a:r>
            <a:r>
              <a:rPr lang="ko-KR" altLang="en-US" b="1"/>
              <a:t>에서 시작하여 북으로 흘러 넌장강</a:t>
            </a:r>
            <a:r>
              <a:rPr lang="en-US" altLang="ko-KR" b="1"/>
              <a:t>(</a:t>
            </a:r>
            <a:r>
              <a:rPr lang="ko-KR" altLang="en-US" b="1" i="1"/>
              <a:t>嫩江江</a:t>
            </a:r>
            <a:r>
              <a:rPr lang="en-US" altLang="ko-KR" b="1"/>
              <a:t>)</a:t>
            </a:r>
            <a:r>
              <a:rPr lang="ko-KR" altLang="en-US" b="1"/>
              <a:t>과 합류하여 아무르강으로 흐르며</a:t>
            </a:r>
            <a:r>
              <a:rPr lang="en-US" altLang="ko-KR" b="1"/>
              <a:t>, </a:t>
            </a:r>
            <a:r>
              <a:rPr lang="ko-KR" altLang="en-US" b="1"/>
              <a:t>강기슭에는 길림</a:t>
            </a:r>
            <a:r>
              <a:rPr lang="en-US" altLang="ko-KR" b="1"/>
              <a:t>(</a:t>
            </a:r>
            <a:r>
              <a:rPr lang="ko-KR" altLang="en-US" b="1" i="1"/>
              <a:t>吉林</a:t>
            </a:r>
            <a:r>
              <a:rPr lang="en-US" altLang="ko-KR" b="1"/>
              <a:t>) </a:t>
            </a:r>
            <a:r>
              <a:rPr lang="ko-KR" altLang="en-US" b="1"/>
              <a:t>따위의 도시가 있어 지방 경제의 중심지를 이룬다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8510" y="5301208"/>
            <a:ext cx="3754727" cy="118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상류의 펑만</a:t>
            </a:r>
            <a:r>
              <a:rPr lang="en-US" altLang="ko-KR" b="1"/>
              <a:t>(</a:t>
            </a:r>
            <a:r>
              <a:rPr lang="ko-KR" altLang="en-US" b="1" i="1"/>
              <a:t>豐滿</a:t>
            </a:r>
            <a:r>
              <a:rPr lang="en-US" altLang="ko-KR" b="1"/>
              <a:t>)</a:t>
            </a:r>
            <a:r>
              <a:rPr lang="ko-KR" altLang="en-US" b="1"/>
              <a:t>에는 세계적으로 큰 댐과 인공호인 송화호</a:t>
            </a:r>
            <a:r>
              <a:rPr lang="en-US" altLang="ko-KR" b="1"/>
              <a:t>(</a:t>
            </a:r>
            <a:r>
              <a:rPr lang="ko-KR" altLang="en-US" b="1" i="1"/>
              <a:t>松花湖</a:t>
            </a:r>
            <a:r>
              <a:rPr lang="en-US" altLang="ko-KR" b="1"/>
              <a:t>)</a:t>
            </a:r>
            <a:r>
              <a:rPr lang="ko-KR" altLang="en-US" b="1"/>
              <a:t>가 있다</a:t>
            </a:r>
            <a:r>
              <a:rPr lang="en-US" altLang="ko-KR" b="1"/>
              <a:t>. </a:t>
            </a:r>
            <a:r>
              <a:rPr lang="ko-KR" altLang="en-US" b="1"/>
              <a:t>길이는 </a:t>
            </a:r>
            <a:r>
              <a:rPr lang="en-US" altLang="ko-KR" b="1"/>
              <a:t>1,927km. [</a:t>
            </a:r>
            <a:r>
              <a:rPr lang="ko-KR" altLang="en-US" b="1"/>
              <a:t>비슷한 말</a:t>
            </a:r>
            <a:r>
              <a:rPr lang="en-US" altLang="ko-KR" b="1"/>
              <a:t>] </a:t>
            </a:r>
            <a:r>
              <a:rPr lang="ko-KR" altLang="en-US" b="1">
                <a:hlinkClick r:id="rId4"/>
              </a:rPr>
              <a:t>쑹화 강</a:t>
            </a:r>
            <a:r>
              <a:rPr lang="en-US" altLang="ko-KR" b="1">
                <a:hlinkClick r:id="rId4"/>
              </a:rPr>
              <a:t>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대동여지도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 descr="첨부 이미지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5100389" y="762963"/>
            <a:ext cx="4010447" cy="5616624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18052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o-KR" altLang="en-US" b="1"/>
              <a:t>조선 철종 </a:t>
            </a:r>
            <a:r>
              <a:rPr lang="en-US" altLang="ko-KR" b="1"/>
              <a:t>12</a:t>
            </a:r>
            <a:r>
              <a:rPr lang="ko-KR" altLang="en-US" b="1"/>
              <a:t>년</a:t>
            </a:r>
            <a:r>
              <a:rPr lang="en-US" altLang="ko-KR" b="1"/>
              <a:t>(1861)</a:t>
            </a:r>
            <a:r>
              <a:rPr lang="ko-KR" altLang="en-US" b="1"/>
              <a:t>에 김정호가 제작한 우리나라의 대축척 지도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80528" y="2782669"/>
            <a:ext cx="4572000" cy="6349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o-KR" altLang="en-US" b="1"/>
              <a:t>순조 </a:t>
            </a:r>
            <a:r>
              <a:rPr lang="en-US" altLang="ko-KR" b="1"/>
              <a:t>34</a:t>
            </a:r>
            <a:r>
              <a:rPr lang="ko-KR" altLang="en-US" b="1"/>
              <a:t>년</a:t>
            </a:r>
            <a:r>
              <a:rPr lang="en-US" altLang="ko-KR" b="1"/>
              <a:t>(1834)</a:t>
            </a:r>
            <a:r>
              <a:rPr lang="ko-KR" altLang="en-US" b="1"/>
              <a:t>에 김정호 자신이 제작한 ‘</a:t>
            </a:r>
            <a:r>
              <a:rPr lang="ko-KR" altLang="en-US" b="1">
                <a:hlinkClick r:id="rId4"/>
              </a:rPr>
              <a:t>청구선표도</a:t>
            </a:r>
            <a:r>
              <a:rPr lang="ko-KR" altLang="en-US" b="1"/>
              <a:t>’를 </a:t>
            </a:r>
            <a:r>
              <a:rPr lang="en-US" altLang="ko-KR" b="1"/>
              <a:t>27</a:t>
            </a:r>
            <a:r>
              <a:rPr lang="ko-KR" altLang="en-US" b="1"/>
              <a:t>년 후에 수정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0528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ko-KR" b="1"/>
              <a:t>27</a:t>
            </a:r>
            <a:r>
              <a:rPr lang="ko-KR" altLang="en-US" b="1"/>
              <a:t>년간 전국을 직접 답사하고 실측하여 </a:t>
            </a:r>
            <a:endParaRPr lang="ko-KR" altLang="en-US" b="1"/>
          </a:p>
          <a:p>
            <a:pPr lvl="0"/>
            <a:r>
              <a:rPr lang="ko-KR" altLang="en-US" b="1"/>
              <a:t>만듬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528" y="11663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3600" b="1">
                <a:solidFill>
                  <a:prstClr val="black">
                    <a:lumMod val="65000"/>
                    <a:lumOff val="35000"/>
                  </a:prstClr>
                </a:solidFill>
              </a:rPr>
              <a:t>두만강</a:t>
            </a:r>
            <a:endParaRPr lang="ko-KR" altLang="en-US" sz="36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 descr="두만강 - 두만강 본문 이미지 1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4499992" y="1124744"/>
            <a:ext cx="4644008" cy="5184576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03398" y="1556792"/>
            <a:ext cx="321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b="1"/>
              <a:t>우리나라 동북부를 흐르는 강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03398" y="2479239"/>
            <a:ext cx="408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백두산에서 시작하여 동해로 흘러 들어간다</a:t>
            </a:r>
            <a:r>
              <a:rPr lang="en-US" altLang="ko-KR" b="1"/>
              <a:t>.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03398" y="3683992"/>
            <a:ext cx="4080570" cy="11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배는 강 입구에서 </a:t>
            </a:r>
            <a:r>
              <a:rPr lang="en-US" altLang="ko-KR" b="1"/>
              <a:t>85</a:t>
            </a:r>
            <a:r>
              <a:rPr lang="ko-KR" altLang="en-US" b="1"/>
              <a:t>미터까지 운항할 수 있지만</a:t>
            </a:r>
            <a:r>
              <a:rPr lang="en-US" altLang="ko-KR" b="1"/>
              <a:t>, </a:t>
            </a:r>
            <a:r>
              <a:rPr lang="ko-KR" altLang="en-US" b="1"/>
              <a:t>얼음이 얼지 않는 계절에는 유목</a:t>
            </a:r>
            <a:r>
              <a:rPr lang="en-US" altLang="ko-KR" b="1"/>
              <a:t>(</a:t>
            </a:r>
            <a:r>
              <a:rPr lang="ko-KR" altLang="en-US" b="1" i="1"/>
              <a:t>流木</a:t>
            </a:r>
            <a:r>
              <a:rPr lang="en-US" altLang="ko-KR" b="1"/>
              <a:t>)</a:t>
            </a:r>
            <a:r>
              <a:rPr lang="ko-KR" altLang="en-US" b="1"/>
              <a:t>이 활발하다</a:t>
            </a:r>
            <a:r>
              <a:rPr lang="en-US" altLang="ko-KR" b="1"/>
              <a:t>. </a:t>
            </a:r>
            <a:r>
              <a:rPr lang="ko-KR" altLang="en-US" b="1"/>
              <a:t>길이는 </a:t>
            </a:r>
            <a:r>
              <a:rPr lang="en-US" altLang="ko-KR" b="1"/>
              <a:t>521km.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5494" y="2412268"/>
            <a:ext cx="9143999" cy="82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 영토 문제 해결방안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부제목 2"/>
          <p:cNvSpPr>
            <a:spLocks noGrp="1"/>
          </p:cNvSpPr>
          <p:nvPr/>
        </p:nvSpPr>
        <p:spPr>
          <a:xfrm>
            <a:off x="5508104" y="5445224"/>
            <a:ext cx="3427610" cy="1117687"/>
          </a:xfrm>
          <a:prstGeom prst="rect">
            <a:avLst/>
          </a:prstGeom>
        </p:spPr>
        <p:txBody>
          <a:bodyPr vert="horz" lIns="91440" tIns="45720" rIns="91440" bIns="45720"/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ko-KR" altLang="en-US" sz="32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이름</a:t>
            </a:r>
            <a:r>
              <a:rPr xmlns:mc="http://schemas.openxmlformats.org/markup-compatibility/2006" xmlns:hp="http://schemas.haansoft.com/office/presentation/8.0" lang="en-US" altLang="ko-KR" sz="32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xmlns:mc="http://schemas.openxmlformats.org/markup-compatibility/2006" xmlns:hp="http://schemas.haansoft.com/office/presentation/8.0" lang="ko-KR" altLang="en-US" sz="32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김성준 </a:t>
            </a:r>
            <a:endParaRPr xmlns:mc="http://schemas.openxmlformats.org/markup-compatibility/2006" xmlns:hp="http://schemas.haansoft.com/office/presentation/8.0" lang="ko-KR" altLang="en-US" sz="3200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ko-KR" altLang="en-US" sz="32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학번</a:t>
            </a:r>
            <a:r>
              <a:rPr xmlns:mc="http://schemas.openxmlformats.org/markup-compatibility/2006" xmlns:hp="http://schemas.haansoft.com/office/presentation/8.0" lang="en-US" altLang="ko-KR" sz="32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:21703657</a:t>
            </a:r>
            <a:endParaRPr lang="en-US" altLang="ko-KR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>
            <p:ph type="title" idx="0"/>
          </p:nvPr>
        </p:nvSpPr>
        <p:spPr>
          <a:xfrm>
            <a:off x="-504056" y="872716"/>
            <a:ext cx="3636912" cy="1080938"/>
          </a:xfrm>
        </p:spPr>
        <p:txBody>
          <a:bodyPr vert="horz" lIns="91440" tIns="45720" rIns="91440" bIns="45720" anchor="ctr"/>
          <a:lstStyle/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ko-KR" altLang="en-US" sz="4400" b="0" i="0" spc="5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목차</a:t>
            </a:r>
            <a:endParaRPr lang="ko-KR" altLang="en-US"/>
          </a:p>
        </p:txBody>
      </p:sp>
      <p:sp>
        <p:nvSpPr>
          <p:cNvPr id="15" name="내용 개체 틀 5"/>
          <p:cNvSpPr>
            <a:spLocks noGrp="1"/>
          </p:cNvSpPr>
          <p:nvPr>
            <p:ph idx="1"/>
          </p:nvPr>
        </p:nvSpPr>
        <p:spPr>
          <a:xfrm>
            <a:off x="680321" y="2336873"/>
            <a:ext cx="6952019" cy="3599316"/>
          </a:xfrm>
        </p:spPr>
        <p:txBody>
          <a:bodyPr vert="horz" lIns="91440" tIns="45720" rIns="91440" bIns="45720"/>
          <a:lstStyle/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xmlns:mc="http://schemas.openxmlformats.org/markup-compatibility/2006" xmlns:hp="http://schemas.haansoft.com/office/presentation/8.0" lang="ko-KR" altLang="en-US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간도문제에 대하여</a:t>
            </a:r>
            <a:endParaRPr xmlns:mc="http://schemas.openxmlformats.org/markup-compatibility/2006" xmlns:hp="http://schemas.haansoft.com/office/presentation/8.0" lang="ko-KR" altLang="en-US" sz="3199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endParaRPr lang="en-US" altLang="ko-KR"/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xmlns:mc="http://schemas.openxmlformats.org/markup-compatibility/2006" xmlns:hp="http://schemas.haansoft.com/office/presentation/8.0" lang="ko-KR" altLang="en-US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간도문제를 해결하기 위해 고려할점</a:t>
            </a:r>
            <a:endParaRPr xmlns:mc="http://schemas.openxmlformats.org/markup-compatibility/2006" xmlns:hp="http://schemas.haansoft.com/office/presentation/8.0" lang="ko-KR" altLang="en-US" sz="3199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endParaRPr lang="en-US" altLang="ko-KR"/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xmlns:mc="http://schemas.openxmlformats.org/markup-compatibility/2006" xmlns:hp="http://schemas.haansoft.com/office/presentation/8.0" lang="ko-KR" altLang="en-US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해결방안</a:t>
            </a:r>
            <a:endParaRPr xmlns:mc="http://schemas.openxmlformats.org/markup-compatibility/2006" xmlns:hp="http://schemas.haansoft.com/office/presentation/8.0" lang="ko-KR" altLang="en-US" sz="3199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endParaRPr lang="en-US" altLang="ko-KR"/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xmlns:mc="http://schemas.openxmlformats.org/markup-compatibility/2006" xmlns:hp="http://schemas.haansoft.com/office/presentation/8.0" lang="ko-KR" altLang="en-US" sz="3199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마지막말 </a:t>
            </a:r>
            <a:endParaRPr xmlns:mc="http://schemas.openxmlformats.org/markup-compatibility/2006" xmlns:hp="http://schemas.haansoft.com/office/presentation/8.0" lang="ko-KR" altLang="en-US" sz="3199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>
            <p:ph type="title" idx="0"/>
          </p:nvPr>
        </p:nvSpPr>
        <p:spPr>
          <a:xfrm>
            <a:off x="-3276364" y="908720"/>
            <a:ext cx="10944708" cy="1080938"/>
          </a:xfrm>
        </p:spPr>
        <p:txBody>
          <a:bodyPr vert="horz" lIns="91440" tIns="45720" rIns="91440" bIns="45720" anchor="ctr"/>
          <a:lstStyle/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ko-KR" altLang="en-US" sz="4400" b="0" i="0" spc="5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간도 문제</a:t>
            </a:r>
            <a:endParaRPr lang="ko-KR" altLang="en-US"/>
          </a:p>
        </p:txBody>
      </p:sp>
      <p:sp>
        <p:nvSpPr>
          <p:cNvPr id="15" name="텍스트 개체 틀 3"/>
          <p:cNvSpPr>
            <a:spLocks noGrp="1"/>
          </p:cNvSpPr>
          <p:nvPr/>
        </p:nvSpPr>
        <p:spPr>
          <a:xfrm>
            <a:off x="-23828" y="900100"/>
            <a:ext cx="3876256" cy="4617132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ko-KR" altLang="en-US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간도는 백두산 북쪽의 만주 지방 일대를 일컫는다</a:t>
            </a:r>
            <a:r>
              <a:rPr xmlns:mc="http://schemas.openxmlformats.org/markup-compatibility/2006" xmlns:hp="http://schemas.haansoft.com/office/presentation/8.0" lang="en-US" altLang="ko-KR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xmlns:mc="http://schemas.openxmlformats.org/markup-compatibility/2006" xmlns:hp="http://schemas.haansoft.com/office/presentation/8.0" lang="ko-KR" altLang="en-US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고조선과 고구려</a:t>
            </a:r>
            <a:r>
              <a:rPr xmlns:mc="http://schemas.openxmlformats.org/markup-compatibility/2006" xmlns:hp="http://schemas.haansoft.com/office/presentation/8.0" lang="en-US" altLang="ko-KR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xmlns:mc="http://schemas.openxmlformats.org/markup-compatibility/2006" xmlns:hp="http://schemas.haansoft.com/office/presentation/8.0" lang="ko-KR" altLang="en-US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발해의 영역이었으며 조선 시대에도 우리나라 사람들이 많이 살았지만</a:t>
            </a:r>
            <a:r>
              <a:rPr xmlns:mc="http://schemas.openxmlformats.org/markup-compatibility/2006" xmlns:hp="http://schemas.haansoft.com/office/presentation/8.0" lang="en-US" altLang="ko-KR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1909</a:t>
            </a:r>
            <a:r>
              <a:rPr xmlns:mc="http://schemas.openxmlformats.org/markup-compatibility/2006" xmlns:hp="http://schemas.haansoft.com/office/presentation/8.0" lang="ko-KR" altLang="en-US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일본과 청이 간도 협약을 체결한 이후부터 중국에 속하게 되었다</a:t>
            </a:r>
            <a:r>
              <a:rPr xmlns:mc="http://schemas.openxmlformats.org/markup-compatibility/2006" xmlns:hp="http://schemas.haansoft.com/office/presentation/8.0" lang="en-US" altLang="ko-KR" sz="21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2100"/>
          </a:p>
        </p:txBody>
      </p:sp>
      <p:pic>
        <p:nvPicPr>
          <p:cNvPr id="16" name="그림 개체 틀 12"/>
          <p:cNvPicPr>
            <a:picLocks noGrp="1" noChangeAspect="1"/>
          </p:cNvPicPr>
          <p:nvPr/>
        </p:nvPicPr>
        <p:blipFill rotWithShape="1">
          <a:blip r:embed="rId3">
            <a:alphaModFix/>
            <a:lum/>
          </a:blip>
          <a:srcRect l="2820" r="2820"/>
          <a:stretch>
            <a:fillRect/>
          </a:stretch>
        </p:blipFill>
        <p:spPr>
          <a:xfrm>
            <a:off x="4031940" y="1988840"/>
            <a:ext cx="4968552" cy="360045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직사각형 13"/>
          <p:cNvSpPr/>
          <p:nvPr/>
        </p:nvSpPr>
        <p:spPr>
          <a:xfrm>
            <a:off x="5052227" y="5877272"/>
            <a:ext cx="3876255" cy="35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/>
              <a:t>출처</a:t>
            </a:r>
            <a:r>
              <a:rPr lang="en-US" altLang="ko-KR"/>
              <a:t>_ </a:t>
            </a:r>
            <a:r>
              <a:rPr lang="ko-KR" altLang="en-US"/>
              <a:t>네이버 이미지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>
            <p:ph type="title" idx="0"/>
          </p:nvPr>
        </p:nvSpPr>
        <p:spPr>
          <a:xfrm>
            <a:off x="-757384" y="908720"/>
            <a:ext cx="9613861" cy="1080938"/>
          </a:xfrm>
        </p:spPr>
        <p:txBody>
          <a:bodyPr vert="horz" lIns="91440" tIns="45720" rIns="91440" bIns="45720" anchor="ctr"/>
          <a:lstStyle/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ko-KR" altLang="en-US" sz="4000" b="0" i="0" spc="5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간도문제를 해결하기 위해 고려할점</a:t>
            </a:r>
            <a:endParaRPr lang="ko-KR" altLang="en-US" sz="4000"/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0" y="2132856"/>
            <a:ext cx="9036496" cy="3599316"/>
          </a:xfrm>
        </p:spPr>
        <p:txBody>
          <a:bodyPr vert="horz" lIns="91440" tIns="45720" rIns="91440" bIns="45720">
            <a:normAutofit lnSpcReduction="0"/>
          </a:bodyPr>
          <a:lstStyle/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064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xmlns:mc="http://schemas.openxmlformats.org/markup-compatibility/2006" xmlns:hp="http://schemas.haansoft.com/office/presentation/8.0" lang="ko-KR" altLang="en-US" sz="3064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영토취득방법에는 선점이 있다. 즉 무주지를 점유의 의사를 갖고 실효적 지배를 함으로써 성립하는것이다.</a:t>
            </a:r>
            <a:endParaRPr xmlns:mc="http://schemas.openxmlformats.org/markup-compatibility/2006" xmlns:hp="http://schemas.haansoft.com/office/presentation/8.0" lang="ko-KR" altLang="en-US" sz="3064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endParaRPr lang="en-US" altLang="ko-KR" sz="3064"/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064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xmlns:mc="http://schemas.openxmlformats.org/markup-compatibility/2006" xmlns:hp="http://schemas.haansoft.com/office/presentation/8.0" lang="ko-KR" altLang="en-US" sz="3064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간도분쟁에서 결정적 시점</a:t>
            </a:r>
            <a:endParaRPr xmlns:mc="http://schemas.openxmlformats.org/markup-compatibility/2006" xmlns:hp="http://schemas.haansoft.com/office/presentation/8.0" lang="ko-KR" altLang="en-US" sz="3064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endParaRPr lang="en-US" altLang="ko-KR" sz="3064"/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064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xmlns:mc="http://schemas.openxmlformats.org/markup-compatibility/2006" xmlns:hp="http://schemas.haansoft.com/office/presentation/8.0" lang="ko-KR" altLang="en-US" sz="3064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앞으로 간도영유권 주장의 성패는 중국조선족의 역할에 달려있다.   </a:t>
            </a:r>
            <a:endParaRPr xmlns:mc="http://schemas.openxmlformats.org/markup-compatibility/2006" xmlns:hp="http://schemas.haansoft.com/office/presentation/8.0" lang="ko-KR" altLang="en-US" sz="3064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None/>
            </a:pPr>
            <a:endParaRPr lang="en-US" altLang="ko-KR" sz="3064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 idx="0"/>
          </p:nvPr>
        </p:nvSpPr>
        <p:spPr>
          <a:xfrm>
            <a:off x="-3205657" y="727881"/>
            <a:ext cx="9613861" cy="1080938"/>
          </a:xfrm>
        </p:spPr>
        <p:txBody>
          <a:bodyPr vert="horz" lIns="91440" tIns="45720" rIns="91440" bIns="45720" anchor="ctr"/>
          <a:lstStyle/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ko-KR" altLang="en-US" sz="4400" b="0" i="0" spc="5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해결 방안</a:t>
            </a:r>
            <a:endParaRPr lang="ko-KR" altLang="en-US"/>
          </a:p>
        </p:txBody>
      </p: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3599316"/>
          </a:xfrm>
        </p:spPr>
        <p:txBody>
          <a:bodyPr vert="horz" lIns="91440" tIns="45720" rIns="91440" bIns="45720"/>
          <a:lstStyle/>
          <a:p>
            <a:pPr marL="457200" indent="-457200" algn="l" latinLnBrk="1" hangingPunct="1">
              <a:spcBef>
                <a:spcPct val="20000"/>
              </a:spcBef>
              <a:buFont typeface="Arial"/>
              <a:buAutoNum type="arabicPeriod"/>
            </a:pPr>
            <a:r>
              <a:rPr xmlns:mc="http://schemas.openxmlformats.org/markup-compatibility/2006" xmlns:hp="http://schemas.haansoft.com/office/presentation/8.0" lang="ko-KR" altLang="en-US" sz="3085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고려 요소를 볼때 우리나라가 우수하지만 장래 간도분쟁을 완전하게 해결하기 위해서는 고려 사항을 철저히 분석해서 장기적으로 대비해야 한다.</a:t>
            </a:r>
            <a:endParaRPr xmlns:mc="http://schemas.openxmlformats.org/markup-compatibility/2006" xmlns:hp="http://schemas.haansoft.com/office/presentation/8.0" lang="ko-KR" altLang="en-US" sz="3085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algn="l" latinLnBrk="1" hangingPunct="1">
              <a:spcBef>
                <a:spcPct val="20000"/>
              </a:spcBef>
              <a:buFont typeface="Arial"/>
              <a:buAutoNum type="arabicPeriod"/>
            </a:pPr>
            <a:endParaRPr lang="en-US" altLang="ko-KR" sz="3085"/>
          </a:p>
          <a:p>
            <a:pPr marL="457200" indent="-457200" algn="l" latinLnBrk="1" hangingPunct="1">
              <a:spcBef>
                <a:spcPct val="20000"/>
              </a:spcBef>
              <a:buFont typeface="Arial"/>
              <a:buAutoNum type="arabicPeriod"/>
            </a:pPr>
            <a:endParaRPr lang="en-US" altLang="ko-KR" sz="3085"/>
          </a:p>
          <a:p>
            <a:pPr marL="0" indent="0" algn="l" latinLnBrk="1" hangingPunct="1">
              <a:spcBef>
                <a:spcPct val="20000"/>
              </a:spcBef>
              <a:buFont typeface="Arial"/>
              <a:buNone/>
            </a:pPr>
            <a:r>
              <a:rPr xmlns:mc="http://schemas.openxmlformats.org/markup-compatibility/2006" xmlns:hp="http://schemas.haansoft.com/office/presentation/8.0" lang="en-US" altLang="ko-KR" sz="3085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xmlns:mc="http://schemas.openxmlformats.org/markup-compatibility/2006" xmlns:hp="http://schemas.haansoft.com/office/presentation/8.0" lang="ko-KR" altLang="en-US" sz="3085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중국에 간도 협약의 무효를 통보해야 하고 그 다음에 미해결된 간도 지역에 대한 영유권을 주장해야 한다.</a:t>
            </a:r>
            <a:endParaRPr xmlns:mc="http://schemas.openxmlformats.org/markup-compatibility/2006" xmlns:hp="http://schemas.haansoft.com/office/presentation/8.0" lang="ko-KR" altLang="en-US" sz="3085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algn="l" latinLnBrk="1" hangingPunct="1">
              <a:spcBef>
                <a:spcPct val="20000"/>
              </a:spcBef>
              <a:buFont typeface="Arial"/>
              <a:buAutoNum type="arabicPeriod"/>
            </a:pPr>
            <a:endParaRPr lang="en-US" altLang="ko-KR" sz="3085"/>
          </a:p>
          <a:p>
            <a:pPr marL="457200" indent="-457200" algn="l" latinLnBrk="1" hangingPunct="1">
              <a:spcBef>
                <a:spcPct val="20000"/>
              </a:spcBef>
              <a:buFont typeface="Arial"/>
              <a:buAutoNum type="arabicPeriod"/>
            </a:pPr>
            <a:endParaRPr lang="en-US" altLang="ko-KR" sz="3085"/>
          </a:p>
          <a:p>
            <a:pPr marL="457200" indent="-457200" algn="l" latinLnBrk="1" hangingPunct="1">
              <a:spcBef>
                <a:spcPct val="20000"/>
              </a:spcBef>
              <a:buFont typeface="Arial"/>
              <a:buAutoNum type="arabicPeriod"/>
            </a:pPr>
            <a:endParaRPr lang="en-US" altLang="ko-KR" sz="3085"/>
          </a:p>
          <a:p>
            <a:pPr marL="0" indent="0" algn="l" latinLnBrk="1" hangingPunct="1">
              <a:spcBef>
                <a:spcPct val="20000"/>
              </a:spcBef>
              <a:buFont typeface="Arial"/>
              <a:buNone/>
            </a:pPr>
            <a:endParaRPr lang="ko-KR" altLang="en-US" sz="3085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>
            <a:spLocks noGrp="1"/>
          </p:cNvSpPr>
          <p:nvPr>
            <p:ph type="title" idx="0"/>
          </p:nvPr>
        </p:nvSpPr>
        <p:spPr>
          <a:xfrm>
            <a:off x="-2844316" y="971290"/>
            <a:ext cx="9613861" cy="1080938"/>
          </a:xfrm>
        </p:spPr>
        <p:txBody>
          <a:bodyPr vert="horz" lIns="91440" tIns="45720" rIns="91440" bIns="45720" anchor="ctr"/>
          <a:lstStyle/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en-US" altLang="ko-KR" sz="4400" b="0" i="0" spc="5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</a:t>
            </a:r>
            <a:r>
              <a:rPr xmlns:mc="http://schemas.openxmlformats.org/markup-compatibility/2006" xmlns:hp="http://schemas.haansoft.com/office/presentation/8.0" lang="ko-KR" altLang="en-US" sz="4400" b="0" i="0" spc="5" mc:Ignorable="hp" hp:hslEmbossed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마지막 말</a:t>
            </a:r>
            <a:endParaRPr lang="ko-KR" altLang="en-US"/>
          </a:p>
        </p:txBody>
      </p: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0" y="2377348"/>
            <a:ext cx="9144000" cy="3599316"/>
          </a:xfrm>
        </p:spPr>
        <p:txBody>
          <a:bodyPr vert="horz" lIns="91440" tIns="45720" rIns="91440" bIns="45720"/>
          <a:lstStyle/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ko-KR" altLang="en-US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아직은 우리가 중국에게 간도를 되찾기에는 불가능 하다</a:t>
            </a:r>
            <a:r>
              <a:rPr xmlns:mc="http://schemas.openxmlformats.org/markup-compatibility/2006" xmlns:hp="http://schemas.haansoft.com/office/presentation/8.0" lang="en-US" altLang="ko-KR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xmlns:mc="http://schemas.openxmlformats.org/markup-compatibility/2006" xmlns:hp="http://schemas.haansoft.com/office/presentation/8.0" lang="ko-KR" altLang="en-US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국민들이 간도에 관심을 가지고 지리학자들이 간도에 대해서 계속 관심을 가진다면 몇 년이 걸릴지 모르지만 언젠가는 간도를 되찾을 것이다</a:t>
            </a:r>
            <a:r>
              <a:rPr xmlns:mc="http://schemas.openxmlformats.org/markup-compatibility/2006" xmlns:hp="http://schemas.haansoft.com/office/presentation/8.0" lang="en-US" altLang="ko-KR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xmlns:mc="http://schemas.openxmlformats.org/markup-compatibility/2006" xmlns:hp="http://schemas.haansoft.com/office/presentation/8.0" lang="ko-KR" altLang="en-US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</a:t>
            </a:r>
            <a:r>
              <a:rPr xmlns:mc="http://schemas.openxmlformats.org/markup-compatibility/2006" xmlns:hp="http://schemas.haansoft.com/office/presentation/8.0" lang="en-US" altLang="ko-KR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xmlns:mc="http://schemas.openxmlformats.org/markup-compatibility/2006" xmlns:hp="http://schemas.haansoft.com/office/presentation/8.0" lang="ko-KR" altLang="en-US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우리가 역사를 기억하지 못하면 역사는 반복 된다</a:t>
            </a:r>
            <a:r>
              <a:rPr xmlns:mc="http://schemas.openxmlformats.org/markup-compatibility/2006" xmlns:hp="http://schemas.haansoft.com/office/presentation/8.0" lang="en-US" altLang="ko-KR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xmlns:mc="http://schemas.openxmlformats.org/markup-compatibility/2006" xmlns:hp="http://schemas.haansoft.com/office/presentation/8.0" lang="ko-KR" altLang="en-US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라는 말이 있다</a:t>
            </a:r>
            <a:r>
              <a:rPr xmlns:mc="http://schemas.openxmlformats.org/markup-compatibility/2006" xmlns:hp="http://schemas.haansoft.com/office/presentation/8.0" lang="en-US" altLang="ko-KR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xmlns:mc="http://schemas.openxmlformats.org/markup-compatibility/2006" xmlns:hp="http://schemas.haansoft.com/office/presentation/8.0" lang="ko-KR" altLang="en-US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말처럼 우리가 간도를 기억하지 않으면 또다시 우리의 영토를 빼앗길 수 있다</a:t>
            </a:r>
            <a:r>
              <a:rPr xmlns:mc="http://schemas.openxmlformats.org/markup-compatibility/2006" xmlns:hp="http://schemas.haansoft.com/office/presentation/8.0" lang="en-US" altLang="ko-KR" sz="2400" b="0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xmlns:mc="http://schemas.openxmlformats.org/markup-compatibility/2006" xmlns:hp="http://schemas.haansoft.com/office/presentation/8.0" lang="en-US" altLang="ko-KR" sz="2400" b="0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432048" y="1196752"/>
            <a:ext cx="7920882" cy="572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3200" b="1"/>
              <a:t>2. </a:t>
            </a:r>
            <a:r>
              <a:rPr lang="ko-KR" altLang="en-US" sz="3200" b="1"/>
              <a:t>백두산정계비가 말하는 토문강</a:t>
            </a:r>
            <a:endParaRPr lang="en-US" altLang="ko-KR" sz="3200" b="1"/>
          </a:p>
        </p:txBody>
      </p:sp>
      <p:sp>
        <p:nvSpPr>
          <p:cNvPr id="15" name="TextBox 5"/>
          <p:cNvSpPr txBox="1"/>
          <p:nvPr/>
        </p:nvSpPr>
        <p:spPr>
          <a:xfrm>
            <a:off x="468052" y="1990035"/>
            <a:ext cx="5112568" cy="446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2400" b="1"/>
              <a:t>2-2. </a:t>
            </a:r>
            <a:r>
              <a:rPr lang="ko-KR" altLang="en-US" sz="2400" b="1"/>
              <a:t>양국의 주장</a:t>
            </a:r>
            <a:endParaRPr lang="en-US" altLang="ko-KR" sz="2400" b="1"/>
          </a:p>
        </p:txBody>
      </p:sp>
      <p:sp>
        <p:nvSpPr>
          <p:cNvPr id="16" name="TextBox 8"/>
          <p:cNvSpPr txBox="1"/>
          <p:nvPr/>
        </p:nvSpPr>
        <p:spPr>
          <a:xfrm>
            <a:off x="468051" y="2780928"/>
            <a:ext cx="7560839" cy="282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b="1"/>
              <a:t>조선은 토문강이 백두산 천지에서 발원하여 북으로 흐르는 쑹화강의 한 지류</a:t>
            </a:r>
            <a:r>
              <a:rPr lang="en-US" altLang="ko-KR" b="1"/>
              <a:t>, </a:t>
            </a:r>
            <a:r>
              <a:rPr lang="ko-KR" altLang="en-US" b="1"/>
              <a:t>청나라는 두만강이라 주장</a:t>
            </a:r>
            <a:r>
              <a:rPr lang="en-US" altLang="ko-KR" b="1"/>
              <a:t>.</a:t>
            </a:r>
            <a:endParaRPr lang="en-US" altLang="ko-KR" b="1"/>
          </a:p>
          <a:p>
            <a:pPr lvl="0"/>
            <a:endParaRPr lang="en-US" altLang="ko-KR" b="1"/>
          </a:p>
          <a:p>
            <a:pPr lvl="0"/>
            <a:endParaRPr lang="ko-KR" altLang="en-US" b="1"/>
          </a:p>
          <a:p>
            <a:pPr lvl="0"/>
            <a:endParaRPr lang="en-US" altLang="ko-KR" b="1"/>
          </a:p>
          <a:p>
            <a:pPr lvl="0"/>
            <a:endParaRPr lang="en-US" altLang="ko-KR" b="1"/>
          </a:p>
          <a:p>
            <a:pPr lvl="0"/>
            <a:endParaRPr lang="en-US" altLang="ko-KR" b="1"/>
          </a:p>
          <a:p>
            <a:pPr lvl="0"/>
            <a:endParaRPr lang="en-US" altLang="ko-KR" b="1"/>
          </a:p>
          <a:p>
            <a:pPr lvl="0"/>
            <a:endParaRPr lang="en-US" altLang="ko-KR" b="1"/>
          </a:p>
          <a:p>
            <a:pPr lvl="0"/>
            <a:endParaRPr lang="en-US" altLang="ko-KR" b="1"/>
          </a:p>
        </p:txBody>
      </p:sp>
      <p:pic>
        <p:nvPicPr>
          <p:cNvPr id="17" name="그림 16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3959932" y="3176972"/>
            <a:ext cx="5184067" cy="3681028"/>
          </a:xfrm>
          <a:prstGeom prst="rect">
            <a:avLst/>
          </a:prstGeom>
        </p:spPr>
      </p:pic>
      <p:sp>
        <p:nvSpPr>
          <p:cNvPr id="18" name="직사각형 17"/>
          <p:cNvSpPr txBox="1"/>
          <p:nvPr/>
        </p:nvSpPr>
        <p:spPr>
          <a:xfrm>
            <a:off x="0" y="6219789"/>
            <a:ext cx="3383866" cy="638211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/>
              <a:t>http://blog.naver.com/bluver_kim/220033618060 자료출처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682226"/>
            <a:ext cx="9143999" cy="155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간도영유권분쟁해결을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위한 대응전략</a:t>
            </a:r>
            <a:endParaRPr lang="ko-KR" altLang="en-US" sz="4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부제목 2"/>
          <p:cNvSpPr>
            <a:spLocks noGrp="1"/>
          </p:cNvSpPr>
          <p:nvPr/>
        </p:nvSpPr>
        <p:spPr>
          <a:xfrm>
            <a:off x="5040052" y="5105400"/>
            <a:ext cx="5648672" cy="1752600"/>
          </a:xfrm>
          <a:prstGeom prst="rect">
            <a:avLst/>
          </a:prstGeom>
        </p:spPr>
        <p:txBody>
          <a:bodyPr vert="horz" lIns="91440" tIns="45720" rIns="91440" bIns="45720"/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ko-KR" altLang="en-US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학과 </a:t>
            </a:r>
            <a:r>
              <a:rPr xmlns:mc="http://schemas.openxmlformats.org/markup-compatibility/2006" xmlns:hp="http://schemas.haansoft.com/office/presentation/8.0" lang="en-US" altLang="ko-KR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xmlns:mc="http://schemas.openxmlformats.org/markup-compatibility/2006" xmlns:hp="http://schemas.haansoft.com/office/presentation/8.0" lang="ko-KR" altLang="en-US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체육학과</a:t>
            </a:r>
            <a:endParaRPr xmlns:mc="http://schemas.openxmlformats.org/markup-compatibility/2006" xmlns:hp="http://schemas.haansoft.com/office/presentation/8.0" lang="ko-KR" altLang="en-US" sz="32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ko-KR" altLang="en-US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학번 </a:t>
            </a:r>
            <a:r>
              <a:rPr xmlns:mc="http://schemas.openxmlformats.org/markup-compatibility/2006" xmlns:hp="http://schemas.haansoft.com/office/presentation/8.0" lang="en-US" altLang="ko-KR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21703851</a:t>
            </a:r>
            <a:endParaRPr xmlns:mc="http://schemas.openxmlformats.org/markup-compatibility/2006" xmlns:hp="http://schemas.haansoft.com/office/presentation/8.0" lang="en-US" altLang="ko-KR" sz="32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ko-KR" altLang="en-US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성명 </a:t>
            </a:r>
            <a:r>
              <a:rPr xmlns:mc="http://schemas.openxmlformats.org/markup-compatibility/2006" xmlns:hp="http://schemas.haansoft.com/office/presentation/8.0" lang="en-US" altLang="ko-KR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xmlns:mc="http://schemas.openxmlformats.org/markup-compatibility/2006" xmlns:hp="http://schemas.haansoft.com/office/presentation/8.0" lang="ko-KR" altLang="en-US" sz="32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이훈석</a:t>
            </a:r>
            <a:endParaRPr lang="ko-K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/>
        </p:nvSpPr>
        <p:spPr>
          <a:xfrm>
            <a:off x="611560" y="692696"/>
            <a:ext cx="7772400" cy="147002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anchor="ctr">
            <a:noAutofit/>
          </a:bodyPr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ko-KR" altLang="en-US" sz="60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목차</a:t>
            </a:r>
            <a:endParaRPr xmlns:mc="http://schemas.openxmlformats.org/markup-compatibility/2006" xmlns:hp="http://schemas.haansoft.com/office/presentation/8.0" lang="ko-KR" altLang="en-US" sz="6000" b="1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부제목 2"/>
          <p:cNvSpPr>
            <a:spLocks noGrp="1"/>
          </p:cNvSpPr>
          <p:nvPr/>
        </p:nvSpPr>
        <p:spPr>
          <a:xfrm>
            <a:off x="1747664" y="2348880"/>
            <a:ext cx="5992688" cy="3816424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p>
            <a:pPr marL="34290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6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xmlns:mc="http://schemas.openxmlformats.org/markup-compatibility/2006" xmlns:hp="http://schemas.haansoft.com/office/presentation/8.0" lang="ko-KR" altLang="en-US" sz="36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간도 영유권</a:t>
            </a:r>
            <a:endParaRPr xmlns:mc="http://schemas.openxmlformats.org/markup-compatibility/2006" xmlns:hp="http://schemas.haansoft.com/office/presentation/8.0" lang="ko-KR" altLang="en-US" sz="36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24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1-1 </a:t>
            </a:r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개요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24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1-2 </a:t>
            </a:r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분쟁해결방안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6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xmlns:mc="http://schemas.openxmlformats.org/markup-compatibility/2006" xmlns:hp="http://schemas.haansoft.com/office/presentation/8.0" lang="ko-KR" altLang="en-US" sz="36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대응방향</a:t>
            </a:r>
            <a:endParaRPr xmlns:mc="http://schemas.openxmlformats.org/markup-compatibility/2006" xmlns:hp="http://schemas.haansoft.com/office/presentation/8.0" lang="ko-KR" altLang="en-US" sz="36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 latinLnBrk="1" hangingPunct="1">
              <a:spcBef>
                <a:spcPct val="20000"/>
              </a:spcBef>
              <a:buFont typeface="Arial"/>
              <a:buChar char="•"/>
            </a:pPr>
            <a:r>
              <a:rPr xmlns:mc="http://schemas.openxmlformats.org/markup-compatibility/2006" xmlns:hp="http://schemas.haansoft.com/office/presentation/8.0" lang="en-US" altLang="ko-KR" sz="36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xmlns:mc="http://schemas.openxmlformats.org/markup-compatibility/2006" xmlns:hp="http://schemas.haansoft.com/office/presentation/8.0" lang="ko-KR" altLang="en-US" sz="36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분쟁과 대응전략의 내용</a:t>
            </a:r>
            <a:endParaRPr lang="en-US" altLang="ko-KR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anchor="ctr">
            <a:noAutofit/>
          </a:bodyPr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en-US" altLang="ko-KR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</a:t>
            </a:r>
            <a:r>
              <a:rPr xmlns:mc="http://schemas.openxmlformats.org/markup-compatibility/2006" xmlns:hp="http://schemas.haansoft.com/office/presentation/8.0" lang="ko-KR" altLang="en-US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간도 영유권</a:t>
            </a:r>
            <a:endParaRPr xmlns:mc="http://schemas.openxmlformats.org/markup-compatibility/2006" xmlns:hp="http://schemas.haansoft.com/office/presentation/8.0" lang="ko-KR" altLang="en-US" sz="5400" b="1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1296652" y="1836204"/>
            <a:ext cx="7704348" cy="16808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80000"/>
              </a:lnSpc>
            </a:pPr>
            <a:r>
              <a:rPr lang="ko-KR" altLang="en-US" sz="2600" b="1">
                <a:solidFill>
                  <a:schemeClr val="tx1"/>
                </a:solidFill>
              </a:rPr>
              <a:t>간도는 1712년 조청</a:t>
            </a:r>
            <a:r>
              <a:rPr lang="en-US" altLang="ko-KR" sz="2600" b="1">
                <a:solidFill>
                  <a:schemeClr val="tx1"/>
                </a:solidFill>
              </a:rPr>
              <a:t>(</a:t>
            </a:r>
            <a:r>
              <a:rPr lang="ko-KR" altLang="en-US" sz="2600" b="1">
                <a:solidFill>
                  <a:schemeClr val="tx1"/>
                </a:solidFill>
              </a:rPr>
              <a:t>朝淸</a:t>
            </a:r>
            <a:r>
              <a:rPr lang="en-US" altLang="ko-KR" sz="2600" b="1">
                <a:solidFill>
                  <a:schemeClr val="tx1"/>
                </a:solidFill>
              </a:rPr>
              <a:t>)</a:t>
            </a:r>
            <a:r>
              <a:rPr lang="ko-KR" altLang="en-US" sz="2600" b="1">
                <a:solidFill>
                  <a:schemeClr val="tx1"/>
                </a:solidFill>
              </a:rPr>
              <a:t>양국이 세운 백두산정계비로 조선의 영토임이 확인됐으나, 일제에 의해 외교권이 박탈당한 상태에서 일본과 청나라의 간도협약(1909년)으로 간도 영유권을 상실했다는 역사적 인식을 근간으로 하고 있습니다. </a:t>
            </a:r>
            <a:endParaRPr lang="ko-KR" altLang="en-US" sz="2600" b="1">
              <a:solidFill>
                <a:schemeClr val="tx1"/>
              </a:solidFill>
            </a:endParaRPr>
          </a:p>
        </p:txBody>
      </p:sp>
      <p:pic>
        <p:nvPicPr>
          <p:cNvPr id="16" name="그림 3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5148064" y="3573016"/>
            <a:ext cx="3995936" cy="3096344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2807804" y="5926447"/>
            <a:ext cx="2232248" cy="63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US" altLang="ko-KR" b="1"/>
          </a:p>
          <a:p>
            <a:pPr algn="r"/>
            <a:r>
              <a:rPr lang="ko-KR" altLang="en-US" b="1">
                <a:solidFill>
                  <a:schemeClr val="tx1"/>
                </a:solidFill>
              </a:rPr>
              <a:t>출처</a:t>
            </a:r>
            <a:r>
              <a:rPr lang="en-US" altLang="ko-KR" b="1">
                <a:solidFill>
                  <a:schemeClr val="tx1"/>
                </a:solidFill>
              </a:rPr>
              <a:t>-naver</a:t>
            </a:r>
            <a:r>
              <a:rPr lang="ko-KR" altLang="en-US" b="1">
                <a:solidFill>
                  <a:schemeClr val="tx1"/>
                </a:solidFill>
              </a:rPr>
              <a:t>이미지</a:t>
            </a:r>
            <a:endParaRPr lang="en-US" altLang="ko-KR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/>
        </p:nvSpPr>
        <p:spPr>
          <a:xfrm>
            <a:off x="685800" y="116632"/>
            <a:ext cx="7772400" cy="147002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anchor="ctr">
            <a:noAutofit/>
          </a:bodyPr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en-US" altLang="ko-KR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1-2 </a:t>
            </a:r>
            <a:r>
              <a:rPr xmlns:mc="http://schemas.openxmlformats.org/markup-compatibility/2006" xmlns:hp="http://schemas.haansoft.com/office/presentation/8.0" lang="ko-KR" altLang="en-US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개요</a:t>
            </a:r>
            <a:endParaRPr xmlns:mc="http://schemas.openxmlformats.org/markup-compatibility/2006" xmlns:hp="http://schemas.haansoft.com/office/presentation/8.0" lang="ko-KR" altLang="en-US" sz="5400" b="1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직사각형 15"/>
          <p:cNvSpPr txBox="1"/>
          <p:nvPr/>
        </p:nvSpPr>
        <p:spPr>
          <a:xfrm>
            <a:off x="611560" y="1520788"/>
            <a:ext cx="7380820" cy="3744631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ko-KR" altLang="en-US" sz="2400" b="1">
                <a:solidFill>
                  <a:schemeClr val="tx1"/>
                </a:solidFill>
              </a:rPr>
              <a:t>얼마 전 중국 정부가 자국 외교부 홈페이지의 한국사 부분에서 고구려 역사를 아예 삭제해버렸습니다</a:t>
            </a:r>
            <a:r>
              <a:rPr lang="en-US" altLang="ko-KR" sz="2400" b="1">
                <a:solidFill>
                  <a:schemeClr val="tx1"/>
                </a:solidFill>
              </a:rPr>
              <a:t>. 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이를 두고 국내 학계에서는“고구려사를 자국의 변방사로 편입하려는‘동북공정’이 정치적 성격의 프로젝트라는 사실을 보여주는 단적인 예”라고 지적하였습니다</a:t>
            </a:r>
            <a:r>
              <a:rPr lang="en-US" altLang="ko-KR" sz="2400" b="1">
                <a:solidFill>
                  <a:schemeClr val="tx1"/>
                </a:solidFill>
              </a:rPr>
              <a:t>.</a:t>
            </a:r>
            <a:endParaRPr lang="en-US" altLang="ko-KR" sz="2400" b="1">
              <a:solidFill>
                <a:schemeClr val="tx1"/>
              </a:solidFill>
            </a:endParaRPr>
          </a:p>
          <a:p>
            <a:pPr algn="l"/>
            <a:r>
              <a:rPr lang="ko-KR" altLang="en-US" sz="2400" b="1">
                <a:solidFill>
                  <a:schemeClr val="tx1"/>
                </a:solidFill>
              </a:rPr>
              <a:t>중국 정부의 정치적 목적이라는 것은 향후 통일 한국 시대에 제기될 수 있는 국경 분쟁</a:t>
            </a:r>
            <a:r>
              <a:rPr lang="en-US" altLang="ko-KR" sz="2400" b="1">
                <a:solidFill>
                  <a:schemeClr val="tx1"/>
                </a:solidFill>
              </a:rPr>
              <a:t>, </a:t>
            </a:r>
            <a:r>
              <a:rPr lang="ko-KR" altLang="en-US" sz="2400" b="1">
                <a:solidFill>
                  <a:schemeClr val="tx1"/>
                </a:solidFill>
              </a:rPr>
              <a:t>즉 간도 지역에 대한 영토 분쟁을 원천적으로 차단하기 위한 전략이라는 것입니다</a:t>
            </a:r>
            <a:r>
              <a:rPr lang="en-US" altLang="ko-KR" sz="2400" b="1">
                <a:solidFill>
                  <a:schemeClr val="tx1"/>
                </a:solidFill>
              </a:rPr>
              <a:t>.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/>
        </p:nvSpPr>
        <p:spPr>
          <a:xfrm>
            <a:off x="685800" y="116632"/>
            <a:ext cx="7772400" cy="147002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anchor="ctr">
            <a:noAutofit/>
          </a:bodyPr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en-US" altLang="ko-KR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1-3 </a:t>
            </a:r>
            <a:r>
              <a:rPr xmlns:mc="http://schemas.openxmlformats.org/markup-compatibility/2006" xmlns:hp="http://schemas.haansoft.com/office/presentation/8.0" lang="ko-KR" altLang="en-US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분쟁해결방안</a:t>
            </a:r>
            <a:endParaRPr xmlns:mc="http://schemas.openxmlformats.org/markup-compatibility/2006" xmlns:hp="http://schemas.haansoft.com/office/presentation/8.0" lang="ko-KR" altLang="en-US" sz="5400" b="1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683568" y="1520788"/>
            <a:ext cx="7488832" cy="5059082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ko-KR" altLang="en-US" sz="2800" b="1">
                <a:solidFill>
                  <a:schemeClr val="tx1"/>
                </a:solidFill>
              </a:rPr>
              <a:t>“통일</a:t>
            </a:r>
            <a:r>
              <a:rPr lang="en-US" altLang="ko-KR" sz="2800" b="1">
                <a:solidFill>
                  <a:schemeClr val="tx1"/>
                </a:solidFill>
              </a:rPr>
              <a:t>”</a:t>
            </a:r>
            <a:r>
              <a:rPr lang="ko-KR" altLang="en-US" sz="2800" b="1">
                <a:solidFill>
                  <a:schemeClr val="tx1"/>
                </a:solidFill>
              </a:rPr>
              <a:t> </a:t>
            </a:r>
            <a:r>
              <a:rPr lang="ko-KR" altLang="en-US" sz="2000" b="1">
                <a:solidFill>
                  <a:schemeClr val="tx1"/>
                </a:solidFill>
              </a:rPr>
              <a:t>한국 정부가 북한이 맺은 국제조약을 승계하지 않는다는 것을 별도로 규정한다면 조중 변계조약을 승계하지 않고 통일 한국이 중국과 간도문제를 논의할 수 있는 여지가 생기지 않을까요</a:t>
            </a:r>
            <a:r>
              <a:rPr lang="en-US" altLang="ko-KR" sz="2000" b="1">
                <a:solidFill>
                  <a:schemeClr val="tx1"/>
                </a:solidFill>
              </a:rPr>
              <a:t>?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l"/>
            <a:r>
              <a:rPr lang="ko-KR" altLang="en-US" sz="2000" b="1">
                <a:solidFill>
                  <a:schemeClr val="tx1"/>
                </a:solidFill>
              </a:rPr>
              <a:t>이러한 주장에 따르면 국경협상은 </a:t>
            </a:r>
            <a:r>
              <a:rPr lang="en-US" altLang="ko-KR" sz="2000" b="1">
                <a:solidFill>
                  <a:schemeClr val="tx1"/>
                </a:solidFill>
              </a:rPr>
              <a:t>1909</a:t>
            </a:r>
            <a:r>
              <a:rPr lang="ko-KR" altLang="en-US" sz="2000" b="1">
                <a:solidFill>
                  <a:schemeClr val="tx1"/>
                </a:solidFill>
              </a:rPr>
              <a:t>년 간도협약 이전으로 되돌아가야 하고</a:t>
            </a:r>
            <a:r>
              <a:rPr lang="en-US" altLang="ko-KR" sz="2000" b="1">
                <a:solidFill>
                  <a:schemeClr val="tx1"/>
                </a:solidFill>
              </a:rPr>
              <a:t>, </a:t>
            </a:r>
            <a:r>
              <a:rPr lang="ko-KR" altLang="en-US" sz="2000" b="1">
                <a:solidFill>
                  <a:schemeClr val="tx1"/>
                </a:solidFill>
              </a:rPr>
              <a:t>쟁점은 백두산정계비의 토문강 위치가 됩니다</a:t>
            </a:r>
            <a:r>
              <a:rPr lang="en-US" altLang="ko-KR" sz="2000" b="1">
                <a:solidFill>
                  <a:schemeClr val="tx1"/>
                </a:solidFill>
              </a:rPr>
              <a:t>. 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l"/>
            <a:r>
              <a:rPr lang="ko-KR" altLang="en-US" sz="2000" b="1">
                <a:solidFill>
                  <a:schemeClr val="tx1"/>
                </a:solidFill>
              </a:rPr>
              <a:t>한편 간도를 만주지역 전체로 보는 입장에서 본다고 하여도 위의 주장과 전혀 다른 차원에서 문제를 제기할 수 있습니다</a:t>
            </a:r>
            <a:r>
              <a:rPr lang="en-US" altLang="ko-KR" sz="2000" b="1">
                <a:solidFill>
                  <a:schemeClr val="tx1"/>
                </a:solidFill>
              </a:rPr>
              <a:t>.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l"/>
            <a:r>
              <a:rPr lang="ko-KR" altLang="en-US" sz="2000" b="1">
                <a:solidFill>
                  <a:schemeClr val="tx1"/>
                </a:solidFill>
              </a:rPr>
              <a:t>조선과 청의 국경분쟁이 조선의 고토인데 청조가 일방적으로 봉금지대로 만들어 생긴 문제인지</a:t>
            </a:r>
            <a:r>
              <a:rPr lang="en-US" altLang="ko-KR" sz="2000" b="1">
                <a:solidFill>
                  <a:schemeClr val="tx1"/>
                </a:solidFill>
              </a:rPr>
              <a:t>, </a:t>
            </a:r>
            <a:r>
              <a:rPr lang="ko-KR" altLang="en-US" sz="2000" b="1">
                <a:solidFill>
                  <a:schemeClr val="tx1"/>
                </a:solidFill>
              </a:rPr>
              <a:t>아니면 청조의 영토인데 조선인이 불법으로 이주해 발생한 문제인지 등을 쟁점으로 제시할 수 있습니다</a:t>
            </a:r>
            <a:r>
              <a:rPr lang="en-US" altLang="ko-KR" sz="2000" b="1">
                <a:solidFill>
                  <a:schemeClr val="tx1"/>
                </a:solidFill>
              </a:rPr>
              <a:t>. 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l"/>
            <a:r>
              <a:rPr lang="ko-KR" altLang="en-US" sz="2000" b="1">
                <a:solidFill>
                  <a:schemeClr val="tx1"/>
                </a:solidFill>
              </a:rPr>
              <a:t>이를 규명하기 위해서는 간도 지역에 대한 행정권을 누가 먼저 행사했는지를 밝히는 것이 매우 중요한 문제가 아닐까 생각합니다</a:t>
            </a:r>
            <a:r>
              <a:rPr lang="en-US" altLang="ko-KR" sz="2000" b="1">
                <a:solidFill>
                  <a:schemeClr val="tx1"/>
                </a:solidFill>
              </a:rPr>
              <a:t>.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l"/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alphaModFix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/>
        </p:nvSpPr>
        <p:spPr>
          <a:xfrm>
            <a:off x="685800" y="116632"/>
            <a:ext cx="7772400" cy="147002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anchor="ctr">
            <a:noAutofit/>
          </a:bodyPr>
          <a:p>
            <a:pPr lvl="0" algn="ctr" latinLnBrk="1" hangingPunct="1">
              <a:spcBef>
                <a:spcPct val="0"/>
              </a:spcBef>
              <a:buNone/>
            </a:pPr>
            <a:r>
              <a:rPr xmlns:mc="http://schemas.openxmlformats.org/markup-compatibility/2006" xmlns:hp="http://schemas.haansoft.com/office/presentation/8.0" lang="en-US" altLang="ko-KR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</a:t>
            </a:r>
            <a:r>
              <a:rPr xmlns:mc="http://schemas.openxmlformats.org/markup-compatibility/2006" xmlns:hp="http://schemas.haansoft.com/office/presentation/8.0" lang="ko-KR" altLang="en-US" sz="5400" b="1" i="0" spc="5" mc:Ignorable="hp" hp:hslEmbossed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대응방향</a:t>
            </a:r>
            <a:endParaRPr xmlns:mc="http://schemas.openxmlformats.org/markup-compatibility/2006" xmlns:hp="http://schemas.haansoft.com/office/presentation/8.0" lang="ko-KR" altLang="en-US" sz="5400" b="1" mc:Ignorable="hp" hp:hslEmbossed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 txBox="1"/>
          <p:nvPr/>
        </p:nvSpPr>
        <p:spPr>
          <a:xfrm>
            <a:off x="432048" y="1404156"/>
            <a:ext cx="7776864" cy="2682024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ko-KR" altLang="en-US" sz="1700" b="1">
                <a:solidFill>
                  <a:schemeClr val="tx1"/>
                </a:solidFill>
              </a:rPr>
              <a:t>우선 과거에 간도가 우리 땅이었고 그것을 불법하게 빼앗겼다는 것이 그것을 회복하는데 있어서 필요충분조건이 아님을 명백히 인식해야 하고 중국 당국에도 이를 인식시켜야 한다</a:t>
            </a:r>
            <a:r>
              <a:rPr lang="en-US" altLang="ko-KR" sz="1700" b="1">
                <a:solidFill>
                  <a:schemeClr val="tx1"/>
                </a:solidFill>
              </a:rPr>
              <a:t>. </a:t>
            </a:r>
            <a:r>
              <a:rPr lang="ko-KR" altLang="en-US" sz="1700" b="1">
                <a:solidFill>
                  <a:schemeClr val="tx1"/>
                </a:solidFill>
              </a:rPr>
              <a:t>또 이는 고구려 역사 왜곡 문제에 있어서도 마찬가지이다</a:t>
            </a:r>
            <a:r>
              <a:rPr lang="en-US" altLang="ko-KR" sz="1700" b="1">
                <a:solidFill>
                  <a:schemeClr val="tx1"/>
                </a:solidFill>
              </a:rPr>
              <a:t>. </a:t>
            </a:r>
            <a:r>
              <a:rPr lang="ko-KR" altLang="en-US" sz="1700" b="1">
                <a:solidFill>
                  <a:schemeClr val="tx1"/>
                </a:solidFill>
              </a:rPr>
              <a:t>고구려가 우리 역사이고 그 때 그 곳이 우리 선조가 살았던 곳이라는 사실</a:t>
            </a:r>
            <a:r>
              <a:rPr lang="en-US" altLang="ko-KR" sz="1700" b="1">
                <a:solidFill>
                  <a:schemeClr val="tx1"/>
                </a:solidFill>
              </a:rPr>
              <a:t>(</a:t>
            </a:r>
            <a:r>
              <a:rPr lang="ko-KR" altLang="en-US" sz="1700" b="1">
                <a:solidFill>
                  <a:schemeClr val="tx1"/>
                </a:solidFill>
              </a:rPr>
              <a:t>史實</a:t>
            </a:r>
            <a:r>
              <a:rPr lang="en-US" altLang="ko-KR" sz="1700" b="1">
                <a:solidFill>
                  <a:schemeClr val="tx1"/>
                </a:solidFill>
              </a:rPr>
              <a:t>)</a:t>
            </a:r>
            <a:r>
              <a:rPr lang="ko-KR" altLang="en-US" sz="1700" b="1">
                <a:solidFill>
                  <a:schemeClr val="tx1"/>
                </a:solidFill>
              </a:rPr>
              <a:t>은 그리 중요하지 않은</a:t>
            </a:r>
            <a:r>
              <a:rPr lang="en-US" altLang="ko-KR" sz="1700" b="1">
                <a:solidFill>
                  <a:schemeClr val="tx1"/>
                </a:solidFill>
              </a:rPr>
              <a:t>, </a:t>
            </a:r>
            <a:r>
              <a:rPr lang="ko-KR" altLang="en-US" sz="1700" b="1">
                <a:solidFill>
                  <a:schemeClr val="tx1"/>
                </a:solidFill>
              </a:rPr>
              <a:t>부차적 문제일 뿐이다</a:t>
            </a:r>
            <a:r>
              <a:rPr lang="en-US" altLang="ko-KR" sz="1700" b="1">
                <a:solidFill>
                  <a:schemeClr val="tx1"/>
                </a:solidFill>
              </a:rPr>
              <a:t>. </a:t>
            </a:r>
            <a:r>
              <a:rPr lang="ko-KR" altLang="en-US" sz="1700" b="1">
                <a:solidFill>
                  <a:schemeClr val="tx1"/>
                </a:solidFill>
              </a:rPr>
              <a:t>과거에 선조가 그 땅에 살았다는 것만으로 현재도 우리 땅임을 주장하게 되면 신라가 삼국을 통일했을 때는 당이 대동강에서 원산만 이북 지역을 차지했으므로 현재도 자신들의 땅이라는 논리가 성립할 수 있기 때문이다</a:t>
            </a:r>
            <a:r>
              <a:rPr lang="en-US" altLang="ko-KR" sz="1700" b="1">
                <a:solidFill>
                  <a:schemeClr val="tx1"/>
                </a:solidFill>
              </a:rPr>
              <a:t>. </a:t>
            </a:r>
            <a:r>
              <a:rPr lang="ko-KR" altLang="en-US" sz="1700" b="1">
                <a:solidFill>
                  <a:schemeClr val="tx1"/>
                </a:solidFill>
              </a:rPr>
              <a:t>따라서 그런 사실</a:t>
            </a:r>
            <a:r>
              <a:rPr lang="en-US" altLang="ko-KR" sz="1700" b="1">
                <a:solidFill>
                  <a:schemeClr val="tx1"/>
                </a:solidFill>
              </a:rPr>
              <a:t>(</a:t>
            </a:r>
            <a:r>
              <a:rPr lang="ko-KR" altLang="en-US" sz="1700" b="1">
                <a:solidFill>
                  <a:schemeClr val="tx1"/>
                </a:solidFill>
              </a:rPr>
              <a:t>史實</a:t>
            </a:r>
            <a:r>
              <a:rPr lang="en-US" altLang="ko-KR" sz="1700" b="1">
                <a:solidFill>
                  <a:schemeClr val="tx1"/>
                </a:solidFill>
              </a:rPr>
              <a:t>)</a:t>
            </a:r>
            <a:r>
              <a:rPr lang="ko-KR" altLang="en-US" sz="1700" b="1">
                <a:solidFill>
                  <a:schemeClr val="tx1"/>
                </a:solidFill>
              </a:rPr>
              <a:t>과 영토는 별개 문제라는 것</a:t>
            </a:r>
            <a:r>
              <a:rPr lang="en-US" altLang="ko-KR" sz="1700" b="1">
                <a:solidFill>
                  <a:schemeClr val="tx1"/>
                </a:solidFill>
              </a:rPr>
              <a:t>, </a:t>
            </a:r>
            <a:r>
              <a:rPr lang="ko-KR" altLang="en-US" sz="1700" b="1">
                <a:solidFill>
                  <a:schemeClr val="tx1"/>
                </a:solidFill>
              </a:rPr>
              <a:t>간도에 대해 어떠한 흑심도 없다는 것을 중국 당국에 명확히 인식시키고 고구려 역사 왜곡</a:t>
            </a:r>
            <a:r>
              <a:rPr lang="en-US" altLang="ko-KR" sz="1700" b="1">
                <a:solidFill>
                  <a:schemeClr val="tx1"/>
                </a:solidFill>
              </a:rPr>
              <a:t>, </a:t>
            </a:r>
            <a:r>
              <a:rPr lang="ko-KR" altLang="en-US" sz="1700" b="1">
                <a:solidFill>
                  <a:schemeClr val="tx1"/>
                </a:solidFill>
              </a:rPr>
              <a:t>문화재 파괴를 중단시켜야 한다</a:t>
            </a:r>
            <a:r>
              <a:rPr lang="en-US" altLang="ko-KR" sz="1700" b="1">
                <a:solidFill>
                  <a:schemeClr val="tx1"/>
                </a:solidFill>
              </a:rPr>
              <a:t>.</a:t>
            </a:r>
            <a:endParaRPr lang="ko-KR" altLang="en-US" sz="1700"/>
          </a:p>
        </p:txBody>
      </p:sp>
      <p:pic>
        <p:nvPicPr>
          <p:cNvPr id="16" name="그림 3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788024" y="4077072"/>
            <a:ext cx="4355976" cy="2793017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2843808" y="6084108"/>
            <a:ext cx="1728192" cy="77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US" altLang="ko-KR" sz="1500" b="1"/>
          </a:p>
          <a:p>
            <a:pPr algn="r"/>
            <a:r>
              <a:rPr lang="ko-KR" altLang="en-US" sz="1500" b="1">
                <a:solidFill>
                  <a:schemeClr val="tx1"/>
                </a:solidFill>
              </a:rPr>
              <a:t>출처</a:t>
            </a:r>
            <a:r>
              <a:rPr lang="en-US" altLang="ko-KR" sz="1500" b="1">
                <a:solidFill>
                  <a:schemeClr val="tx1"/>
                </a:solidFill>
              </a:rPr>
              <a:t>-naver</a:t>
            </a:r>
            <a:r>
              <a:rPr lang="ko-KR" altLang="en-US" sz="1500" b="1">
                <a:solidFill>
                  <a:schemeClr val="tx1"/>
                </a:solidFill>
              </a:rPr>
              <a:t>이미지</a:t>
            </a:r>
            <a:endParaRPr lang="ko-KR" altLang="en-US" sz="1500" b="1">
              <a:solidFill>
                <a:schemeClr val="tx1"/>
              </a:solidFill>
            </a:endParaRPr>
          </a:p>
          <a:p>
            <a:pPr algn="r"/>
            <a:endParaRPr lang="ko-KR" altLang="en-US" sz="15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TotalTime>0</ep:TotalTime>
  <ep:HyperlinkBase/>
  <ep:Application>Hancom Office Hanshow 2010</ep:Application>
  <ep:AppVersion>8.0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cp:contentStatus/>
  <dcterms:created xsi:type="dcterms:W3CDTF">2011-07-06T08:19:23.000</dcterms:created>
  <dc:creator>책쟁이</dc:creator>
  <dc:description/>
  <cp:keywords/>
  <cp:lastModifiedBy>환</cp:lastModifiedBy>
  <dcterms:modified xsi:type="dcterms:W3CDTF">2017-12-13T09:23:18.794</dcterms:modified>
  <cp:revision>80</cp:revision>
  <dc:subject/>
  <dc:title>PowerPoint 프레젠테이션</dc:title>
</cp:coreProperties>
</file>