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2" r:id="rId5"/>
    <p:sldId id="273" r:id="rId6"/>
    <p:sldId id="256" r:id="rId7"/>
    <p:sldId id="257" r:id="rId8"/>
    <p:sldId id="261" r:id="rId9"/>
    <p:sldId id="262" r:id="rId10"/>
    <p:sldId id="263" r:id="rId11"/>
    <p:sldId id="259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9926638" cy="67976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90" y="28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ED7D-6F8B-4210-9DE1-38C6BFB66029}" type="datetimeFigureOut">
              <a:rPr lang="ko-KR" altLang="en-US" smtClean="0"/>
              <a:t>2024-05-16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3904-998A-4DFE-908D-D322C11D0A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8431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ED7D-6F8B-4210-9DE1-38C6BFB66029}" type="datetimeFigureOut">
              <a:rPr lang="ko-KR" altLang="en-US" smtClean="0"/>
              <a:t>2024-05-16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3904-998A-4DFE-908D-D322C11D0A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6433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ED7D-6F8B-4210-9DE1-38C6BFB66029}" type="datetimeFigureOut">
              <a:rPr lang="ko-KR" altLang="en-US" smtClean="0"/>
              <a:t>2024-05-16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3904-998A-4DFE-908D-D322C11D0A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7000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ED7D-6F8B-4210-9DE1-38C6BFB66029}" type="datetimeFigureOut">
              <a:rPr lang="ko-KR" altLang="en-US" smtClean="0"/>
              <a:t>2024-05-16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3904-998A-4DFE-908D-D322C11D0A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3113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ED7D-6F8B-4210-9DE1-38C6BFB66029}" type="datetimeFigureOut">
              <a:rPr lang="ko-KR" altLang="en-US" smtClean="0"/>
              <a:t>2024-05-16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3904-998A-4DFE-908D-D322C11D0A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3032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ED7D-6F8B-4210-9DE1-38C6BFB66029}" type="datetimeFigureOut">
              <a:rPr lang="ko-KR" altLang="en-US" smtClean="0"/>
              <a:t>2024-05-16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3904-998A-4DFE-908D-D322C11D0A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3704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ED7D-6F8B-4210-9DE1-38C6BFB66029}" type="datetimeFigureOut">
              <a:rPr lang="ko-KR" altLang="en-US" smtClean="0"/>
              <a:t>2024-05-16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3904-998A-4DFE-908D-D322C11D0A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6606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ED7D-6F8B-4210-9DE1-38C6BFB66029}" type="datetimeFigureOut">
              <a:rPr lang="ko-KR" altLang="en-US" smtClean="0"/>
              <a:t>2024-05-16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3904-998A-4DFE-908D-D322C11D0A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6216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ED7D-6F8B-4210-9DE1-38C6BFB66029}" type="datetimeFigureOut">
              <a:rPr lang="ko-KR" altLang="en-US" smtClean="0"/>
              <a:t>2024-05-16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3904-998A-4DFE-908D-D322C11D0A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4838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ED7D-6F8B-4210-9DE1-38C6BFB66029}" type="datetimeFigureOut">
              <a:rPr lang="ko-KR" altLang="en-US" smtClean="0"/>
              <a:t>2024-05-16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3904-998A-4DFE-908D-D322C11D0A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0216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ED7D-6F8B-4210-9DE1-38C6BFB66029}" type="datetimeFigureOut">
              <a:rPr lang="ko-KR" altLang="en-US" smtClean="0"/>
              <a:t>2024-05-16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3904-998A-4DFE-908D-D322C11D0A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0174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9ED7D-6F8B-4210-9DE1-38C6BFB66029}" type="datetimeFigureOut">
              <a:rPr lang="ko-KR" altLang="en-US" smtClean="0"/>
              <a:t>2024-05-16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43904-998A-4DFE-908D-D322C11D0A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84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55576" y="2420888"/>
            <a:ext cx="7772400" cy="1470025"/>
          </a:xfrm>
        </p:spPr>
        <p:txBody>
          <a:bodyPr>
            <a:normAutofit/>
          </a:bodyPr>
          <a:lstStyle/>
          <a:p>
            <a:r>
              <a:rPr lang="ko-KR" altLang="en-US" b="1" dirty="0" err="1"/>
              <a:t>캡스톤디자인</a:t>
            </a:r>
            <a:r>
              <a:rPr lang="ko-KR" altLang="en-US" b="1" dirty="0"/>
              <a:t> 회계 관련</a:t>
            </a:r>
            <a:br>
              <a:rPr lang="en-US" altLang="ko-KR" b="1" dirty="0"/>
            </a:br>
            <a:r>
              <a:rPr lang="ko-KR" altLang="en-US" b="1" dirty="0"/>
              <a:t>제출 서류 구비 요령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36C9117-5455-8D7A-A68B-C9CE2AC68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6165304"/>
            <a:ext cx="3024336" cy="53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145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/>
              <a:t>1. </a:t>
            </a:r>
            <a:r>
              <a:rPr lang="ko-KR" altLang="en-US" sz="3600" b="1"/>
              <a:t>캡스톤디자인 </a:t>
            </a:r>
            <a:r>
              <a:rPr lang="ko-KR" altLang="en-US" sz="3600" b="1" dirty="0"/>
              <a:t>재료비 지원금 정산서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750" y="1417638"/>
            <a:ext cx="4500500" cy="522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모서리가 둥근 직사각형 8"/>
          <p:cNvSpPr/>
          <p:nvPr/>
        </p:nvSpPr>
        <p:spPr>
          <a:xfrm>
            <a:off x="2321750" y="4509120"/>
            <a:ext cx="4500500" cy="15121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chemeClr val="tx1"/>
                </a:solidFill>
              </a:rPr>
              <a:t>제출일과 </a:t>
            </a:r>
            <a:r>
              <a:rPr lang="ko-KR" altLang="en-US" sz="2400" b="1" dirty="0" err="1">
                <a:solidFill>
                  <a:schemeClr val="tx1"/>
                </a:solidFill>
              </a:rPr>
              <a:t>정산자이름</a:t>
            </a:r>
            <a:endParaRPr lang="en-US" altLang="ko-KR" sz="2400" b="1" dirty="0">
              <a:solidFill>
                <a:schemeClr val="tx1"/>
              </a:solidFill>
            </a:endParaRPr>
          </a:p>
          <a:p>
            <a:pPr algn="ctr"/>
            <a:r>
              <a:rPr lang="ko-KR" altLang="en-US" sz="2400" b="1" dirty="0">
                <a:solidFill>
                  <a:schemeClr val="tx1"/>
                </a:solidFill>
              </a:rPr>
              <a:t>서명 및 지도교수 이름 서명을 반드시 기재해야 합니다</a:t>
            </a:r>
            <a:r>
              <a:rPr lang="en-US" altLang="ko-KR" sz="2400" b="1" dirty="0">
                <a:solidFill>
                  <a:schemeClr val="tx1"/>
                </a:solidFill>
              </a:rPr>
              <a:t>.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71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2. </a:t>
            </a:r>
            <a:r>
              <a:rPr lang="ko-KR" altLang="en-US" b="1" dirty="0"/>
              <a:t>영수증 첨부지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84784"/>
            <a:ext cx="310755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모서리가 둥근 직사각형 4"/>
          <p:cNvSpPr/>
          <p:nvPr/>
        </p:nvSpPr>
        <p:spPr>
          <a:xfrm>
            <a:off x="3275856" y="2060848"/>
            <a:ext cx="2592288" cy="352839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err="1">
                <a:solidFill>
                  <a:schemeClr val="tx1"/>
                </a:solidFill>
              </a:rPr>
              <a:t>구매하신곳에서</a:t>
            </a:r>
            <a:r>
              <a:rPr lang="ko-KR" altLang="en-US" sz="2000">
                <a:solidFill>
                  <a:schemeClr val="tx1"/>
                </a:solidFill>
              </a:rPr>
              <a:t> </a:t>
            </a:r>
            <a:endParaRPr lang="en-US" altLang="ko-KR" sz="2000">
              <a:solidFill>
                <a:schemeClr val="tx1"/>
              </a:solidFill>
            </a:endParaRPr>
          </a:p>
          <a:p>
            <a:pPr algn="ctr"/>
            <a:r>
              <a:rPr lang="ko-KR" altLang="en-US" sz="2000">
                <a:solidFill>
                  <a:schemeClr val="tx1"/>
                </a:solidFill>
              </a:rPr>
              <a:t>영수증을 발급 </a:t>
            </a:r>
            <a:endParaRPr lang="en-US" altLang="ko-KR" sz="2000">
              <a:solidFill>
                <a:schemeClr val="tx1"/>
              </a:solidFill>
            </a:endParaRPr>
          </a:p>
          <a:p>
            <a:pPr algn="ctr"/>
            <a:r>
              <a:rPr lang="ko-KR" altLang="en-US" sz="2000">
                <a:solidFill>
                  <a:schemeClr val="tx1"/>
                </a:solidFill>
              </a:rPr>
              <a:t>받으실수 </a:t>
            </a:r>
            <a:r>
              <a:rPr lang="ko-KR" altLang="en-US" sz="2000" dirty="0">
                <a:solidFill>
                  <a:schemeClr val="tx1"/>
                </a:solidFill>
              </a:rPr>
              <a:t>있으니 </a:t>
            </a:r>
            <a:r>
              <a:rPr lang="ko-KR" altLang="en-US" sz="2000">
                <a:solidFill>
                  <a:schemeClr val="tx1"/>
                </a:solidFill>
              </a:rPr>
              <a:t>영수증을 발급받은 후 첨부하시면 </a:t>
            </a:r>
            <a:endParaRPr lang="en-US" altLang="ko-KR" sz="2000">
              <a:solidFill>
                <a:schemeClr val="tx1"/>
              </a:solidFill>
            </a:endParaRPr>
          </a:p>
          <a:p>
            <a:pPr algn="ctr"/>
            <a:r>
              <a:rPr lang="ko-KR" altLang="en-US" sz="2000">
                <a:solidFill>
                  <a:schemeClr val="tx1"/>
                </a:solidFill>
              </a:rPr>
              <a:t>됩니다</a:t>
            </a:r>
            <a:r>
              <a:rPr lang="en-US" altLang="ko-KR" sz="2000" dirty="0">
                <a:solidFill>
                  <a:schemeClr val="tx1"/>
                </a:solidFill>
              </a:rPr>
              <a:t>.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6B5B69F-CB9D-81F4-8C19-C736AA261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688" y="1808820"/>
            <a:ext cx="2743038" cy="403244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FF39F7D0-9CFC-FDA8-3CCE-43452CB9EC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445" y="1808820"/>
            <a:ext cx="2755202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724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2. </a:t>
            </a:r>
            <a:r>
              <a:rPr lang="ko-KR" altLang="en-US" b="1" dirty="0"/>
              <a:t>영수증 첨부지</a:t>
            </a:r>
          </a:p>
        </p:txBody>
      </p:sp>
      <p:sp>
        <p:nvSpPr>
          <p:cNvPr id="5" name="모서리가 둥근 직사각형 4"/>
          <p:cNvSpPr/>
          <p:nvPr/>
        </p:nvSpPr>
        <p:spPr>
          <a:xfrm>
            <a:off x="251520" y="1340768"/>
            <a:ext cx="2880320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</a:rPr>
              <a:t>예시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84784"/>
            <a:ext cx="1676582" cy="466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6264188" y="1633573"/>
            <a:ext cx="2304256" cy="22322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FF0000"/>
                </a:solidFill>
              </a:rPr>
              <a:t>영수증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카드전표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ko-KR" altLang="en-US" dirty="0">
                <a:solidFill>
                  <a:schemeClr val="tx1"/>
                </a:solidFill>
              </a:rPr>
              <a:t>은 예시와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같이 첨부해주시고 영수증 다음 장에 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rgbClr val="FF0000"/>
                </a:solidFill>
              </a:rPr>
              <a:t>견적서</a:t>
            </a:r>
            <a:r>
              <a:rPr lang="ko-KR" altLang="en-US" dirty="0">
                <a:solidFill>
                  <a:schemeClr val="tx1"/>
                </a:solidFill>
              </a:rPr>
              <a:t> 그 다음 장에 </a:t>
            </a:r>
            <a:r>
              <a:rPr lang="ko-KR" altLang="en-US" dirty="0">
                <a:solidFill>
                  <a:srgbClr val="FF0000"/>
                </a:solidFill>
              </a:rPr>
              <a:t>거래명세서</a:t>
            </a:r>
            <a:r>
              <a:rPr lang="ko-KR" altLang="en-US" dirty="0">
                <a:solidFill>
                  <a:schemeClr val="tx1"/>
                </a:solidFill>
              </a:rPr>
              <a:t>도 함께 첨부하여 제출해 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주시면 됩니다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3707904" y="1556792"/>
            <a:ext cx="1440160" cy="22322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3707904" y="3861048"/>
            <a:ext cx="1440160" cy="22322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403920" y="2060848"/>
            <a:ext cx="1287760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</a:rPr>
              <a:t>영수증</a:t>
            </a:r>
            <a:endParaRPr lang="en-US" altLang="ko-KR" sz="2000" dirty="0">
              <a:solidFill>
                <a:schemeClr val="tx1"/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251520" y="3356992"/>
            <a:ext cx="2952328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</a:rPr>
              <a:t>견적서와 거래명세서</a:t>
            </a:r>
          </a:p>
        </p:txBody>
      </p:sp>
      <p:cxnSp>
        <p:nvCxnSpPr>
          <p:cNvPr id="7" name="직선 화살표 연결선 6"/>
          <p:cNvCxnSpPr/>
          <p:nvPr/>
        </p:nvCxnSpPr>
        <p:spPr>
          <a:xfrm>
            <a:off x="2195736" y="4005064"/>
            <a:ext cx="1512168" cy="72008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/>
          <p:nvPr/>
        </p:nvCxnSpPr>
        <p:spPr>
          <a:xfrm>
            <a:off x="1691680" y="2564904"/>
            <a:ext cx="2016224" cy="64807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모서리가 둥근 직사각형 4">
            <a:extLst>
              <a:ext uri="{FF2B5EF4-FFF2-40B4-BE49-F238E27FC236}">
                <a16:creationId xmlns:a16="http://schemas.microsoft.com/office/drawing/2014/main" id="{446637C4-5940-49AF-A22E-0A5CD5DD51B8}"/>
              </a:ext>
            </a:extLst>
          </p:cNvPr>
          <p:cNvSpPr/>
          <p:nvPr/>
        </p:nvSpPr>
        <p:spPr>
          <a:xfrm>
            <a:off x="5940152" y="4218657"/>
            <a:ext cx="2952328" cy="202108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srgbClr val="FF0000"/>
                </a:solidFill>
              </a:rPr>
              <a:t>반드시</a:t>
            </a:r>
            <a:r>
              <a:rPr lang="en-US" altLang="ko-KR" sz="2000" b="1" dirty="0">
                <a:solidFill>
                  <a:srgbClr val="FF0000"/>
                </a:solidFill>
              </a:rPr>
              <a:t>, </a:t>
            </a:r>
            <a:r>
              <a:rPr lang="ko-KR" altLang="en-US" sz="2000" b="1" dirty="0">
                <a:solidFill>
                  <a:srgbClr val="FF0000"/>
                </a:solidFill>
              </a:rPr>
              <a:t>한 장에 </a:t>
            </a:r>
            <a:r>
              <a:rPr lang="en-US" altLang="ko-KR" sz="2000" b="1" dirty="0">
                <a:solidFill>
                  <a:srgbClr val="FF0000"/>
                </a:solidFill>
              </a:rPr>
              <a:t>1</a:t>
            </a:r>
            <a:r>
              <a:rPr lang="ko-KR" altLang="en-US" sz="2000" b="1" dirty="0">
                <a:solidFill>
                  <a:srgbClr val="FF0000"/>
                </a:solidFill>
              </a:rPr>
              <a:t>개의 서류를 첨부</a:t>
            </a:r>
            <a:r>
              <a:rPr lang="en-US" altLang="ko-KR" sz="20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366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/>
              <a:t>3. </a:t>
            </a:r>
            <a:r>
              <a:rPr lang="ko-KR" altLang="en-US" b="1"/>
              <a:t>물품 </a:t>
            </a:r>
            <a:r>
              <a:rPr lang="ko-KR" altLang="en-US" b="1" dirty="0"/>
              <a:t>인수 증빙서류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17638"/>
            <a:ext cx="4271426" cy="525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모서리가 둥근 직사각형 4"/>
          <p:cNvSpPr/>
          <p:nvPr/>
        </p:nvSpPr>
        <p:spPr>
          <a:xfrm>
            <a:off x="2735402" y="1857864"/>
            <a:ext cx="3912173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</a:rPr>
              <a:t>물품인수 일자와 </a:t>
            </a:r>
            <a:r>
              <a:rPr lang="ko-KR" altLang="en-US" sz="1400" b="1" dirty="0" err="1">
                <a:solidFill>
                  <a:schemeClr val="tx1"/>
                </a:solidFill>
              </a:rPr>
              <a:t>인수자를</a:t>
            </a:r>
            <a:r>
              <a:rPr lang="ko-KR" altLang="en-US" sz="1400" b="1" dirty="0">
                <a:solidFill>
                  <a:schemeClr val="tx1"/>
                </a:solidFill>
              </a:rPr>
              <a:t> 적어주시면 됩니다</a:t>
            </a:r>
            <a:r>
              <a:rPr lang="en-US" altLang="ko-KR" sz="1400" b="1" dirty="0">
                <a:solidFill>
                  <a:schemeClr val="tx1"/>
                </a:solidFill>
              </a:rPr>
              <a:t>.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3107312" y="2730138"/>
            <a:ext cx="3168352" cy="309634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</a:rPr>
              <a:t>빈칸에 알맞게 기재해 주시면 됩니다</a:t>
            </a:r>
          </a:p>
        </p:txBody>
      </p:sp>
    </p:spTree>
    <p:extLst>
      <p:ext uri="{BB962C8B-B14F-4D97-AF65-F5344CB8AC3E}">
        <p14:creationId xmlns:p14="http://schemas.microsoft.com/office/powerpoint/2010/main" val="2357844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73868"/>
            <a:ext cx="8229600" cy="1143000"/>
          </a:xfrm>
        </p:spPr>
        <p:txBody>
          <a:bodyPr/>
          <a:lstStyle/>
          <a:p>
            <a:r>
              <a:rPr lang="en-US" altLang="ko-KR" b="1"/>
              <a:t>3. </a:t>
            </a:r>
            <a:r>
              <a:rPr lang="ko-KR" altLang="en-US" b="1"/>
              <a:t>물품 </a:t>
            </a:r>
            <a:r>
              <a:rPr lang="ko-KR" altLang="en-US" b="1" dirty="0"/>
              <a:t>인수 증빙서류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22" y="1780525"/>
            <a:ext cx="4848225" cy="406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모서리가 둥근 직사각형 7"/>
          <p:cNvSpPr/>
          <p:nvPr/>
        </p:nvSpPr>
        <p:spPr>
          <a:xfrm>
            <a:off x="269159" y="1256810"/>
            <a:ext cx="2880320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</a:rPr>
              <a:t>예시</a:t>
            </a:r>
          </a:p>
        </p:txBody>
      </p:sp>
      <p:sp>
        <p:nvSpPr>
          <p:cNvPr id="5" name="모서리가 둥근 직사각형 4">
            <a:extLst>
              <a:ext uri="{FF2B5EF4-FFF2-40B4-BE49-F238E27FC236}">
                <a16:creationId xmlns:a16="http://schemas.microsoft.com/office/drawing/2014/main" id="{FC5F4920-8080-4832-986F-B1C2EAD0CC55}"/>
              </a:ext>
            </a:extLst>
          </p:cNvPr>
          <p:cNvSpPr/>
          <p:nvPr/>
        </p:nvSpPr>
        <p:spPr>
          <a:xfrm>
            <a:off x="5508104" y="2261298"/>
            <a:ext cx="2880320" cy="29191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schemeClr val="tx1"/>
                </a:solidFill>
              </a:rPr>
              <a:t>인수 받으신 물품</a:t>
            </a:r>
            <a:endParaRPr lang="en-US" altLang="ko-KR" sz="2000" b="1" dirty="0">
              <a:solidFill>
                <a:schemeClr val="tx1"/>
              </a:solidFill>
            </a:endParaRPr>
          </a:p>
          <a:p>
            <a:pPr algn="ctr"/>
            <a:r>
              <a:rPr lang="ko-KR" altLang="en-US" sz="2000" b="1" dirty="0">
                <a:solidFill>
                  <a:schemeClr val="tx1"/>
                </a:solidFill>
              </a:rPr>
              <a:t>비고란에 제품에 </a:t>
            </a:r>
            <a:endParaRPr lang="en-US" altLang="ko-KR" sz="2000" b="1" dirty="0">
              <a:solidFill>
                <a:schemeClr val="tx1"/>
              </a:solidFill>
            </a:endParaRPr>
          </a:p>
          <a:p>
            <a:pPr algn="ctr"/>
            <a:r>
              <a:rPr lang="ko-KR" altLang="en-US" sz="2000" b="1" dirty="0">
                <a:solidFill>
                  <a:schemeClr val="tx1"/>
                </a:solidFill>
              </a:rPr>
              <a:t>관한 상세내용</a:t>
            </a:r>
            <a:r>
              <a:rPr lang="en-US" altLang="ko-KR" sz="2000" b="1" dirty="0">
                <a:solidFill>
                  <a:schemeClr val="tx1"/>
                </a:solidFill>
              </a:rPr>
              <a:t>(</a:t>
            </a:r>
            <a:r>
              <a:rPr lang="ko-KR" altLang="en-US" sz="2000" b="1" dirty="0">
                <a:solidFill>
                  <a:srgbClr val="FF0000"/>
                </a:solidFill>
              </a:rPr>
              <a:t>모델명</a:t>
            </a:r>
            <a:r>
              <a:rPr lang="en-US" altLang="ko-KR" sz="2000" b="1" dirty="0">
                <a:solidFill>
                  <a:srgbClr val="FF0000"/>
                </a:solidFill>
              </a:rPr>
              <a:t>, </a:t>
            </a:r>
            <a:r>
              <a:rPr lang="ko-KR" altLang="en-US" sz="2000" b="1" dirty="0">
                <a:solidFill>
                  <a:srgbClr val="FF0000"/>
                </a:solidFill>
              </a:rPr>
              <a:t>수량</a:t>
            </a:r>
            <a:r>
              <a:rPr lang="ko-KR" altLang="en-US" sz="2000" b="1" dirty="0">
                <a:solidFill>
                  <a:schemeClr val="tx1"/>
                </a:solidFill>
              </a:rPr>
              <a:t> 등</a:t>
            </a:r>
            <a:r>
              <a:rPr lang="en-US" altLang="ko-KR" sz="2000" b="1" dirty="0">
                <a:solidFill>
                  <a:schemeClr val="tx1"/>
                </a:solidFill>
              </a:rPr>
              <a:t>)</a:t>
            </a:r>
            <a:r>
              <a:rPr lang="ko-KR" altLang="en-US" sz="2000" b="1" dirty="0">
                <a:solidFill>
                  <a:schemeClr val="tx1"/>
                </a:solidFill>
              </a:rPr>
              <a:t>을 </a:t>
            </a:r>
            <a:endParaRPr lang="en-US" altLang="ko-KR" sz="2000" b="1" dirty="0">
              <a:solidFill>
                <a:schemeClr val="tx1"/>
              </a:solidFill>
            </a:endParaRPr>
          </a:p>
          <a:p>
            <a:pPr algn="ctr"/>
            <a:r>
              <a:rPr lang="ko-KR" altLang="en-US" sz="2000" b="1" dirty="0">
                <a:solidFill>
                  <a:schemeClr val="tx1"/>
                </a:solidFill>
              </a:rPr>
              <a:t>기재해주시면 됩니다</a:t>
            </a:r>
            <a:r>
              <a:rPr lang="en-US" altLang="ko-KR" sz="20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FAB4DD23-9E5E-4141-B89F-DD4B2F424906}"/>
              </a:ext>
            </a:extLst>
          </p:cNvPr>
          <p:cNvSpPr/>
          <p:nvPr/>
        </p:nvSpPr>
        <p:spPr>
          <a:xfrm>
            <a:off x="1070738" y="6237312"/>
            <a:ext cx="70025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rgbClr val="FF0000"/>
                </a:solidFill>
              </a:rPr>
              <a:t>*</a:t>
            </a:r>
            <a:r>
              <a:rPr lang="ko-KR" altLang="en-US" b="1" dirty="0">
                <a:solidFill>
                  <a:srgbClr val="FF0000"/>
                </a:solidFill>
              </a:rPr>
              <a:t>주의</a:t>
            </a:r>
            <a:r>
              <a:rPr lang="en-US" altLang="ko-KR" b="1" dirty="0">
                <a:solidFill>
                  <a:srgbClr val="FF0000"/>
                </a:solidFill>
              </a:rPr>
              <a:t>* ‘</a:t>
            </a:r>
            <a:r>
              <a:rPr lang="ko-KR" altLang="en-US" b="1" dirty="0">
                <a:solidFill>
                  <a:srgbClr val="FF0000"/>
                </a:solidFill>
              </a:rPr>
              <a:t>오프로드</a:t>
            </a:r>
            <a:r>
              <a:rPr lang="en-US" altLang="ko-KR" b="1" dirty="0">
                <a:solidFill>
                  <a:srgbClr val="FF0000"/>
                </a:solidFill>
              </a:rPr>
              <a:t> </a:t>
            </a:r>
            <a:r>
              <a:rPr lang="ko-KR" altLang="en-US" b="1" dirty="0">
                <a:solidFill>
                  <a:srgbClr val="FF0000"/>
                </a:solidFill>
              </a:rPr>
              <a:t>바퀴 외 </a:t>
            </a:r>
            <a:r>
              <a:rPr lang="en-US" altLang="ko-KR" b="1" dirty="0">
                <a:solidFill>
                  <a:srgbClr val="FF0000"/>
                </a:solidFill>
              </a:rPr>
              <a:t>7</a:t>
            </a:r>
            <a:r>
              <a:rPr lang="ko-KR" altLang="en-US" b="1" dirty="0">
                <a:solidFill>
                  <a:srgbClr val="FF0000"/>
                </a:solidFill>
              </a:rPr>
              <a:t>종</a:t>
            </a:r>
            <a:r>
              <a:rPr lang="en-US" altLang="ko-KR" b="1" dirty="0">
                <a:solidFill>
                  <a:srgbClr val="FF0000"/>
                </a:solidFill>
              </a:rPr>
              <a:t>’</a:t>
            </a:r>
            <a:r>
              <a:rPr lang="ko-KR" altLang="en-US" b="1" dirty="0">
                <a:solidFill>
                  <a:srgbClr val="FF0000"/>
                </a:solidFill>
              </a:rPr>
              <a:t>이라고 작성하시는 것이 아닙니다</a:t>
            </a:r>
            <a:r>
              <a:rPr lang="en-US" altLang="ko-KR" b="1" dirty="0">
                <a:solidFill>
                  <a:srgbClr val="FF0000"/>
                </a:solidFill>
              </a:rPr>
              <a:t>.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055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/>
              <a:t>4. </a:t>
            </a:r>
            <a:r>
              <a:rPr lang="ko-KR" altLang="en-US" b="1"/>
              <a:t>인수 </a:t>
            </a:r>
            <a:r>
              <a:rPr lang="ko-KR" altLang="en-US" b="1" dirty="0"/>
              <a:t>물품 사진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22810"/>
            <a:ext cx="5230142" cy="553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모서리가 둥근 직사각형 4"/>
          <p:cNvSpPr/>
          <p:nvPr/>
        </p:nvSpPr>
        <p:spPr>
          <a:xfrm>
            <a:off x="5508104" y="1628800"/>
            <a:ext cx="2880320" cy="29191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schemeClr val="tx1"/>
                </a:solidFill>
              </a:rPr>
              <a:t>인수 받으신 물품</a:t>
            </a:r>
            <a:endParaRPr lang="en-US" altLang="ko-KR" sz="2000" b="1" dirty="0">
              <a:solidFill>
                <a:schemeClr val="tx1"/>
              </a:solidFill>
            </a:endParaRPr>
          </a:p>
          <a:p>
            <a:pPr algn="ctr"/>
            <a:r>
              <a:rPr lang="ko-KR" altLang="en-US" sz="2000" b="1" dirty="0">
                <a:solidFill>
                  <a:schemeClr val="tx1"/>
                </a:solidFill>
              </a:rPr>
              <a:t>비고란에 제품에 </a:t>
            </a:r>
            <a:endParaRPr lang="en-US" altLang="ko-KR" sz="2000" b="1" dirty="0">
              <a:solidFill>
                <a:schemeClr val="tx1"/>
              </a:solidFill>
            </a:endParaRPr>
          </a:p>
          <a:p>
            <a:pPr algn="ctr"/>
            <a:r>
              <a:rPr lang="ko-KR" altLang="en-US" sz="2000" b="1" dirty="0">
                <a:solidFill>
                  <a:schemeClr val="tx1"/>
                </a:solidFill>
              </a:rPr>
              <a:t>관한 상세내용</a:t>
            </a:r>
            <a:r>
              <a:rPr lang="en-US" altLang="ko-KR" sz="2000" b="1" dirty="0">
                <a:solidFill>
                  <a:schemeClr val="tx1"/>
                </a:solidFill>
              </a:rPr>
              <a:t>(</a:t>
            </a:r>
            <a:r>
              <a:rPr lang="ko-KR" altLang="en-US" sz="2000" b="1" dirty="0">
                <a:solidFill>
                  <a:srgbClr val="FF0000"/>
                </a:solidFill>
              </a:rPr>
              <a:t>모델명</a:t>
            </a:r>
            <a:r>
              <a:rPr lang="en-US" altLang="ko-KR" sz="2000" b="1" dirty="0">
                <a:solidFill>
                  <a:srgbClr val="FF0000"/>
                </a:solidFill>
              </a:rPr>
              <a:t>, </a:t>
            </a:r>
            <a:r>
              <a:rPr lang="ko-KR" altLang="en-US" sz="2000" b="1" dirty="0">
                <a:solidFill>
                  <a:srgbClr val="FF0000"/>
                </a:solidFill>
              </a:rPr>
              <a:t>수량</a:t>
            </a:r>
            <a:r>
              <a:rPr lang="ko-KR" altLang="en-US" sz="2000" b="1" dirty="0">
                <a:solidFill>
                  <a:schemeClr val="tx1"/>
                </a:solidFill>
              </a:rPr>
              <a:t> 등</a:t>
            </a:r>
            <a:r>
              <a:rPr lang="en-US" altLang="ko-KR" sz="2000" b="1" dirty="0">
                <a:solidFill>
                  <a:schemeClr val="tx1"/>
                </a:solidFill>
              </a:rPr>
              <a:t>)</a:t>
            </a:r>
            <a:r>
              <a:rPr lang="ko-KR" altLang="en-US" sz="2000" b="1" dirty="0">
                <a:solidFill>
                  <a:schemeClr val="tx1"/>
                </a:solidFill>
              </a:rPr>
              <a:t>을 </a:t>
            </a:r>
            <a:endParaRPr lang="en-US" altLang="ko-KR" sz="2000" b="1" dirty="0">
              <a:solidFill>
                <a:schemeClr val="tx1"/>
              </a:solidFill>
            </a:endParaRPr>
          </a:p>
          <a:p>
            <a:pPr algn="ctr"/>
            <a:r>
              <a:rPr lang="ko-KR" altLang="en-US" sz="2000" b="1" dirty="0">
                <a:solidFill>
                  <a:schemeClr val="tx1"/>
                </a:solidFill>
              </a:rPr>
              <a:t>기재해주시면 됩니다</a:t>
            </a:r>
            <a:r>
              <a:rPr lang="en-US" altLang="ko-KR" sz="2000" b="1" dirty="0">
                <a:solidFill>
                  <a:schemeClr val="tx1"/>
                </a:solidFill>
              </a:rPr>
              <a:t>.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285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15420"/>
            <a:ext cx="8229600" cy="1143000"/>
          </a:xfrm>
        </p:spPr>
        <p:txBody>
          <a:bodyPr/>
          <a:lstStyle/>
          <a:p>
            <a:r>
              <a:rPr lang="en-US" altLang="ko-KR" b="1" dirty="0"/>
              <a:t>4. </a:t>
            </a:r>
            <a:r>
              <a:rPr lang="ko-KR" altLang="en-US" b="1" dirty="0"/>
              <a:t>인수 물품 사진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5" y="1749344"/>
            <a:ext cx="2190036" cy="356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131" y="1770885"/>
            <a:ext cx="2095953" cy="3348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모서리가 둥근 직사각형 9"/>
          <p:cNvSpPr/>
          <p:nvPr/>
        </p:nvSpPr>
        <p:spPr>
          <a:xfrm>
            <a:off x="3203848" y="1265796"/>
            <a:ext cx="2880320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</a:rPr>
              <a:t>예시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15A888A7-4AEE-4227-A59A-FDE6C8399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856028" y="1790447"/>
            <a:ext cx="1347180" cy="1955458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187C7B46-C637-44A7-9B2C-94FE7C5A02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4840239" y="3313879"/>
            <a:ext cx="1381586" cy="195545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8ADCE0C8-0279-4755-99BF-A4AAFFE917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6791" y="2094585"/>
            <a:ext cx="2369213" cy="2887815"/>
          </a:xfrm>
          <a:prstGeom prst="rect">
            <a:avLst/>
          </a:prstGeom>
        </p:spPr>
      </p:pic>
      <p:sp>
        <p:nvSpPr>
          <p:cNvPr id="14" name="모서리가 둥근 직사각형 4">
            <a:extLst>
              <a:ext uri="{FF2B5EF4-FFF2-40B4-BE49-F238E27FC236}">
                <a16:creationId xmlns:a16="http://schemas.microsoft.com/office/drawing/2014/main" id="{6E12704B-029F-4994-8FF3-156B7E58FFA5}"/>
              </a:ext>
            </a:extLst>
          </p:cNvPr>
          <p:cNvSpPr/>
          <p:nvPr/>
        </p:nvSpPr>
        <p:spPr>
          <a:xfrm>
            <a:off x="215516" y="5254434"/>
            <a:ext cx="8712968" cy="14223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rgbClr val="FF0000"/>
                </a:solidFill>
              </a:rPr>
              <a:t>물품 사진은 각 제품의 개체가 보여야 합니다</a:t>
            </a:r>
            <a:r>
              <a:rPr lang="en-US" altLang="ko-KR" b="1" dirty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en-US" altLang="ko-KR" b="1" dirty="0">
                <a:solidFill>
                  <a:srgbClr val="FF0000"/>
                </a:solidFill>
              </a:rPr>
              <a:t>Ex. </a:t>
            </a:r>
            <a:r>
              <a:rPr lang="ko-KR" altLang="en-US" b="1" dirty="0">
                <a:solidFill>
                  <a:srgbClr val="FF0000"/>
                </a:solidFill>
              </a:rPr>
              <a:t>박스에 들어 있는 물품이라면 포장을 제거한 후 내용물이 보이도록 사진 첨부</a:t>
            </a:r>
            <a:r>
              <a:rPr lang="en-US" altLang="ko-KR" b="1" dirty="0">
                <a:solidFill>
                  <a:srgbClr val="FF0000"/>
                </a:solidFill>
              </a:rPr>
              <a:t>. </a:t>
            </a:r>
            <a:r>
              <a:rPr lang="ko-KR" altLang="en-US" b="1" dirty="0">
                <a:solidFill>
                  <a:srgbClr val="FF0000"/>
                </a:solidFill>
              </a:rPr>
              <a:t>만약</a:t>
            </a:r>
            <a:r>
              <a:rPr lang="en-US" altLang="ko-KR" b="1" dirty="0">
                <a:solidFill>
                  <a:srgbClr val="FF0000"/>
                </a:solidFill>
              </a:rPr>
              <a:t>, 1</a:t>
            </a:r>
            <a:r>
              <a:rPr lang="ko-KR" altLang="en-US" b="1" dirty="0">
                <a:solidFill>
                  <a:srgbClr val="FF0000"/>
                </a:solidFill>
              </a:rPr>
              <a:t>가지 종류의 제품을 다량으로 구매 시 개수가 확인되는 사진과 포장이 </a:t>
            </a:r>
            <a:endParaRPr lang="en-US" altLang="ko-KR" b="1" dirty="0">
              <a:solidFill>
                <a:srgbClr val="FF0000"/>
              </a:solidFill>
            </a:endParaRPr>
          </a:p>
          <a:p>
            <a:pPr algn="ctr"/>
            <a:r>
              <a:rPr lang="ko-KR" altLang="en-US" b="1" dirty="0">
                <a:solidFill>
                  <a:srgbClr val="FF0000"/>
                </a:solidFill>
              </a:rPr>
              <a:t>제거된 제품 사진을 함께 첨부</a:t>
            </a:r>
            <a:r>
              <a:rPr lang="en-US" altLang="ko-KR" b="1" dirty="0">
                <a:solidFill>
                  <a:srgbClr val="FF0000"/>
                </a:solidFill>
              </a:rPr>
              <a:t>.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08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79E58178-2955-6190-57BA-919A30810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073BD73C-627F-0821-CDD5-92BF3BACE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1082" y="1988840"/>
            <a:ext cx="5981836" cy="29523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sz="2400" dirty="0"/>
              <a:t>1. </a:t>
            </a:r>
            <a:r>
              <a:rPr lang="ko-KR" altLang="en-US" sz="2400" dirty="0"/>
              <a:t>제출 서류 </a:t>
            </a:r>
            <a:r>
              <a:rPr lang="ko-KR" altLang="en-US" sz="2400" dirty="0" err="1"/>
              <a:t>구비법</a:t>
            </a:r>
            <a:r>
              <a:rPr lang="en-US" altLang="ko-KR" sz="2400" dirty="0"/>
              <a:t>(</a:t>
            </a:r>
            <a:r>
              <a:rPr lang="ko-KR" altLang="en-US" sz="2400" dirty="0"/>
              <a:t>온라인 구매 기준</a:t>
            </a:r>
            <a:r>
              <a:rPr lang="en-US" altLang="ko-KR" sz="2400" dirty="0"/>
              <a:t>)</a:t>
            </a:r>
          </a:p>
          <a:p>
            <a:pPr lvl="1"/>
            <a:r>
              <a:rPr lang="ko-KR" altLang="en-US" sz="2000" dirty="0"/>
              <a:t>견적서</a:t>
            </a:r>
            <a:endParaRPr lang="en-US" altLang="ko-KR" sz="2000" dirty="0"/>
          </a:p>
          <a:p>
            <a:pPr lvl="1"/>
            <a:r>
              <a:rPr lang="ko-KR" altLang="en-US" sz="2000" dirty="0"/>
              <a:t>거래명세서</a:t>
            </a:r>
            <a:endParaRPr lang="en-US" altLang="ko-KR" sz="2000" dirty="0"/>
          </a:p>
          <a:p>
            <a:pPr lvl="1"/>
            <a:r>
              <a:rPr lang="ko-KR" altLang="en-US" sz="2000" dirty="0"/>
              <a:t>세금 계산서 또는 현금 영수증</a:t>
            </a:r>
            <a:endParaRPr lang="en-US" altLang="ko-KR" sz="2000" dirty="0"/>
          </a:p>
          <a:p>
            <a:endParaRPr lang="en-US" altLang="ko-KR" sz="2400" dirty="0"/>
          </a:p>
          <a:p>
            <a:pPr marL="0" indent="0">
              <a:buNone/>
            </a:pPr>
            <a:r>
              <a:rPr lang="en-US" altLang="ko-KR" sz="2400" dirty="0"/>
              <a:t>2. </a:t>
            </a:r>
            <a:r>
              <a:rPr lang="ko-KR" altLang="en-US" sz="2400" dirty="0" err="1"/>
              <a:t>캡스톤</a:t>
            </a:r>
            <a:r>
              <a:rPr lang="ko-KR" altLang="en-US" sz="2400" dirty="0"/>
              <a:t> 디자인 지원금 정산서 작성요령</a:t>
            </a:r>
            <a:endParaRPr lang="en-US" altLang="ko-KR" sz="2400" dirty="0"/>
          </a:p>
          <a:p>
            <a:endParaRPr lang="en-US" altLang="ko-KR" sz="2400" dirty="0"/>
          </a:p>
          <a:p>
            <a:pPr marL="0" indent="0">
              <a:buNone/>
            </a:pPr>
            <a:r>
              <a:rPr lang="en-US" altLang="ko-KR" sz="2400" dirty="0"/>
              <a:t>3. </a:t>
            </a:r>
            <a:r>
              <a:rPr lang="ko-KR" altLang="en-US" sz="2400" dirty="0"/>
              <a:t>물품 인수 증빙서류 작성법</a:t>
            </a:r>
          </a:p>
        </p:txBody>
      </p:sp>
    </p:spTree>
    <p:extLst>
      <p:ext uri="{BB962C8B-B14F-4D97-AF65-F5344CB8AC3E}">
        <p14:creationId xmlns:p14="http://schemas.microsoft.com/office/powerpoint/2010/main" val="3247597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86E1F673-26F0-4AE3-A3F4-370CD2AE0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/>
              <a:t>1. </a:t>
            </a:r>
            <a:r>
              <a:rPr lang="ko-KR" altLang="en-US" sz="3600" dirty="0"/>
              <a:t>제출 서류 </a:t>
            </a:r>
            <a:r>
              <a:rPr lang="ko-KR" altLang="en-US" sz="3600" dirty="0" err="1"/>
              <a:t>구비법</a:t>
            </a:r>
            <a:r>
              <a:rPr lang="en-US" altLang="ko-KR" sz="3600" dirty="0"/>
              <a:t>(</a:t>
            </a:r>
            <a:r>
              <a:rPr lang="ko-KR" altLang="en-US" sz="3600" dirty="0"/>
              <a:t>온라인 구매 기준</a:t>
            </a:r>
            <a:r>
              <a:rPr lang="en-US" altLang="ko-KR" sz="3600" dirty="0"/>
              <a:t>)</a:t>
            </a:r>
            <a:endParaRPr lang="ko-KR" altLang="en-US" sz="3600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E8C724E4-E631-812B-FC7E-097D3C829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748679"/>
          </a:xfrm>
        </p:spPr>
        <p:txBody>
          <a:bodyPr>
            <a:normAutofit lnSpcReduction="10000"/>
          </a:bodyPr>
          <a:lstStyle/>
          <a:p>
            <a:r>
              <a:rPr lang="ko-KR" altLang="en-US" sz="2000" dirty="0"/>
              <a:t>온라인 구매 사이트에 로그인 후 구매 물품 장바구니에 담기</a:t>
            </a:r>
            <a:endParaRPr lang="en-US" altLang="ko-KR" sz="2000" dirty="0"/>
          </a:p>
          <a:p>
            <a:pPr marL="0" indent="0">
              <a:buNone/>
            </a:pPr>
            <a:r>
              <a:rPr lang="en-US" altLang="ko-KR" sz="2000" dirty="0"/>
              <a:t>* </a:t>
            </a:r>
            <a:r>
              <a:rPr lang="ko-KR" altLang="en-US" sz="2000" dirty="0"/>
              <a:t>예시 </a:t>
            </a:r>
            <a:r>
              <a:rPr lang="en-US" altLang="ko-KR" sz="2000" dirty="0"/>
              <a:t>: </a:t>
            </a:r>
            <a:r>
              <a:rPr lang="ko-KR" altLang="en-US" sz="2000" dirty="0"/>
              <a:t>디바이스 마트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C66F244-6FDD-BD4C-5F67-9AD9DF1D2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289115"/>
            <a:ext cx="6444208" cy="426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81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86E1F673-26F0-4AE3-A3F4-370CD2AE0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/>
              <a:t>1. </a:t>
            </a:r>
            <a:r>
              <a:rPr lang="ko-KR" altLang="en-US" sz="3600" dirty="0"/>
              <a:t>제출 서류 </a:t>
            </a:r>
            <a:r>
              <a:rPr lang="ko-KR" altLang="en-US" sz="3600" dirty="0" err="1"/>
              <a:t>구비법</a:t>
            </a:r>
            <a:r>
              <a:rPr lang="en-US" altLang="ko-KR" sz="3600" dirty="0"/>
              <a:t>(</a:t>
            </a:r>
            <a:r>
              <a:rPr lang="ko-KR" altLang="en-US" sz="3600" dirty="0"/>
              <a:t>온라인 구매 기준</a:t>
            </a:r>
            <a:r>
              <a:rPr lang="en-US" altLang="ko-KR" sz="3600" dirty="0"/>
              <a:t>)</a:t>
            </a:r>
            <a:endParaRPr lang="ko-KR" altLang="en-US" sz="3600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E8C724E4-E631-812B-FC7E-097D3C829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748679"/>
          </a:xfrm>
        </p:spPr>
        <p:txBody>
          <a:bodyPr>
            <a:normAutofit lnSpcReduction="10000"/>
          </a:bodyPr>
          <a:lstStyle/>
          <a:p>
            <a:r>
              <a:rPr lang="ko-KR" altLang="en-US" sz="2000" dirty="0"/>
              <a:t>공학교육혁신센터로 아이디</a:t>
            </a:r>
            <a:r>
              <a:rPr lang="en-US" altLang="ko-KR" sz="2000" dirty="0"/>
              <a:t>/</a:t>
            </a:r>
            <a:r>
              <a:rPr lang="ko-KR" altLang="en-US" sz="2000" dirty="0"/>
              <a:t>비밀번호를 포함한 구매 신청 메일 전송</a:t>
            </a:r>
            <a:endParaRPr lang="en-US" altLang="ko-KR" sz="2000" dirty="0"/>
          </a:p>
          <a:p>
            <a:pPr marL="0" indent="0">
              <a:buNone/>
            </a:pPr>
            <a:r>
              <a:rPr lang="en-US" altLang="ko-KR" sz="2000" dirty="0"/>
              <a:t>* </a:t>
            </a:r>
            <a:r>
              <a:rPr lang="ko-KR" altLang="en-US" sz="2000" dirty="0"/>
              <a:t>공학교육혁신센터 메일</a:t>
            </a:r>
            <a:r>
              <a:rPr lang="en-US" altLang="ko-KR" sz="2000" dirty="0"/>
              <a:t>(icee@daegu.ac.kr)</a:t>
            </a:r>
            <a:endParaRPr lang="ko-KR" altLang="en-US" sz="20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E6E8BFA-DF7E-C61B-4FB9-E87E59BE9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2348879"/>
            <a:ext cx="5104155" cy="425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44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텍스트, 스크린샷, 폰트, 번호이(가) 표시된 사진&#10;&#10;자동 생성된 설명">
            <a:extLst>
              <a:ext uri="{FF2B5EF4-FFF2-40B4-BE49-F238E27FC236}">
                <a16:creationId xmlns:a16="http://schemas.microsoft.com/office/drawing/2014/main" id="{E5E30C42-B550-0709-D1DB-D7CDD250F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09" y="2356036"/>
            <a:ext cx="8821381" cy="4058216"/>
          </a:xfrm>
          <a:prstGeom prst="rect">
            <a:avLst/>
          </a:prstGeom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86E1F673-26F0-4AE3-A3F4-370CD2AE0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/>
              <a:t>1. </a:t>
            </a:r>
            <a:r>
              <a:rPr lang="ko-KR" altLang="en-US" sz="3600" dirty="0"/>
              <a:t>제출 서류 </a:t>
            </a:r>
            <a:r>
              <a:rPr lang="ko-KR" altLang="en-US" sz="3600" dirty="0" err="1"/>
              <a:t>구비법</a:t>
            </a:r>
            <a:r>
              <a:rPr lang="en-US" altLang="ko-KR" sz="3600" dirty="0"/>
              <a:t>(</a:t>
            </a:r>
            <a:r>
              <a:rPr lang="ko-KR" altLang="en-US" sz="3600" dirty="0"/>
              <a:t>온라인 구매 기준</a:t>
            </a:r>
            <a:r>
              <a:rPr lang="en-US" altLang="ko-KR" sz="3600" dirty="0"/>
              <a:t>)</a:t>
            </a:r>
            <a:endParaRPr lang="ko-KR" altLang="en-US" sz="3600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E8C724E4-E631-812B-FC7E-097D3C829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748679"/>
          </a:xfrm>
        </p:spPr>
        <p:txBody>
          <a:bodyPr>
            <a:normAutofit/>
          </a:bodyPr>
          <a:lstStyle/>
          <a:p>
            <a:r>
              <a:rPr lang="ko-KR" altLang="en-US" sz="2000" dirty="0"/>
              <a:t>센터에서 결제가 완료되면</a:t>
            </a:r>
            <a:r>
              <a:rPr lang="en-US" altLang="ko-KR" sz="2000" dirty="0"/>
              <a:t>, </a:t>
            </a:r>
            <a:r>
              <a:rPr lang="ko-KR" altLang="en-US" sz="2000" dirty="0"/>
              <a:t>온라인 구매 사이트에 접속 후 </a:t>
            </a:r>
            <a:r>
              <a:rPr lang="en-US" altLang="ko-KR" sz="2000" dirty="0"/>
              <a:t>‘</a:t>
            </a:r>
            <a:r>
              <a:rPr lang="ko-KR" altLang="en-US" sz="2000" dirty="0"/>
              <a:t>주문</a:t>
            </a:r>
            <a:r>
              <a:rPr lang="en-US" altLang="ko-KR" sz="2000" dirty="0"/>
              <a:t>/</a:t>
            </a:r>
            <a:r>
              <a:rPr lang="ko-KR" altLang="en-US" sz="2000" dirty="0"/>
              <a:t>배송조회</a:t>
            </a:r>
            <a:r>
              <a:rPr lang="en-US" altLang="ko-KR" sz="2000" dirty="0"/>
              <a:t>＇</a:t>
            </a:r>
            <a:r>
              <a:rPr lang="ko-KR" altLang="en-US" sz="2000" dirty="0"/>
              <a:t>를 통해 견적서</a:t>
            </a:r>
            <a:r>
              <a:rPr lang="en-US" altLang="ko-KR" sz="2000" dirty="0"/>
              <a:t>, </a:t>
            </a:r>
            <a:r>
              <a:rPr lang="ko-KR" altLang="en-US" sz="2000" dirty="0"/>
              <a:t>거래명세표</a:t>
            </a:r>
            <a:r>
              <a:rPr lang="en-US" altLang="ko-KR" sz="2000" dirty="0"/>
              <a:t>, </a:t>
            </a:r>
            <a:r>
              <a:rPr lang="ko-KR" altLang="en-US" sz="2000" dirty="0"/>
              <a:t>현금 영수증 다운로드 받기</a:t>
            </a:r>
          </a:p>
        </p:txBody>
      </p:sp>
      <p:sp>
        <p:nvSpPr>
          <p:cNvPr id="5" name="모서리가 둥근 직사각형 8">
            <a:extLst>
              <a:ext uri="{FF2B5EF4-FFF2-40B4-BE49-F238E27FC236}">
                <a16:creationId xmlns:a16="http://schemas.microsoft.com/office/drawing/2014/main" id="{9DF445DF-542F-EFC8-DA7D-64A776DBBACD}"/>
              </a:ext>
            </a:extLst>
          </p:cNvPr>
          <p:cNvSpPr/>
          <p:nvPr/>
        </p:nvSpPr>
        <p:spPr>
          <a:xfrm>
            <a:off x="7884368" y="5373216"/>
            <a:ext cx="864096" cy="79208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111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470025"/>
          </a:xfrm>
        </p:spPr>
        <p:txBody>
          <a:bodyPr/>
          <a:lstStyle/>
          <a:p>
            <a:r>
              <a:rPr lang="ko-KR" altLang="en-US" b="1" dirty="0" err="1"/>
              <a:t>캡스톤디자인</a:t>
            </a:r>
            <a:r>
              <a:rPr lang="ko-KR" altLang="en-US" b="1" dirty="0"/>
              <a:t> 지원금정산서 작성요령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9C5A04A-656B-46A3-8F45-1B26F5307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72" y="1988840"/>
            <a:ext cx="4104456" cy="472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68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/>
              <a:t>1. </a:t>
            </a:r>
            <a:r>
              <a:rPr lang="ko-KR" altLang="en-US" sz="3600" b="1"/>
              <a:t>캡스톤디자인 </a:t>
            </a:r>
            <a:r>
              <a:rPr lang="ko-KR" altLang="en-US" sz="3600" b="1" dirty="0"/>
              <a:t>재료비 지원금 정산서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40768"/>
            <a:ext cx="3672408" cy="522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모서리가 둥근 직사각형 3"/>
          <p:cNvSpPr/>
          <p:nvPr/>
        </p:nvSpPr>
        <p:spPr>
          <a:xfrm>
            <a:off x="4211960" y="1988840"/>
            <a:ext cx="1008112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" dirty="0" err="1">
                <a:solidFill>
                  <a:schemeClr val="tx1"/>
                </a:solidFill>
              </a:rPr>
              <a:t>신청하실때</a:t>
            </a:r>
            <a:r>
              <a:rPr lang="ko-KR" altLang="en-US" sz="500" dirty="0">
                <a:solidFill>
                  <a:schemeClr val="tx1"/>
                </a:solidFill>
              </a:rPr>
              <a:t> 쓰신 </a:t>
            </a:r>
            <a:r>
              <a:rPr lang="ko-KR" altLang="en-US" sz="500" dirty="0" err="1">
                <a:solidFill>
                  <a:schemeClr val="tx1"/>
                </a:solidFill>
              </a:rPr>
              <a:t>과제명</a:t>
            </a:r>
            <a:endParaRPr lang="ko-KR" altLang="en-US" sz="500" dirty="0">
              <a:solidFill>
                <a:schemeClr val="tx1"/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5652120" y="1988840"/>
            <a:ext cx="1008112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" dirty="0" err="1">
                <a:solidFill>
                  <a:schemeClr val="tx1"/>
                </a:solidFill>
              </a:rPr>
              <a:t>신청하실때</a:t>
            </a:r>
            <a:r>
              <a:rPr lang="ko-KR" altLang="en-US" sz="500" dirty="0">
                <a:solidFill>
                  <a:schemeClr val="tx1"/>
                </a:solidFill>
              </a:rPr>
              <a:t> 쓰신 </a:t>
            </a:r>
            <a:r>
              <a:rPr lang="ko-KR" altLang="en-US" sz="500" dirty="0" err="1">
                <a:solidFill>
                  <a:schemeClr val="tx1"/>
                </a:solidFill>
              </a:rPr>
              <a:t>팀명</a:t>
            </a:r>
            <a:endParaRPr lang="ko-KR" altLang="en-US" sz="500" dirty="0">
              <a:solidFill>
                <a:schemeClr val="tx1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4211960" y="2224503"/>
            <a:ext cx="1008112" cy="19638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" dirty="0" err="1">
                <a:solidFill>
                  <a:schemeClr val="tx1"/>
                </a:solidFill>
              </a:rPr>
              <a:t>신청하실때</a:t>
            </a:r>
            <a:r>
              <a:rPr lang="ko-KR" altLang="en-US" sz="500" dirty="0">
                <a:solidFill>
                  <a:schemeClr val="tx1"/>
                </a:solidFill>
              </a:rPr>
              <a:t> 쓰신 팀장</a:t>
            </a:r>
            <a:endParaRPr lang="en-US" altLang="ko-KR" sz="500" dirty="0">
              <a:solidFill>
                <a:schemeClr val="tx1"/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5652120" y="2204864"/>
            <a:ext cx="1008112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" dirty="0" err="1">
                <a:solidFill>
                  <a:schemeClr val="tx1"/>
                </a:solidFill>
              </a:rPr>
              <a:t>신청하실때</a:t>
            </a:r>
            <a:r>
              <a:rPr lang="ko-KR" altLang="en-US" sz="500" dirty="0">
                <a:solidFill>
                  <a:schemeClr val="tx1"/>
                </a:solidFill>
              </a:rPr>
              <a:t> 쓰신 지도교수</a:t>
            </a:r>
          </a:p>
        </p:txBody>
      </p:sp>
      <p:sp>
        <p:nvSpPr>
          <p:cNvPr id="9" name="모서리가 둥근 직사각형 8"/>
          <p:cNvSpPr/>
          <p:nvPr/>
        </p:nvSpPr>
        <p:spPr>
          <a:xfrm>
            <a:off x="3635896" y="1988840"/>
            <a:ext cx="3059784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500" dirty="0">
              <a:solidFill>
                <a:schemeClr val="tx1"/>
              </a:solidFill>
            </a:endParaRPr>
          </a:p>
        </p:txBody>
      </p:sp>
      <p:cxnSp>
        <p:nvCxnSpPr>
          <p:cNvPr id="10" name="직선 화살표 연결선 9"/>
          <p:cNvCxnSpPr/>
          <p:nvPr/>
        </p:nvCxnSpPr>
        <p:spPr>
          <a:xfrm>
            <a:off x="2339752" y="1772816"/>
            <a:ext cx="1296144" cy="324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모서리가 둥근 직사각형 10"/>
          <p:cNvSpPr/>
          <p:nvPr/>
        </p:nvSpPr>
        <p:spPr>
          <a:xfrm>
            <a:off x="1043608" y="1484784"/>
            <a:ext cx="1296144" cy="1224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solidFill>
                  <a:schemeClr val="tx1"/>
                </a:solidFill>
              </a:rPr>
              <a:t>빈칸을 전부 </a:t>
            </a:r>
            <a:endParaRPr lang="en-US" altLang="ko-KR">
              <a:solidFill>
                <a:schemeClr val="tx1"/>
              </a:solidFill>
            </a:endParaRPr>
          </a:p>
          <a:p>
            <a:pPr algn="ctr"/>
            <a:r>
              <a:rPr lang="ko-KR" altLang="en-US">
                <a:solidFill>
                  <a:schemeClr val="tx1"/>
                </a:solidFill>
              </a:rPr>
              <a:t>기재해</a:t>
            </a:r>
            <a:endParaRPr lang="en-US" altLang="ko-KR">
              <a:solidFill>
                <a:schemeClr val="tx1"/>
              </a:solidFill>
            </a:endParaRPr>
          </a:p>
          <a:p>
            <a:pPr algn="ctr"/>
            <a:r>
              <a:rPr lang="ko-KR" altLang="en-US">
                <a:solidFill>
                  <a:schemeClr val="tx1"/>
                </a:solidFill>
              </a:rPr>
              <a:t>주세요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317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/>
              <a:t>1. </a:t>
            </a:r>
            <a:r>
              <a:rPr lang="ko-KR" altLang="en-US" sz="3600" b="1"/>
              <a:t>캡스톤디자인 </a:t>
            </a:r>
            <a:r>
              <a:rPr lang="ko-KR" altLang="en-US" sz="3600" b="1" dirty="0"/>
              <a:t>재료비 지원금 정산서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40" y="1378980"/>
            <a:ext cx="4680520" cy="522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모서리가 둥근 직사각형 8"/>
          <p:cNvSpPr/>
          <p:nvPr/>
        </p:nvSpPr>
        <p:spPr>
          <a:xfrm>
            <a:off x="2771800" y="2780928"/>
            <a:ext cx="3600400" cy="172819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schemeClr val="tx1"/>
                </a:solidFill>
              </a:rPr>
              <a:t>구매일자와 </a:t>
            </a:r>
            <a:r>
              <a:rPr lang="ko-KR" altLang="en-US" sz="2000" b="1">
                <a:solidFill>
                  <a:schemeClr val="tx1"/>
                </a:solidFill>
              </a:rPr>
              <a:t>물품내역 </a:t>
            </a:r>
            <a:endParaRPr lang="en-US" altLang="ko-KR" sz="2000" b="1">
              <a:solidFill>
                <a:schemeClr val="tx1"/>
              </a:solidFill>
            </a:endParaRPr>
          </a:p>
          <a:p>
            <a:pPr algn="ctr"/>
            <a:r>
              <a:rPr lang="ko-KR" altLang="en-US" sz="2000" b="1">
                <a:solidFill>
                  <a:schemeClr val="tx1"/>
                </a:solidFill>
              </a:rPr>
              <a:t>금액 </a:t>
            </a:r>
            <a:r>
              <a:rPr lang="ko-KR" altLang="en-US" sz="2000" b="1" dirty="0">
                <a:solidFill>
                  <a:schemeClr val="tx1"/>
                </a:solidFill>
              </a:rPr>
              <a:t>구매용도 </a:t>
            </a:r>
            <a:r>
              <a:rPr lang="ko-KR" altLang="en-US" sz="2000" b="1">
                <a:solidFill>
                  <a:schemeClr val="tx1"/>
                </a:solidFill>
              </a:rPr>
              <a:t>그리고 </a:t>
            </a:r>
            <a:endParaRPr lang="en-US" altLang="ko-KR" sz="2000" b="1">
              <a:solidFill>
                <a:schemeClr val="tx1"/>
              </a:solidFill>
            </a:endParaRPr>
          </a:p>
          <a:p>
            <a:pPr algn="ctr"/>
            <a:r>
              <a:rPr lang="ko-KR" altLang="en-US" sz="2000" b="1">
                <a:solidFill>
                  <a:schemeClr val="tx1"/>
                </a:solidFill>
              </a:rPr>
              <a:t>마지막 </a:t>
            </a:r>
            <a:r>
              <a:rPr lang="ko-KR" altLang="en-US" sz="2000" b="1" dirty="0">
                <a:solidFill>
                  <a:schemeClr val="tx1"/>
                </a:solidFill>
              </a:rPr>
              <a:t>합계를 </a:t>
            </a:r>
            <a:r>
              <a:rPr lang="ko-KR" altLang="en-US" sz="2000" b="1">
                <a:solidFill>
                  <a:schemeClr val="tx1"/>
                </a:solidFill>
              </a:rPr>
              <a:t>알맞게 </a:t>
            </a:r>
            <a:endParaRPr lang="en-US" altLang="ko-KR" sz="2000" b="1">
              <a:solidFill>
                <a:schemeClr val="tx1"/>
              </a:solidFill>
            </a:endParaRPr>
          </a:p>
          <a:p>
            <a:pPr algn="ctr"/>
            <a:r>
              <a:rPr lang="ko-KR" altLang="en-US" sz="2000" b="1">
                <a:solidFill>
                  <a:schemeClr val="tx1"/>
                </a:solidFill>
              </a:rPr>
              <a:t>기제해주세요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745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/>
              <a:t>1. </a:t>
            </a:r>
            <a:r>
              <a:rPr lang="ko-KR" altLang="en-US" sz="3600" b="1"/>
              <a:t>캡스톤디자인 </a:t>
            </a:r>
            <a:r>
              <a:rPr lang="ko-KR" altLang="en-US" sz="3600" b="1" dirty="0"/>
              <a:t>재료비 지원금 정산서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844824"/>
            <a:ext cx="374441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21" y="1880731"/>
            <a:ext cx="4037209" cy="277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모서리가 둥근 직사각형 13"/>
          <p:cNvSpPr/>
          <p:nvPr/>
        </p:nvSpPr>
        <p:spPr>
          <a:xfrm>
            <a:off x="4615477" y="1450180"/>
            <a:ext cx="1730504" cy="4139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</a:rPr>
              <a:t>좋은 예시</a:t>
            </a:r>
          </a:p>
        </p:txBody>
      </p:sp>
      <p:sp>
        <p:nvSpPr>
          <p:cNvPr id="15" name="모서리가 둥근 직사각형 14"/>
          <p:cNvSpPr/>
          <p:nvPr/>
        </p:nvSpPr>
        <p:spPr>
          <a:xfrm>
            <a:off x="456497" y="1409507"/>
            <a:ext cx="1730504" cy="4139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</a:rPr>
              <a:t>나쁜 예시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2822" y="5223154"/>
            <a:ext cx="6638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(</a:t>
            </a:r>
            <a:r>
              <a:rPr lang="ko-KR" altLang="en-US" b="1" dirty="0">
                <a:solidFill>
                  <a:srgbClr val="FF0000"/>
                </a:solidFill>
              </a:rPr>
              <a:t>구매하신 영수증 단위로 물품내역을 묶어 적어주시면 됩니다</a:t>
            </a:r>
            <a:r>
              <a:rPr lang="en-US" altLang="ko-KR" b="1" dirty="0">
                <a:solidFill>
                  <a:srgbClr val="FF0000"/>
                </a:solidFill>
              </a:rPr>
              <a:t>.)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745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382</Words>
  <Application>Microsoft Office PowerPoint</Application>
  <PresentationFormat>화면 슬라이드 쇼(4:3)</PresentationFormat>
  <Paragraphs>73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9" baseType="lpstr">
      <vt:lpstr>맑은 고딕</vt:lpstr>
      <vt:lpstr>Arial</vt:lpstr>
      <vt:lpstr>Office 테마</vt:lpstr>
      <vt:lpstr>캡스톤디자인 회계 관련 제출 서류 구비 요령</vt:lpstr>
      <vt:lpstr>목차</vt:lpstr>
      <vt:lpstr>1. 제출 서류 구비법(온라인 구매 기준)</vt:lpstr>
      <vt:lpstr>1. 제출 서류 구비법(온라인 구매 기준)</vt:lpstr>
      <vt:lpstr>1. 제출 서류 구비법(온라인 구매 기준)</vt:lpstr>
      <vt:lpstr>캡스톤디자인 지원금정산서 작성요령</vt:lpstr>
      <vt:lpstr>1. 캡스톤디자인 재료비 지원금 정산서</vt:lpstr>
      <vt:lpstr>1. 캡스톤디자인 재료비 지원금 정산서</vt:lpstr>
      <vt:lpstr>1. 캡스톤디자인 재료비 지원금 정산서</vt:lpstr>
      <vt:lpstr>1. 캡스톤디자인 재료비 지원금 정산서</vt:lpstr>
      <vt:lpstr>2. 영수증 첨부지</vt:lpstr>
      <vt:lpstr>2. 영수증 첨부지</vt:lpstr>
      <vt:lpstr>3. 물품 인수 증빙서류</vt:lpstr>
      <vt:lpstr>3. 물품 인수 증빙서류</vt:lpstr>
      <vt:lpstr>4. 인수 물품 사진</vt:lpstr>
      <vt:lpstr>4. 인수 물품 사진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캡스톤디자인 지원금정산서 작성요령</dc:title>
  <dc:creator>user</dc:creator>
  <cp:lastModifiedBy>대구대학교 공학센터</cp:lastModifiedBy>
  <cp:revision>27</cp:revision>
  <cp:lastPrinted>2022-06-08T00:34:21Z</cp:lastPrinted>
  <dcterms:created xsi:type="dcterms:W3CDTF">2020-06-01T06:24:56Z</dcterms:created>
  <dcterms:modified xsi:type="dcterms:W3CDTF">2024-05-16T06:42:31Z</dcterms:modified>
</cp:coreProperties>
</file>