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80D2-FC6A-444C-BBAB-9B022207FA73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DC0E-90A2-4CC3-9559-ABE3D67347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9633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80D2-FC6A-444C-BBAB-9B022207FA73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DC0E-90A2-4CC3-9559-ABE3D67347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4345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80D2-FC6A-444C-BBAB-9B022207FA73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DC0E-90A2-4CC3-9559-ABE3D67347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731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80D2-FC6A-444C-BBAB-9B022207FA73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DC0E-90A2-4CC3-9559-ABE3D67347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939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80D2-FC6A-444C-BBAB-9B022207FA73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DC0E-90A2-4CC3-9559-ABE3D67347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073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80D2-FC6A-444C-BBAB-9B022207FA73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DC0E-90A2-4CC3-9559-ABE3D67347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55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80D2-FC6A-444C-BBAB-9B022207FA73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DC0E-90A2-4CC3-9559-ABE3D67347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0929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80D2-FC6A-444C-BBAB-9B022207FA73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DC0E-90A2-4CC3-9559-ABE3D67347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7099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80D2-FC6A-444C-BBAB-9B022207FA73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DC0E-90A2-4CC3-9559-ABE3D67347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515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80D2-FC6A-444C-BBAB-9B022207FA73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DC0E-90A2-4CC3-9559-ABE3D67347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393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80D2-FC6A-444C-BBAB-9B022207FA73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DC0E-90A2-4CC3-9559-ABE3D67347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140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B80D2-FC6A-444C-BBAB-9B022207FA73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7DC0E-90A2-4CC3-9559-ABE3D67347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690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dirty="0"/>
              <a:t>제</a:t>
            </a:r>
            <a:r>
              <a:rPr lang="en-US" altLang="ko-KR" dirty="0"/>
              <a:t>3</a:t>
            </a:r>
            <a:r>
              <a:rPr lang="ko-KR" altLang="en-US" dirty="0"/>
              <a:t>절 부가가치세관리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base"/>
            <a:r>
              <a:rPr lang="en-US" altLang="ko-KR" dirty="0" smtClean="0"/>
              <a:t>1. </a:t>
            </a:r>
            <a:r>
              <a:rPr lang="ko-KR" altLang="en-US" dirty="0" smtClean="0"/>
              <a:t>부가가치세 관리</a:t>
            </a:r>
            <a:br>
              <a:rPr lang="ko-KR" altLang="en-US" dirty="0" smtClean="0"/>
            </a:br>
            <a:r>
              <a:rPr lang="en-US" altLang="ko-KR" dirty="0" smtClean="0"/>
              <a:t>2</a:t>
            </a:r>
            <a:r>
              <a:rPr lang="en-US" altLang="ko-KR" dirty="0"/>
              <a:t>. </a:t>
            </a:r>
            <a:r>
              <a:rPr lang="ko-KR" altLang="en-US" dirty="0"/>
              <a:t>부가가치세 신고서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71300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계산서를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3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604072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수출실적명세서를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5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501718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신용카드 </a:t>
            </a:r>
            <a:r>
              <a:rPr lang="ko-KR" altLang="en-US" dirty="0" err="1"/>
              <a:t>발행집계표</a:t>
            </a:r>
            <a:r>
              <a:rPr lang="en-US" altLang="ko-KR" dirty="0"/>
              <a:t>/</a:t>
            </a:r>
            <a:r>
              <a:rPr lang="ko-KR" altLang="en-US" dirty="0"/>
              <a:t>수취명세서를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7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930856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매입세액불공제내역을</a:t>
            </a:r>
            <a:r>
              <a:rPr lang="ko-KR" altLang="en-US" dirty="0"/>
              <a:t>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9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35990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건물 등 감가상각자산 취득 명세서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21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404176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621769"/>
              </p:ext>
            </p:extLst>
          </p:nvPr>
        </p:nvGraphicFramePr>
        <p:xfrm>
          <a:off x="718458" y="457201"/>
          <a:ext cx="10737668" cy="6204856"/>
        </p:xfrm>
        <a:graphic>
          <a:graphicData uri="http://schemas.openxmlformats.org/drawingml/2006/table">
            <a:tbl>
              <a:tblPr/>
              <a:tblGrid>
                <a:gridCol w="10737668">
                  <a:extLst>
                    <a:ext uri="{9D8B030D-6E8A-4147-A177-3AD203B41FA5}">
                      <a16:colId xmlns:a16="http://schemas.microsoft.com/office/drawing/2014/main" val="1098859695"/>
                    </a:ext>
                  </a:extLst>
                </a:gridCol>
              </a:tblGrid>
              <a:tr h="646906">
                <a:tc>
                  <a:txBody>
                    <a:bodyPr/>
                    <a:lstStyle/>
                    <a:p>
                      <a:pPr marL="381000" marR="0" indent="0" algn="just" fontAlgn="base" latinLnBrk="1">
                        <a:lnSpc>
                          <a:spcPct val="16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2400" kern="0" spc="20" dirty="0">
                          <a:solidFill>
                            <a:srgbClr val="FFFFFF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알아두면 좋은 것</a:t>
                      </a:r>
                      <a:endParaRPr lang="ko-KR" altLang="en-US" sz="2400" kern="0" spc="20" dirty="0">
                        <a:solidFill>
                          <a:srgbClr val="FFFFFF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630392"/>
                  </a:ext>
                </a:extLst>
              </a:tr>
              <a:tr h="10498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ko-KR" altLang="en-US" sz="100" b="1" kern="0" spc="0">
                        <a:solidFill>
                          <a:srgbClr val="FFFF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024169"/>
                  </a:ext>
                </a:extLst>
              </a:tr>
              <a:tr h="545296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altLang="ko-KR" sz="18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Lewin</a:t>
                      </a:r>
                      <a:r>
                        <a:rPr lang="ko-KR" altLang="en-US" sz="18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의 </a:t>
                      </a:r>
                      <a:r>
                        <a:rPr lang="en-US" altLang="ko-KR" sz="18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3</a:t>
                      </a:r>
                      <a:r>
                        <a:rPr lang="ko-KR" altLang="en-US" sz="18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단계 변화 프로세스</a:t>
                      </a:r>
                      <a:endParaRPr lang="ko-KR" altLang="en-US" sz="1800" kern="0" spc="20" dirty="0">
                        <a:solidFill>
                          <a:srgbClr val="000000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  <a:p>
                      <a:pPr marL="88900" marR="8890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독일 출생의 심리학자이며 사회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조직 및 응용 심리학자인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Kurt Lewin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에 의해 제창된 단순한 프로세스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3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단계 모델이다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변화의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3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단계를 해동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(unfreezing),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변화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(change), (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재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)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동결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[(re)Freezing]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로 구성된다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해동은 사람들은 상대적으로 안전함을 느끼고 자신이 통제하는 느낌을 갖는 상황을 추구하는 경향이 있다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그들은 편안한 상태로 남아 있기를 원한다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이를 대체하는 상황은 그것이 현재의 상태보다 선호될 수 있는 것이더라도 호응을 받지 못한다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미래상태로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이동하는데 따른 이점을 설명하는 것만으로 동결된 상태로부터 사람들을 움직이게 하는데 충분한 경우는 거의 없다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많은 사람들은 해동하는데 상당한 노력을 필요로 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변화는 때로는 전환이라고도 하는데 단순한 변화가 아니라 하나의 여정이라는 개념을 내포한다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흔히 사람들은 변화 내용의 이해를 위한 여러 단계를 거쳐 앞으로 변화를 진행할 준비를 갖춘다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이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변화단계는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시간을 필요로 하고 필요한 시간의 정도는 요구되는 변화의 범위와 밀접한 연관이 있다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재동결은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새로운 상태를 안정시키는 프로세스를 포함한다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이 단계는 변화 단계가 명확하게 끝나는 경우가 없기 때문에 서서히 진행되는 프로세스이다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1800" kern="0" spc="-50" dirty="0">
                        <a:solidFill>
                          <a:srgbClr val="000000"/>
                        </a:solidFill>
                        <a:effectLst/>
                        <a:latin typeface="-윤고딕320"/>
                      </a:endParaRPr>
                    </a:p>
                  </a:txBody>
                  <a:tcPr marL="64770" marR="64770" marT="35941" marB="71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3616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0587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1. </a:t>
            </a:r>
            <a:r>
              <a:rPr lang="ko-KR" altLang="en-US" dirty="0"/>
              <a:t>부가가치세 관리</a:t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0746237"/>
              </p:ext>
            </p:extLst>
          </p:nvPr>
        </p:nvGraphicFramePr>
        <p:xfrm>
          <a:off x="2783541" y="1277470"/>
          <a:ext cx="8095853" cy="5187924"/>
        </p:xfrm>
        <a:graphic>
          <a:graphicData uri="http://schemas.openxmlformats.org/drawingml/2006/table">
            <a:tbl>
              <a:tblPr/>
              <a:tblGrid>
                <a:gridCol w="8095853">
                  <a:extLst>
                    <a:ext uri="{9D8B030D-6E8A-4147-A177-3AD203B41FA5}">
                      <a16:colId xmlns:a16="http://schemas.microsoft.com/office/drawing/2014/main" val="1298526758"/>
                    </a:ext>
                  </a:extLst>
                </a:gridCol>
              </a:tblGrid>
              <a:tr h="518792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3585" marR="53585" marT="14815" marB="1481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6616790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1222259" y="1825625"/>
            <a:ext cx="2856001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303921256" descr="EMB000041004b8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501" y="1261272"/>
            <a:ext cx="8296534" cy="534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9661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부가가치세 관리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ko-KR" altLang="en-US" dirty="0"/>
              <a:t>부가세신고서를 작성하는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/>
              <a:t>부가가치세관리</a:t>
            </a:r>
            <a:r>
              <a:rPr lang="en-US" altLang="ko-KR" dirty="0"/>
              <a:t>&gt; </a:t>
            </a:r>
            <a:r>
              <a:rPr lang="ko-KR" altLang="en-US" dirty="0"/>
              <a:t>부가세신고서</a:t>
            </a:r>
          </a:p>
          <a:p>
            <a:pPr fontAlgn="base"/>
            <a:r>
              <a:rPr lang="ko-KR" altLang="en-US" dirty="0"/>
              <a:t>세금계산서합계표를 작성하는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/>
              <a:t>부가가치세관리</a:t>
            </a:r>
            <a:r>
              <a:rPr lang="en-US" altLang="ko-KR" dirty="0"/>
              <a:t>&gt; </a:t>
            </a:r>
            <a:r>
              <a:rPr lang="ko-KR" altLang="en-US" dirty="0"/>
              <a:t>세금계산서합계표</a:t>
            </a:r>
          </a:p>
          <a:p>
            <a:pPr fontAlgn="base"/>
            <a:r>
              <a:rPr lang="ko-KR" altLang="en-US" dirty="0"/>
              <a:t>계산서 합계표를 작성하는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/>
              <a:t>부가가치세관리</a:t>
            </a:r>
            <a:r>
              <a:rPr lang="en-US" altLang="ko-KR" dirty="0"/>
              <a:t>&gt; </a:t>
            </a:r>
            <a:r>
              <a:rPr lang="ko-KR" altLang="en-US" dirty="0"/>
              <a:t>계산서합계표</a:t>
            </a:r>
          </a:p>
          <a:p>
            <a:pPr fontAlgn="base"/>
            <a:r>
              <a:rPr lang="ko-KR" altLang="en-US" dirty="0"/>
              <a:t>수출실적명세서를 작성하는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/>
              <a:t>부가가치세관리</a:t>
            </a:r>
            <a:r>
              <a:rPr lang="en-US" altLang="ko-KR" dirty="0"/>
              <a:t>&gt; </a:t>
            </a:r>
            <a:r>
              <a:rPr lang="ko-KR" altLang="en-US" dirty="0"/>
              <a:t>수출실적명세서</a:t>
            </a:r>
          </a:p>
          <a:p>
            <a:pPr fontAlgn="base"/>
            <a:r>
              <a:rPr lang="ko-KR" altLang="en-US" dirty="0"/>
              <a:t>신용카드발행집계표</a:t>
            </a:r>
            <a:r>
              <a:rPr lang="en-US" altLang="ko-KR" dirty="0"/>
              <a:t>/</a:t>
            </a:r>
            <a:r>
              <a:rPr lang="ko-KR" altLang="en-US" dirty="0"/>
              <a:t>수취명세서를 작성하는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/>
              <a:t>부가가치세관리</a:t>
            </a:r>
            <a:r>
              <a:rPr lang="en-US" altLang="ko-KR" dirty="0"/>
              <a:t>&gt; </a:t>
            </a:r>
            <a:r>
              <a:rPr lang="ko-KR" altLang="en-US" dirty="0"/>
              <a:t>신용카드발행집계표</a:t>
            </a:r>
            <a:r>
              <a:rPr lang="en-US" altLang="ko-KR" dirty="0"/>
              <a:t>/</a:t>
            </a:r>
            <a:r>
              <a:rPr lang="ko-KR" altLang="en-US" dirty="0" err="1"/>
              <a:t>수취명세서</a:t>
            </a:r>
            <a:endParaRPr lang="ko-KR" altLang="en-US" dirty="0"/>
          </a:p>
          <a:p>
            <a:pPr fontAlgn="base"/>
            <a:r>
              <a:rPr lang="ko-KR" altLang="en-US" dirty="0" err="1"/>
              <a:t>매입세액불공제내역을</a:t>
            </a:r>
            <a:r>
              <a:rPr lang="ko-KR" altLang="en-US" dirty="0"/>
              <a:t> 작성하는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/>
              <a:t>부가가치세관리</a:t>
            </a:r>
            <a:r>
              <a:rPr lang="en-US" altLang="ko-KR" dirty="0"/>
              <a:t>&gt; </a:t>
            </a:r>
            <a:r>
              <a:rPr lang="ko-KR" altLang="en-US" dirty="0" err="1"/>
              <a:t>매입세액불공제내역</a:t>
            </a:r>
            <a:endParaRPr lang="ko-KR" altLang="en-US" dirty="0"/>
          </a:p>
          <a:p>
            <a:pPr fontAlgn="base"/>
            <a:r>
              <a:rPr lang="ko-KR" altLang="en-US" dirty="0" err="1"/>
              <a:t>건물등감가상각취득명세서를</a:t>
            </a:r>
            <a:r>
              <a:rPr lang="ko-KR" altLang="en-US" dirty="0"/>
              <a:t> 작성하는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/>
              <a:t>부가가치세관리</a:t>
            </a:r>
            <a:r>
              <a:rPr lang="en-US" altLang="ko-KR" dirty="0"/>
              <a:t>&gt; </a:t>
            </a:r>
            <a:r>
              <a:rPr lang="ko-KR" altLang="en-US" dirty="0" err="1"/>
              <a:t>건물등감가상각취득명세서</a:t>
            </a:r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983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 latinLnBrk="0"/>
            <a:r>
              <a:rPr lang="ko-KR" altLang="en-US" dirty="0"/>
              <a:t>부가세신고서</a:t>
            </a:r>
            <a:r>
              <a:rPr lang="en-US" altLang="ko-KR" dirty="0"/>
              <a:t>(</a:t>
            </a:r>
            <a:r>
              <a:rPr lang="ko-KR" altLang="en-US" dirty="0" err="1"/>
              <a:t>사업장명세</a:t>
            </a:r>
            <a:r>
              <a:rPr lang="en-US" altLang="ko-KR" dirty="0"/>
              <a:t>)</a:t>
            </a:r>
            <a:r>
              <a:rPr lang="ko-KR" altLang="en-US" dirty="0"/>
              <a:t>를 작성한 화면</a:t>
            </a:r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64281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세금계산서합계표</a:t>
            </a:r>
            <a:r>
              <a:rPr lang="en-US" altLang="ko-KR" dirty="0"/>
              <a:t>(</a:t>
            </a:r>
            <a:r>
              <a:rPr lang="ko-KR" altLang="en-US" dirty="0"/>
              <a:t>매출</a:t>
            </a:r>
            <a:r>
              <a:rPr lang="en-US" altLang="ko-KR" dirty="0"/>
              <a:t>)</a:t>
            </a:r>
            <a:r>
              <a:rPr lang="ko-KR" altLang="en-US" dirty="0"/>
              <a:t>를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3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36076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2. </a:t>
            </a:r>
            <a:r>
              <a:rPr lang="ko-KR" altLang="en-US" dirty="0"/>
              <a:t>부가가치세 신고서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부가가치세 신고서를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/>
              <a:t>부가가치세관리</a:t>
            </a:r>
            <a:r>
              <a:rPr lang="en-US" altLang="ko-KR" dirty="0"/>
              <a:t>&gt; </a:t>
            </a:r>
            <a:r>
              <a:rPr lang="ko-KR" altLang="en-US" dirty="0"/>
              <a:t>부가가치세 신고서</a:t>
            </a:r>
          </a:p>
          <a:p>
            <a:endParaRPr lang="ko-KR" altLang="en-US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97726" y="3108960"/>
            <a:ext cx="8778240" cy="33276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7302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(2) </a:t>
            </a:r>
            <a:r>
              <a:rPr lang="ko-KR" altLang="en-US" dirty="0"/>
              <a:t>실습 사례</a:t>
            </a:r>
            <a:br>
              <a:rPr lang="ko-KR" altLang="en-US" dirty="0"/>
            </a:br>
            <a:r>
              <a:rPr lang="ko-KR" altLang="en-US" dirty="0"/>
              <a:t>부가가치세 신고서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7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678694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과세표준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9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1384662" y="1358537"/>
            <a:ext cx="9431383" cy="5146766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734350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부가가치세 합계표를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1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10773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334</Words>
  <Application>Microsoft Office PowerPoint</Application>
  <PresentationFormat>와이드스크린</PresentationFormat>
  <Paragraphs>34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1" baseType="lpstr">
      <vt:lpstr>나눔손글씨 펜</vt:lpstr>
      <vt:lpstr>맑은 고딕</vt:lpstr>
      <vt:lpstr>바탕</vt:lpstr>
      <vt:lpstr>-윤고딕320</vt:lpstr>
      <vt:lpstr>Arial</vt:lpstr>
      <vt:lpstr>Office 테마</vt:lpstr>
      <vt:lpstr>제3절 부가가치세관리 </vt:lpstr>
      <vt:lpstr>1. 부가가치세 관리 </vt:lpstr>
      <vt:lpstr>부가가치세 관리</vt:lpstr>
      <vt:lpstr>부가세신고서(사업장명세)를 작성한 화면</vt:lpstr>
      <vt:lpstr>세금계산서합계표(매출)를 조회한 화면 </vt:lpstr>
      <vt:lpstr>2. 부가가치세 신고서 </vt:lpstr>
      <vt:lpstr>(2) 실습 사례 부가가치세 신고서 화면 </vt:lpstr>
      <vt:lpstr>과세표준 화면 </vt:lpstr>
      <vt:lpstr>부가가치세 합계표를 조회한 화면 </vt:lpstr>
      <vt:lpstr>계산서를 조회한 화면 </vt:lpstr>
      <vt:lpstr>수출실적명세서를 조회한 화면 </vt:lpstr>
      <vt:lpstr>신용카드 발행집계표/수취명세서를 조회한 화면 </vt:lpstr>
      <vt:lpstr>매입세액불공제내역을 조회한 화면 </vt:lpstr>
      <vt:lpstr>건물 등 감가상각자산 취득 명세서 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제3절 부가가치세관리 </dc:title>
  <dc:creator>이 장형</dc:creator>
  <cp:lastModifiedBy>이 장형</cp:lastModifiedBy>
  <cp:revision>4</cp:revision>
  <dcterms:created xsi:type="dcterms:W3CDTF">2020-08-27T10:33:39Z</dcterms:created>
  <dcterms:modified xsi:type="dcterms:W3CDTF">2020-08-27T11:31:28Z</dcterms:modified>
</cp:coreProperties>
</file>