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2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1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3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22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43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47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6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2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90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49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3E7E-1170-416E-B31B-E02C9F802F4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393C-D087-40D0-B707-BC9E78810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5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13 </a:t>
            </a:r>
            <a:r>
              <a:rPr lang="ko-KR" altLang="en-US" dirty="0" smtClean="0"/>
              <a:t>장 자금</a:t>
            </a:r>
            <a:r>
              <a:rPr lang="en-US" altLang="ko-KR" dirty="0"/>
              <a:t>/</a:t>
            </a:r>
            <a:r>
              <a:rPr lang="ko-KR" altLang="en-US" dirty="0"/>
              <a:t>예산</a:t>
            </a:r>
            <a:r>
              <a:rPr lang="en-US" altLang="ko-KR" dirty="0"/>
              <a:t>/</a:t>
            </a:r>
            <a:r>
              <a:rPr lang="ko-KR" altLang="en-US" dirty="0"/>
              <a:t>부가가치세 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자금관리</a:t>
            </a:r>
          </a:p>
          <a:p>
            <a:pPr fontAlgn="base" latinLnBrk="0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</a:t>
            </a:r>
            <a:r>
              <a:rPr lang="ko-KR" altLang="en-US" dirty="0" err="1"/>
              <a:t>예산관리</a:t>
            </a:r>
            <a:endParaRPr lang="ko-KR" altLang="en-US" dirty="0"/>
          </a:p>
          <a:p>
            <a:pPr fontAlgn="base" latinLnBrk="0"/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절 부가가치세관리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90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자금계획 </a:t>
            </a:r>
            <a:r>
              <a:rPr lang="ko-KR" altLang="en-US" dirty="0" err="1"/>
              <a:t>카렌다</a:t>
            </a:r>
            <a:r>
              <a:rPr lang="ko-KR" altLang="en-US" dirty="0"/>
              <a:t>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281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자금현황</a:t>
            </a:r>
            <a:r>
              <a:rPr lang="en-US" altLang="ko-KR" dirty="0"/>
              <a:t>/ </a:t>
            </a:r>
            <a:r>
              <a:rPr lang="ko-KR" altLang="en-US" dirty="0"/>
              <a:t>자금입출력내역</a:t>
            </a:r>
            <a:r>
              <a:rPr lang="en-US" altLang="ko-KR" dirty="0"/>
              <a:t>/</a:t>
            </a:r>
            <a:r>
              <a:rPr lang="ko-KR" altLang="en-US" dirty="0" err="1"/>
              <a:t>예적금현황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자금현황을</a:t>
            </a:r>
            <a:r>
              <a:rPr lang="ko-KR" altLang="en-US" dirty="0"/>
              <a:t>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 err="1"/>
              <a:t>자금현황</a:t>
            </a:r>
            <a:endParaRPr lang="ko-KR" altLang="en-US" dirty="0"/>
          </a:p>
          <a:p>
            <a:pPr fontAlgn="base"/>
            <a:r>
              <a:rPr lang="ko-KR" altLang="en-US" dirty="0"/>
              <a:t>자금입출력내역을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/>
              <a:t>자금입출력내역</a:t>
            </a:r>
          </a:p>
          <a:p>
            <a:pPr fontAlgn="base"/>
            <a:r>
              <a:rPr lang="ko-KR" altLang="en-US" dirty="0"/>
              <a:t>예적금현황을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 err="1"/>
              <a:t>예적금현황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655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dirty="0"/>
              <a:t>(2) </a:t>
            </a:r>
            <a:r>
              <a:rPr lang="ko-KR" altLang="en-US" dirty="0"/>
              <a:t>실습 </a:t>
            </a:r>
            <a:r>
              <a:rPr lang="ko-KR" altLang="en-US" dirty="0" smtClean="0"/>
              <a:t>사례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자금현황을</a:t>
            </a:r>
            <a:r>
              <a:rPr lang="ko-KR" altLang="en-US" dirty="0" smtClean="0"/>
              <a:t> </a:t>
            </a:r>
            <a:r>
              <a:rPr lang="ko-KR" altLang="en-US" dirty="0"/>
              <a:t>조회한 화면</a:t>
            </a:r>
            <a:r>
              <a:rPr lang="en-US" altLang="ko-KR" dirty="0"/>
              <a:t>(</a:t>
            </a:r>
            <a:r>
              <a:rPr lang="ko-KR" altLang="en-US" dirty="0" err="1"/>
              <a:t>총괄거래</a:t>
            </a:r>
            <a:r>
              <a:rPr lang="ko-KR" altLang="en-US" dirty="0"/>
              <a:t> 현황 </a:t>
            </a:r>
            <a:r>
              <a:rPr lang="ko-KR" altLang="en-US" dirty="0" err="1"/>
              <a:t>텝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652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자금 현황을 조회한 화면</a:t>
            </a:r>
            <a:r>
              <a:rPr lang="en-US" altLang="ko-KR" dirty="0"/>
              <a:t>(</a:t>
            </a:r>
            <a:r>
              <a:rPr lang="ko-KR" altLang="en-US" dirty="0" err="1"/>
              <a:t>어음현황텝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169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자금현황을</a:t>
            </a:r>
            <a:r>
              <a:rPr lang="ko-KR" altLang="en-US" dirty="0"/>
              <a:t> 조회한 화면</a:t>
            </a:r>
            <a:r>
              <a:rPr lang="en-US" altLang="ko-KR" dirty="0"/>
              <a:t>(</a:t>
            </a:r>
            <a:r>
              <a:rPr lang="ko-KR" altLang="en-US" dirty="0" err="1"/>
              <a:t>자금집행실적텝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6470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자금현황을</a:t>
            </a:r>
            <a:r>
              <a:rPr lang="ko-KR" altLang="en-US" dirty="0"/>
              <a:t> 조회한 화면</a:t>
            </a:r>
            <a:r>
              <a:rPr lang="en-US" altLang="ko-KR" dirty="0"/>
              <a:t>(</a:t>
            </a:r>
            <a:r>
              <a:rPr lang="ko-KR" altLang="en-US" dirty="0" err="1"/>
              <a:t>일일자금계획텝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243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자금일보를</a:t>
            </a:r>
            <a:r>
              <a:rPr lang="ko-KR" altLang="en-US" dirty="0"/>
              <a:t>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281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자금입출력</a:t>
            </a:r>
            <a:r>
              <a:rPr lang="ko-KR" altLang="en-US" dirty="0"/>
              <a:t> 내역을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512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예적금</a:t>
            </a:r>
            <a:r>
              <a:rPr lang="ko-KR" altLang="en-US" dirty="0"/>
              <a:t> 현황을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988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받을어음</a:t>
            </a:r>
            <a:r>
              <a:rPr lang="en-US" altLang="ko-KR" dirty="0"/>
              <a:t>/</a:t>
            </a:r>
            <a:r>
              <a:rPr lang="ko-KR" altLang="en-US" dirty="0"/>
              <a:t>지급어음명세서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받을어음명세서를</a:t>
            </a:r>
            <a:r>
              <a:rPr lang="ko-KR" altLang="en-US" dirty="0"/>
              <a:t>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 err="1"/>
              <a:t>받을어음명세서</a:t>
            </a:r>
            <a:endParaRPr lang="ko-KR" altLang="en-US" dirty="0"/>
          </a:p>
          <a:p>
            <a:pPr fontAlgn="base"/>
            <a:r>
              <a:rPr lang="ko-KR" altLang="en-US" dirty="0"/>
              <a:t>지급어음명세서를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/>
              <a:t>지급어음명세서</a:t>
            </a:r>
          </a:p>
          <a:p>
            <a:pPr fontAlgn="base"/>
            <a:r>
              <a:rPr lang="ko-KR" altLang="en-US" dirty="0"/>
              <a:t>유가증권명세서를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/>
              <a:t>유가증권명세서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09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자금</a:t>
            </a:r>
            <a:r>
              <a:rPr lang="en-US" altLang="ko-KR" dirty="0"/>
              <a:t>/</a:t>
            </a:r>
            <a:r>
              <a:rPr lang="ko-KR" altLang="en-US" dirty="0"/>
              <a:t>예산</a:t>
            </a:r>
            <a:r>
              <a:rPr lang="en-US" altLang="ko-KR" dirty="0"/>
              <a:t>/</a:t>
            </a:r>
            <a:r>
              <a:rPr lang="ko-KR" altLang="en-US" dirty="0"/>
              <a:t>부가가치세 관리</a:t>
            </a:r>
          </a:p>
        </p:txBody>
      </p:sp>
      <p:pic>
        <p:nvPicPr>
          <p:cNvPr id="1027" name="_x303902752" descr="EMB000041004b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5" y="1690688"/>
            <a:ext cx="2808514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_x303903184" descr="EMB000041004b3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1690688"/>
            <a:ext cx="310678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303902968" descr="EMB000041004b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37" y="1690688"/>
            <a:ext cx="338328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445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01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(2)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dirty="0" err="1"/>
              <a:t>받을어음명세서를</a:t>
            </a:r>
            <a:r>
              <a:rPr lang="ko-KR" altLang="en-US" dirty="0"/>
              <a:t>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693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지급어음명세서를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712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유가증권명세서를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679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315193"/>
              </p:ext>
            </p:extLst>
          </p:nvPr>
        </p:nvGraphicFramePr>
        <p:xfrm>
          <a:off x="1162594" y="561702"/>
          <a:ext cx="10019212" cy="5956663"/>
        </p:xfrm>
        <a:graphic>
          <a:graphicData uri="http://schemas.openxmlformats.org/drawingml/2006/table">
            <a:tbl>
              <a:tblPr/>
              <a:tblGrid>
                <a:gridCol w="10019212">
                  <a:extLst>
                    <a:ext uri="{9D8B030D-6E8A-4147-A177-3AD203B41FA5}">
                      <a16:colId xmlns:a16="http://schemas.microsoft.com/office/drawing/2014/main" val="782031641"/>
                    </a:ext>
                  </a:extLst>
                </a:gridCol>
              </a:tblGrid>
              <a:tr h="762966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0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90619"/>
                  </a:ext>
                </a:extLst>
              </a:tr>
              <a:tr h="1238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17474"/>
                  </a:ext>
                </a:extLst>
              </a:tr>
              <a:tr h="5069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Wi-Fi </a:t>
                      </a:r>
                      <a:r>
                        <a:rPr lang="ko-KR" altLang="en-US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혁명</a:t>
                      </a:r>
                      <a:endParaRPr lang="ko-KR" altLang="en-US" sz="20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Wi-Fi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는 컴퓨터가 상업용 네트워크에 접속할 필요가 없이 무선으로 네트워크나 인터넷 접속을 공유할 수 있도록 하는 기술이다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Wi-Fi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네트워크는 무선 주파수를 통해 근거리에 데이터를 전송할 수 있고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도시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Wi-Fi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네트워크와 같이 넓은 지역으로 확대할 수도 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Wi-Fi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네트워크는 신호를 전송하는 라우터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신호를 수신하고 일반적으로 컴퓨터에 연결하는 하나 또는 복수의 수신기로 구성되어 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또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Wi-Fi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는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WAP(wireless access point)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라 불리는 송신기를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유선랜이나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위성에 연결함으로써 인터넷 접속을 가능하게 한다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이러한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WAP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는 작은 지역 안에 있는 사용자에게 무선 인터넷 서비스를 제공하며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이러한 지역을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핫스팟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</a:t>
                      </a:r>
                      <a:r>
                        <a:rPr lang="en-US" altLang="ko-KR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hotapot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)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혹은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핫스팟존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</a:t>
                      </a:r>
                      <a:r>
                        <a:rPr lang="en-US" altLang="ko-KR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hotapot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zone)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이라 부른다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사용자들은 노트북 컴퓨터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데스크톱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PDA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에 무선 네트워크 카드를 장착하여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무선랜에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접속한다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56029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2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자금관리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32411" y="1293222"/>
            <a:ext cx="9379132" cy="517289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22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자금계획 입력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예산 관리 여부 설정</a:t>
            </a:r>
          </a:p>
          <a:p>
            <a:pPr fontAlgn="base"/>
            <a:r>
              <a:rPr lang="en-US" altLang="ko-KR" dirty="0"/>
              <a:t>:</a:t>
            </a:r>
            <a:r>
              <a:rPr lang="ko-KR" altLang="en-US" dirty="0"/>
              <a:t>시스템 관리</a:t>
            </a:r>
            <a:r>
              <a:rPr lang="en-US" altLang="ko-KR" dirty="0"/>
              <a:t>&gt;</a:t>
            </a:r>
            <a:r>
              <a:rPr lang="ko-KR" altLang="en-US" dirty="0"/>
              <a:t>회사등록정보</a:t>
            </a:r>
            <a:r>
              <a:rPr lang="en-US" altLang="ko-KR" dirty="0"/>
              <a:t>&gt;</a:t>
            </a:r>
            <a:r>
              <a:rPr lang="ko-KR" altLang="en-US" dirty="0"/>
              <a:t>시스템환경설정</a:t>
            </a:r>
            <a:r>
              <a:rPr lang="en-US" altLang="ko-KR" dirty="0"/>
              <a:t>&gt;</a:t>
            </a:r>
            <a:r>
              <a:rPr lang="ko-KR" altLang="en-US" dirty="0"/>
              <a:t>회계</a:t>
            </a:r>
            <a:r>
              <a:rPr lang="en-US" altLang="ko-KR" dirty="0"/>
              <a:t>&gt;</a:t>
            </a:r>
            <a:r>
              <a:rPr lang="ko-KR" altLang="en-US" dirty="0"/>
              <a:t>예산관리여부</a:t>
            </a:r>
          </a:p>
          <a:p>
            <a:pPr fontAlgn="base"/>
            <a:r>
              <a:rPr lang="ko-KR" altLang="en-US" dirty="0"/>
              <a:t>자금계획을 입력하는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/>
              <a:t>자금계획입력</a:t>
            </a:r>
          </a:p>
          <a:p>
            <a:pPr fontAlgn="base"/>
            <a:r>
              <a:rPr lang="ko-KR" altLang="en-US" dirty="0"/>
              <a:t>자금계획 </a:t>
            </a:r>
            <a:r>
              <a:rPr lang="ko-KR" altLang="en-US" dirty="0" err="1"/>
              <a:t>카렌다를</a:t>
            </a:r>
            <a:r>
              <a:rPr lang="ko-KR" altLang="en-US" dirty="0"/>
              <a:t>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자금관리</a:t>
            </a:r>
            <a:r>
              <a:rPr lang="en-US" altLang="ko-KR" dirty="0"/>
              <a:t>&gt; </a:t>
            </a:r>
            <a:r>
              <a:rPr lang="ko-KR" altLang="en-US" dirty="0"/>
              <a:t>자금계획 </a:t>
            </a:r>
            <a:r>
              <a:rPr lang="ko-KR" altLang="en-US" dirty="0" err="1"/>
              <a:t>카렌다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19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(1) </a:t>
            </a:r>
            <a:r>
              <a:rPr lang="ko-KR" altLang="en-US" dirty="0" smtClean="0"/>
              <a:t>메뉴 설명 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필드 설명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월별</a:t>
            </a:r>
            <a:r>
              <a:rPr lang="en-US" altLang="ko-KR" dirty="0"/>
              <a:t>, </a:t>
            </a:r>
            <a:r>
              <a:rPr lang="ko-KR" altLang="en-US" dirty="0" err="1"/>
              <a:t>일자별로</a:t>
            </a:r>
            <a:r>
              <a:rPr lang="ko-KR" altLang="en-US" dirty="0"/>
              <a:t> 항목별 입금과 출금 </a:t>
            </a:r>
            <a:r>
              <a:rPr lang="ko-KR" altLang="en-US" dirty="0" err="1"/>
              <a:t>예정액에</a:t>
            </a:r>
            <a:r>
              <a:rPr lang="ko-KR" altLang="en-US" dirty="0"/>
              <a:t> 대한 자금계획을 수립한다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 smtClean="0"/>
              <a:t>1</a:t>
            </a:r>
            <a:r>
              <a:rPr lang="en-US" altLang="ko-KR" dirty="0"/>
              <a:t>) </a:t>
            </a:r>
            <a:r>
              <a:rPr lang="ko-KR" altLang="en-US" dirty="0" err="1"/>
              <a:t>자금코드</a:t>
            </a:r>
            <a:r>
              <a:rPr lang="ko-KR" altLang="en-US" dirty="0"/>
              <a:t> </a:t>
            </a:r>
            <a:r>
              <a:rPr lang="ko-KR" altLang="en-US" dirty="0" err="1"/>
              <a:t>부여기준</a:t>
            </a:r>
            <a:r>
              <a:rPr lang="en-US" altLang="ko-KR" dirty="0"/>
              <a:t>: </a:t>
            </a:r>
            <a:r>
              <a:rPr lang="ko-KR" altLang="en-US" dirty="0"/>
              <a:t>수입계획코드</a:t>
            </a:r>
            <a:r>
              <a:rPr lang="en-US" altLang="ko-KR" dirty="0"/>
              <a:t>-1000</a:t>
            </a:r>
            <a:r>
              <a:rPr lang="ko-KR" altLang="en-US" dirty="0" err="1"/>
              <a:t>번대</a:t>
            </a:r>
            <a:r>
              <a:rPr lang="ko-KR" altLang="en-US" dirty="0"/>
              <a:t> 경상수입코드</a:t>
            </a:r>
            <a:br>
              <a:rPr lang="ko-KR" altLang="en-US" dirty="0"/>
            </a:br>
            <a:r>
              <a:rPr lang="en-US" altLang="ko-KR" dirty="0"/>
              <a:t>4000</a:t>
            </a:r>
            <a:r>
              <a:rPr lang="ko-KR" altLang="en-US" dirty="0" err="1"/>
              <a:t>번대</a:t>
            </a:r>
            <a:r>
              <a:rPr lang="ko-KR" altLang="en-US" dirty="0"/>
              <a:t> 자본조달코드</a:t>
            </a:r>
          </a:p>
          <a:p>
            <a:pPr fontAlgn="base"/>
            <a:r>
              <a:rPr lang="ko-KR" altLang="en-US" dirty="0"/>
              <a:t>지출계획코드</a:t>
            </a:r>
            <a:r>
              <a:rPr lang="en-US" altLang="ko-KR" dirty="0"/>
              <a:t>-2000</a:t>
            </a:r>
            <a:r>
              <a:rPr lang="ko-KR" altLang="en-US" dirty="0" err="1"/>
              <a:t>번대</a:t>
            </a:r>
            <a:r>
              <a:rPr lang="ko-KR" altLang="en-US" dirty="0"/>
              <a:t> 경상지출코드</a:t>
            </a:r>
            <a:br>
              <a:rPr lang="ko-KR" altLang="en-US" dirty="0"/>
            </a:br>
            <a:r>
              <a:rPr lang="en-US" altLang="ko-KR" dirty="0"/>
              <a:t>3000</a:t>
            </a:r>
            <a:r>
              <a:rPr lang="ko-KR" altLang="en-US" dirty="0" err="1"/>
              <a:t>번대</a:t>
            </a:r>
            <a:r>
              <a:rPr lang="ko-KR" altLang="en-US" dirty="0"/>
              <a:t> 설비투자코드</a:t>
            </a:r>
            <a:br>
              <a:rPr lang="ko-KR" altLang="en-US" dirty="0"/>
            </a:br>
            <a:r>
              <a:rPr lang="en-US" altLang="ko-KR" dirty="0"/>
              <a:t>5000</a:t>
            </a:r>
            <a:r>
              <a:rPr lang="ko-KR" altLang="en-US" dirty="0" err="1"/>
              <a:t>번대</a:t>
            </a:r>
            <a:r>
              <a:rPr lang="ko-KR" altLang="en-US" dirty="0"/>
              <a:t> 경상외지출코드</a:t>
            </a:r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수입계획</a:t>
            </a:r>
            <a:r>
              <a:rPr lang="en-US" altLang="ko-KR" dirty="0"/>
              <a:t>: </a:t>
            </a:r>
            <a:r>
              <a:rPr lang="ko-KR" altLang="en-US" dirty="0"/>
              <a:t>적색</a:t>
            </a:r>
            <a:r>
              <a:rPr lang="en-US" altLang="ko-KR" dirty="0"/>
              <a:t>, </a:t>
            </a:r>
            <a:r>
              <a:rPr lang="ko-KR" altLang="en-US" dirty="0"/>
              <a:t>지출계획</a:t>
            </a:r>
            <a:r>
              <a:rPr lang="en-US" altLang="ko-KR" dirty="0"/>
              <a:t>: </a:t>
            </a:r>
            <a:r>
              <a:rPr lang="ko-KR" altLang="en-US" dirty="0"/>
              <a:t>파란색으로 나타난다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49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(3) </a:t>
            </a:r>
            <a:r>
              <a:rPr lang="ko-KR" altLang="en-US" dirty="0"/>
              <a:t>실습 사례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수입자금계획을 </a:t>
            </a:r>
            <a:r>
              <a:rPr lang="en-US" altLang="ko-KR" dirty="0"/>
              <a:t>1/20 </a:t>
            </a:r>
            <a:r>
              <a:rPr lang="ko-KR" altLang="en-US" dirty="0"/>
              <a:t>받을 어음 추심 </a:t>
            </a:r>
            <a:r>
              <a:rPr lang="en-US" altLang="ko-KR" dirty="0"/>
              <a:t>20,000,000 1/25 </a:t>
            </a:r>
            <a:r>
              <a:rPr lang="ko-KR" altLang="en-US" dirty="0"/>
              <a:t>자본조달 </a:t>
            </a:r>
            <a:r>
              <a:rPr lang="en-US" altLang="ko-KR" dirty="0"/>
              <a:t>10,000,000</a:t>
            </a:r>
            <a:r>
              <a:rPr lang="ko-KR" altLang="en-US" dirty="0"/>
              <a:t>을 반영한다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고정지출내역을 보고 </a:t>
            </a:r>
            <a:r>
              <a:rPr lang="en-US" altLang="ko-KR" dirty="0"/>
              <a:t>1</a:t>
            </a:r>
            <a:r>
              <a:rPr lang="ko-KR" altLang="en-US" dirty="0"/>
              <a:t>월 자금계획에 반영하여 보자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본사 </a:t>
            </a:r>
            <a:r>
              <a:rPr lang="en-US" altLang="ko-KR" dirty="0"/>
              <a:t>20</a:t>
            </a:r>
            <a:r>
              <a:rPr lang="ko-KR" altLang="en-US" dirty="0"/>
              <a:t>일 사무실 임차료 </a:t>
            </a:r>
            <a:r>
              <a:rPr lang="en-US" altLang="ko-KR" dirty="0"/>
              <a:t>1,000,000 </a:t>
            </a:r>
            <a:r>
              <a:rPr lang="ko-KR" altLang="en-US" dirty="0"/>
              <a:t>기간 </a:t>
            </a:r>
            <a:r>
              <a:rPr lang="en-US" altLang="ko-KR" dirty="0"/>
              <a:t>2020.1.1-2020.12.31</a:t>
            </a:r>
            <a:endParaRPr lang="ko-KR" altLang="en-US" dirty="0"/>
          </a:p>
          <a:p>
            <a:pPr fontAlgn="base"/>
            <a:r>
              <a:rPr lang="ko-KR" altLang="en-US" dirty="0"/>
              <a:t>대구 </a:t>
            </a:r>
            <a:r>
              <a:rPr lang="en-US" altLang="ko-KR" dirty="0"/>
              <a:t>15</a:t>
            </a:r>
            <a:r>
              <a:rPr lang="ko-KR" altLang="en-US" dirty="0"/>
              <a:t>일 공장 임차료 </a:t>
            </a:r>
            <a:r>
              <a:rPr lang="en-US" altLang="ko-KR" dirty="0"/>
              <a:t>3,000,000 </a:t>
            </a:r>
            <a:r>
              <a:rPr lang="ko-KR" altLang="en-US" dirty="0"/>
              <a:t>기간 </a:t>
            </a:r>
            <a:r>
              <a:rPr lang="en-US" altLang="ko-KR" dirty="0"/>
              <a:t>2020.1.1.-2020.12.31</a:t>
            </a:r>
            <a:endParaRPr lang="ko-KR" altLang="en-US" dirty="0"/>
          </a:p>
          <a:p>
            <a:pPr fontAlgn="base"/>
            <a:r>
              <a:rPr lang="ko-KR" altLang="en-US" dirty="0"/>
              <a:t>본사 </a:t>
            </a:r>
            <a:r>
              <a:rPr lang="en-US" altLang="ko-KR" dirty="0"/>
              <a:t>25</a:t>
            </a:r>
            <a:r>
              <a:rPr lang="ko-KR" altLang="en-US" dirty="0"/>
              <a:t>일 전화요금 </a:t>
            </a:r>
            <a:r>
              <a:rPr lang="en-US" altLang="ko-KR" dirty="0"/>
              <a:t>500,000 </a:t>
            </a:r>
            <a:r>
              <a:rPr lang="ko-KR" altLang="en-US" dirty="0"/>
              <a:t>대구 </a:t>
            </a:r>
            <a:r>
              <a:rPr lang="en-US" altLang="ko-KR" dirty="0"/>
              <a:t>25</a:t>
            </a:r>
            <a:r>
              <a:rPr lang="ko-KR" altLang="en-US" dirty="0"/>
              <a:t>일 </a:t>
            </a:r>
            <a:r>
              <a:rPr lang="en-US" altLang="ko-KR" dirty="0"/>
              <a:t>300,000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8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고정자금을</a:t>
            </a:r>
            <a:r>
              <a:rPr lang="ko-KR" altLang="en-US" dirty="0"/>
              <a:t> 등록한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24025" y="1829594"/>
            <a:ext cx="8743950" cy="43434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500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고정자금이</a:t>
            </a:r>
            <a:r>
              <a:rPr lang="ko-KR" altLang="en-US" dirty="0"/>
              <a:t> 반영된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385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일자별</a:t>
            </a:r>
            <a:r>
              <a:rPr lang="ko-KR" altLang="en-US" dirty="0"/>
              <a:t> 자금계획이 반영된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877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467</Words>
  <Application>Microsoft Office PowerPoint</Application>
  <PresentationFormat>와이드스크린</PresentationFormat>
  <Paragraphs>55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나눔손글씨 펜</vt:lpstr>
      <vt:lpstr>맑은 고딕</vt:lpstr>
      <vt:lpstr>바탕</vt:lpstr>
      <vt:lpstr>-윤고딕320</vt:lpstr>
      <vt:lpstr>Arial</vt:lpstr>
      <vt:lpstr>Office 테마</vt:lpstr>
      <vt:lpstr>제 13 장 자금/예산/부가가치세 관리 </vt:lpstr>
      <vt:lpstr>자금/예산/부가가치세 관리</vt:lpstr>
      <vt:lpstr>제1절 자금관리 </vt:lpstr>
      <vt:lpstr>1. 자금계획 입력 </vt:lpstr>
      <vt:lpstr>(1) 메뉴 설명 (2) 필드 설명  </vt:lpstr>
      <vt:lpstr>(3) 실습 사례</vt:lpstr>
      <vt:lpstr>고정자금을 등록한 화면 </vt:lpstr>
      <vt:lpstr>고정자금이 반영된 화면 </vt:lpstr>
      <vt:lpstr>일자별 자금계획이 반영된 화면 </vt:lpstr>
      <vt:lpstr>자금계획 카렌다 화면 </vt:lpstr>
      <vt:lpstr>2. 자금현황/ 자금입출력내역/예적금현황 </vt:lpstr>
      <vt:lpstr>(2) 실습 사례 자금현황을 조회한 화면(총괄거래 현황 텝) </vt:lpstr>
      <vt:lpstr>자금 현황을 조회한 화면(어음현황텝) </vt:lpstr>
      <vt:lpstr>자금현황을 조회한 화면(자금집행실적텝) </vt:lpstr>
      <vt:lpstr>자금현황을 조회한 화면(일일자금계획텝) </vt:lpstr>
      <vt:lpstr>자금일보를 조회한 화면 </vt:lpstr>
      <vt:lpstr>자금입출력 내역을 조회한 화면 </vt:lpstr>
      <vt:lpstr>예적금 현황을 조회한 화면 </vt:lpstr>
      <vt:lpstr>3. 받을어음/지급어음명세서 </vt:lpstr>
      <vt:lpstr>(2) 실습 사례 받을어음명세서를 조회한 화면 </vt:lpstr>
      <vt:lpstr>지급어음명세서를 조회한 화면 </vt:lpstr>
      <vt:lpstr>유가증권명세서를 조회한 화면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13 장 자금/예산/부가가치세 관리 </dc:title>
  <dc:creator>이 장형</dc:creator>
  <cp:lastModifiedBy>이 장형</cp:lastModifiedBy>
  <cp:revision>5</cp:revision>
  <dcterms:created xsi:type="dcterms:W3CDTF">2020-08-27T09:23:56Z</dcterms:created>
  <dcterms:modified xsi:type="dcterms:W3CDTF">2020-08-27T10:16:30Z</dcterms:modified>
</cp:coreProperties>
</file>