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56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41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4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8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2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27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2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8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3984-5012-4827-908B-06A647EFD743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A1FB-48F1-48AA-A4BA-38E3AA1DE8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고정자산</a:t>
            </a:r>
            <a:r>
              <a:rPr lang="en-US" altLang="ko-KR" dirty="0"/>
              <a:t>/</a:t>
            </a:r>
            <a:r>
              <a:rPr lang="ko-KR" altLang="en-US" dirty="0"/>
              <a:t>원가관리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고정자산 등록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감가상각비 현황</a:t>
            </a:r>
            <a:r>
              <a:rPr lang="en-US" altLang="ko-KR" dirty="0"/>
              <a:t>/</a:t>
            </a:r>
            <a:r>
              <a:rPr lang="ko-KR" altLang="en-US" dirty="0"/>
              <a:t>고정자산명세서</a:t>
            </a:r>
            <a:r>
              <a:rPr lang="en-US" altLang="ko-KR" dirty="0"/>
              <a:t>/</a:t>
            </a:r>
            <a:r>
              <a:rPr lang="ko-KR" altLang="en-US" dirty="0" err="1"/>
              <a:t>변동현황</a:t>
            </a:r>
            <a:r>
              <a:rPr lang="en-US" altLang="ko-KR" dirty="0"/>
              <a:t>/</a:t>
            </a:r>
            <a:r>
              <a:rPr lang="ko-KR" altLang="en-US" dirty="0"/>
              <a:t>관리대장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원가관리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80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고정자산명세서를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8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17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고정자산관리대장을 조회한 화면</a:t>
            </a:r>
          </a:p>
        </p:txBody>
      </p:sp>
      <p:pic>
        <p:nvPicPr>
          <p:cNvPr id="4" name="Picture 8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592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원가관리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ko-KR" altLang="en-US" dirty="0" smtClean="0"/>
              <a:t>원가계산차수등록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원가계산차수등록</a:t>
            </a:r>
          </a:p>
          <a:p>
            <a:pPr fontAlgn="base"/>
            <a:r>
              <a:rPr lang="ko-KR" altLang="en-US" dirty="0" smtClean="0"/>
              <a:t>원가요소등록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원가요소등록</a:t>
            </a:r>
          </a:p>
          <a:p>
            <a:pPr fontAlgn="base"/>
            <a:r>
              <a:rPr lang="ko-KR" altLang="en-US" dirty="0" err="1" smtClean="0"/>
              <a:t>가공비집계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 err="1"/>
              <a:t>가공비집계</a:t>
            </a:r>
            <a:endParaRPr lang="ko-KR" altLang="en-US" dirty="0"/>
          </a:p>
          <a:p>
            <a:pPr fontAlgn="base"/>
            <a:r>
              <a:rPr lang="ko-KR" altLang="en-US" dirty="0" err="1" smtClean="0"/>
              <a:t>원가요소배부기준등록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 err="1"/>
              <a:t>원가요소배부기준등록</a:t>
            </a:r>
            <a:endParaRPr lang="ko-KR" altLang="en-US" dirty="0"/>
          </a:p>
          <a:p>
            <a:pPr fontAlgn="base"/>
            <a:r>
              <a:rPr lang="ko-KR" altLang="en-US" dirty="0" smtClean="0"/>
              <a:t>재료비원가계산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재료비원가계산</a:t>
            </a:r>
          </a:p>
          <a:p>
            <a:pPr fontAlgn="base"/>
            <a:r>
              <a:rPr lang="ko-KR" altLang="en-US" dirty="0" smtClean="0"/>
              <a:t>당기재료비분석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당기재료비분석</a:t>
            </a:r>
          </a:p>
          <a:p>
            <a:pPr fontAlgn="base"/>
            <a:r>
              <a:rPr lang="ko-KR" altLang="en-US" dirty="0" smtClean="0"/>
              <a:t>당기외주가공비분석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당기외주가공비분석</a:t>
            </a:r>
          </a:p>
          <a:p>
            <a:pPr fontAlgn="base"/>
            <a:r>
              <a:rPr lang="ko-KR" altLang="en-US" dirty="0" smtClean="0"/>
              <a:t>당기제조원가분석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/>
              <a:t>당기제조원가분석</a:t>
            </a:r>
          </a:p>
          <a:p>
            <a:pPr fontAlgn="base"/>
            <a:r>
              <a:rPr lang="ko-KR" altLang="en-US" dirty="0" err="1" smtClean="0"/>
              <a:t>단위별매출원가추이분석</a:t>
            </a:r>
            <a:r>
              <a:rPr lang="en-US" altLang="ko-KR" dirty="0" smtClean="0"/>
              <a:t>: </a:t>
            </a:r>
            <a:r>
              <a:rPr lang="ko-KR" altLang="en-US" dirty="0"/>
              <a:t>원가관리</a:t>
            </a:r>
            <a:r>
              <a:rPr lang="en-US" altLang="ko-KR" dirty="0"/>
              <a:t>&gt; </a:t>
            </a:r>
            <a:r>
              <a:rPr lang="ko-KR" altLang="en-US" dirty="0"/>
              <a:t>재료비원가관리</a:t>
            </a:r>
            <a:r>
              <a:rPr lang="en-US" altLang="ko-KR" dirty="0"/>
              <a:t>&gt; </a:t>
            </a:r>
            <a:r>
              <a:rPr lang="ko-KR" altLang="en-US" dirty="0" err="1"/>
              <a:t>단위별매출원가추이분석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86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(2)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/>
              <a:t>원가계산차수를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2060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원가요소를 등록한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663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가공비 집계를 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213"/>
          <a:stretch>
            <a:fillRect/>
          </a:stretch>
        </p:blipFill>
        <p:spPr>
          <a:xfrm>
            <a:off x="2013431" y="1825625"/>
            <a:ext cx="8165137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8466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원가요소배부기준 등록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397"/>
          <a:stretch>
            <a:fillRect/>
          </a:stretch>
        </p:blipFill>
        <p:spPr>
          <a:xfrm>
            <a:off x="2005491" y="1825625"/>
            <a:ext cx="8181018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176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재료비 원가계산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9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4987"/>
          <a:stretch>
            <a:fillRect/>
          </a:stretch>
        </p:blipFill>
        <p:spPr>
          <a:xfrm>
            <a:off x="2023142" y="1825625"/>
            <a:ext cx="8145716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536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당기 재료비 분석 화면</a:t>
            </a:r>
          </a:p>
        </p:txBody>
      </p:sp>
      <p:pic>
        <p:nvPicPr>
          <p:cNvPr id="4" name="Picture 10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279"/>
          <a:stretch>
            <a:fillRect/>
          </a:stretch>
        </p:blipFill>
        <p:spPr>
          <a:xfrm>
            <a:off x="2010587" y="1825625"/>
            <a:ext cx="8170826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888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당기 </a:t>
            </a:r>
            <a:r>
              <a:rPr lang="ko-KR" altLang="en-US" dirty="0" err="1"/>
              <a:t>외주가공비</a:t>
            </a:r>
            <a:r>
              <a:rPr lang="ko-KR" altLang="en-US" dirty="0"/>
              <a:t> 분석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0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765"/>
          <a:stretch>
            <a:fillRect/>
          </a:stretch>
        </p:blipFill>
        <p:spPr>
          <a:xfrm>
            <a:off x="1989517" y="1825625"/>
            <a:ext cx="8212966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306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고정자산 등록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고정자산을 등록하는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고정자산관리</a:t>
            </a:r>
            <a:r>
              <a:rPr lang="en-US" altLang="ko-KR" dirty="0"/>
              <a:t>&gt; </a:t>
            </a:r>
            <a:r>
              <a:rPr lang="ko-KR" altLang="en-US" dirty="0"/>
              <a:t>고정자산등록</a:t>
            </a:r>
          </a:p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메뉴 설명</a:t>
            </a:r>
          </a:p>
          <a:p>
            <a:pPr fontAlgn="base"/>
            <a:r>
              <a:rPr lang="ko-KR" altLang="en-US" dirty="0"/>
              <a:t>유형과 무형의 자산을 </a:t>
            </a:r>
            <a:r>
              <a:rPr lang="ko-KR" altLang="en-US" dirty="0" smtClean="0"/>
              <a:t>등록하여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 </a:t>
            </a:r>
            <a:r>
              <a:rPr lang="ko-KR" altLang="en-US" dirty="0"/>
              <a:t>감가상각비를 계산한다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Picture 7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9337" y="1825624"/>
            <a:ext cx="3437382" cy="44862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752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당기제조원가 분석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0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6225"/>
          <a:stretch>
            <a:fillRect/>
          </a:stretch>
        </p:blipFill>
        <p:spPr>
          <a:xfrm>
            <a:off x="1969373" y="1825625"/>
            <a:ext cx="8253254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5191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단위별</a:t>
            </a:r>
            <a:r>
              <a:rPr lang="ko-KR" altLang="en-US" dirty="0"/>
              <a:t> 매출원가추이 분석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0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b="5539"/>
          <a:stretch>
            <a:fillRect/>
          </a:stretch>
        </p:blipFill>
        <p:spPr>
          <a:xfrm>
            <a:off x="1999341" y="1825625"/>
            <a:ext cx="8193317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05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543864"/>
              </p:ext>
            </p:extLst>
          </p:nvPr>
        </p:nvGraphicFramePr>
        <p:xfrm>
          <a:off x="981891" y="180996"/>
          <a:ext cx="10228217" cy="6677004"/>
        </p:xfrm>
        <a:graphic>
          <a:graphicData uri="http://schemas.openxmlformats.org/drawingml/2006/table">
            <a:tbl>
              <a:tblPr/>
              <a:tblGrid>
                <a:gridCol w="10228217">
                  <a:extLst>
                    <a:ext uri="{9D8B030D-6E8A-4147-A177-3AD203B41FA5}">
                      <a16:colId xmlns:a16="http://schemas.microsoft.com/office/drawing/2014/main" val="1488646920"/>
                    </a:ext>
                  </a:extLst>
                </a:gridCol>
              </a:tblGrid>
              <a:tr h="651923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4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46535"/>
                  </a:ext>
                </a:extLst>
              </a:tr>
              <a:tr h="1058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666045"/>
                  </a:ext>
                </a:extLst>
              </a:tr>
              <a:tr h="51075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소비자간</a:t>
                      </a:r>
                      <a:r>
                        <a:rPr lang="en-US" altLang="ko-KR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(C2C: consumer-to-consumer) </a:t>
                      </a:r>
                      <a:r>
                        <a:rPr lang="ko-KR" altLang="en-US" sz="20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전자상거래</a:t>
                      </a:r>
                      <a:endParaRPr lang="ko-KR" altLang="en-US" sz="20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소비자간 전자상거래는 구매자와 판매자가 모두 개인인 전자상거래이다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인터넷에서 다양한 방법으로 수행되는데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C2C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경매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온라인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분류광고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개인 서비스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C2C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 대한 지원 서비스 등이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C2C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경매는 대부분 경매는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eBay.com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과 같은 중개상에 의해 수행된다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소비자는 일반 사이트나 전문 사이트를 사용할 수도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온라인 분류 광고는 인터넷 기반의 분류 광고로 전국적인 독자들에게 제공된다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이러한 광범위한 독자는 가능한 상품과 서비스의 공급 및 잠재적 구매자의 수를 증가시킨다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개인 서비스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변호사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세무사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투자 상담역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데이트 소개업 등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 인터넷에서 사용 가능하다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C2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ㅊ에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대한 지원 서비스로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PayPal.com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과 같은 기업의 지불서비스로 품질을 보장하고 지불을 받으며 사기를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예방하여준다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구매자의 대금과 구매된 상품을 가지고 있으면서 판매자가 합의된 것을 배송한 것을 확인한 후에만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수수료를 받고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) 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구매자에게 상품을 배송하고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판매자에게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대금을 전달하는 중개상인 </a:t>
                      </a: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에스크로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서비스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(escrow service)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 있다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5714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2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업종</a:t>
            </a:r>
            <a:r>
              <a:rPr lang="en-US" altLang="ko-KR" dirty="0"/>
              <a:t>: </a:t>
            </a:r>
            <a:r>
              <a:rPr lang="ko-KR" altLang="en-US" dirty="0" err="1"/>
              <a:t>내용연수의</a:t>
            </a:r>
            <a:r>
              <a:rPr lang="ko-KR" altLang="en-US" dirty="0"/>
              <a:t> 적정여부를 판단하기 위한 것으로 ‘도움’ 단추를 누르면 </a:t>
            </a:r>
            <a:r>
              <a:rPr lang="ko-KR" altLang="en-US" dirty="0" err="1"/>
              <a:t>업종코드가</a:t>
            </a:r>
            <a:r>
              <a:rPr lang="ko-KR" altLang="en-US" dirty="0"/>
              <a:t> 나타난다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경비구분</a:t>
            </a:r>
            <a:r>
              <a:rPr lang="en-US" altLang="ko-KR" dirty="0"/>
              <a:t>: </a:t>
            </a:r>
            <a:r>
              <a:rPr lang="ko-KR" altLang="en-US" dirty="0"/>
              <a:t>고정자산의 용도에 따른 감가상각비의 해당 경비를 선택한다</a:t>
            </a:r>
            <a:r>
              <a:rPr lang="en-US" altLang="ko-KR" dirty="0"/>
              <a:t>.(0. 800</a:t>
            </a:r>
            <a:r>
              <a:rPr lang="ko-KR" altLang="en-US" dirty="0" err="1"/>
              <a:t>번대</a:t>
            </a:r>
            <a:r>
              <a:rPr lang="en-US" altLang="ko-KR" dirty="0"/>
              <a:t>(</a:t>
            </a:r>
            <a:r>
              <a:rPr lang="ko-KR" altLang="en-US" dirty="0" err="1"/>
              <a:t>판매비와</a:t>
            </a:r>
            <a:r>
              <a:rPr lang="ko-KR" altLang="en-US" dirty="0"/>
              <a:t> 관리비</a:t>
            </a:r>
            <a:r>
              <a:rPr lang="en-US" altLang="ko-KR" dirty="0"/>
              <a:t>), 1. 500</a:t>
            </a:r>
            <a:r>
              <a:rPr lang="ko-KR" altLang="en-US" dirty="0" err="1"/>
              <a:t>번대</a:t>
            </a:r>
            <a:r>
              <a:rPr lang="en-US" altLang="ko-KR" dirty="0"/>
              <a:t>(</a:t>
            </a:r>
            <a:r>
              <a:rPr lang="ko-KR" altLang="en-US" dirty="0"/>
              <a:t>제조경비</a:t>
            </a:r>
            <a:r>
              <a:rPr lang="en-US" altLang="ko-KR" dirty="0"/>
              <a:t>), 2. 600</a:t>
            </a:r>
            <a:r>
              <a:rPr lang="ko-KR" altLang="en-US" dirty="0" err="1"/>
              <a:t>번대</a:t>
            </a:r>
            <a:r>
              <a:rPr lang="en-US" altLang="ko-KR" dirty="0"/>
              <a:t>(</a:t>
            </a:r>
            <a:r>
              <a:rPr lang="ko-KR" altLang="en-US" dirty="0"/>
              <a:t>도급경비</a:t>
            </a:r>
            <a:r>
              <a:rPr lang="en-US" altLang="ko-KR" dirty="0"/>
              <a:t>), 3. 700</a:t>
            </a:r>
            <a:r>
              <a:rPr lang="ko-KR" altLang="en-US" dirty="0" err="1"/>
              <a:t>번대</a:t>
            </a:r>
            <a:r>
              <a:rPr lang="en-US" altLang="ko-KR" dirty="0"/>
              <a:t>(</a:t>
            </a:r>
            <a:r>
              <a:rPr lang="ko-KR" altLang="en-US" dirty="0" err="1"/>
              <a:t>분양경비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구분</a:t>
            </a:r>
            <a:r>
              <a:rPr lang="en-US" altLang="ko-KR" dirty="0"/>
              <a:t>: 1. </a:t>
            </a:r>
            <a:r>
              <a:rPr lang="ko-KR" altLang="en-US" dirty="0" err="1"/>
              <a:t>자본적지출</a:t>
            </a:r>
            <a:r>
              <a:rPr lang="en-US" altLang="ko-KR" dirty="0"/>
              <a:t>, 2. </a:t>
            </a:r>
            <a:r>
              <a:rPr lang="ko-KR" altLang="en-US" dirty="0"/>
              <a:t>양도</a:t>
            </a:r>
            <a:r>
              <a:rPr lang="en-US" altLang="ko-KR" dirty="0"/>
              <a:t>, 3. </a:t>
            </a:r>
            <a:r>
              <a:rPr lang="ko-KR" altLang="en-US" dirty="0"/>
              <a:t>폐기</a:t>
            </a:r>
            <a:r>
              <a:rPr lang="en-US" altLang="ko-KR" dirty="0"/>
              <a:t>, 4. </a:t>
            </a:r>
            <a:r>
              <a:rPr lang="ko-KR" altLang="en-US" dirty="0"/>
              <a:t>부서이동</a:t>
            </a:r>
            <a:r>
              <a:rPr lang="en-US" altLang="ko-KR" dirty="0"/>
              <a:t>, 5. PJT</a:t>
            </a:r>
            <a:r>
              <a:rPr lang="ko-KR" altLang="en-US" dirty="0"/>
              <a:t>이동 중 해당사항을 선택한다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9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189082"/>
              </p:ext>
            </p:extLst>
          </p:nvPr>
        </p:nvGraphicFramePr>
        <p:xfrm>
          <a:off x="1423853" y="1690690"/>
          <a:ext cx="9333794" cy="4777344"/>
        </p:xfrm>
        <a:graphic>
          <a:graphicData uri="http://schemas.openxmlformats.org/drawingml/2006/table">
            <a:tbl>
              <a:tblPr/>
              <a:tblGrid>
                <a:gridCol w="1532125">
                  <a:extLst>
                    <a:ext uri="{9D8B030D-6E8A-4147-A177-3AD203B41FA5}">
                      <a16:colId xmlns:a16="http://schemas.microsoft.com/office/drawing/2014/main" val="2458979686"/>
                    </a:ext>
                  </a:extLst>
                </a:gridCol>
                <a:gridCol w="1602768">
                  <a:extLst>
                    <a:ext uri="{9D8B030D-6E8A-4147-A177-3AD203B41FA5}">
                      <a16:colId xmlns:a16="http://schemas.microsoft.com/office/drawing/2014/main" val="384239882"/>
                    </a:ext>
                  </a:extLst>
                </a:gridCol>
                <a:gridCol w="1602768">
                  <a:extLst>
                    <a:ext uri="{9D8B030D-6E8A-4147-A177-3AD203B41FA5}">
                      <a16:colId xmlns:a16="http://schemas.microsoft.com/office/drawing/2014/main" val="2677248512"/>
                    </a:ext>
                  </a:extLst>
                </a:gridCol>
                <a:gridCol w="1532125">
                  <a:extLst>
                    <a:ext uri="{9D8B030D-6E8A-4147-A177-3AD203B41FA5}">
                      <a16:colId xmlns:a16="http://schemas.microsoft.com/office/drawing/2014/main" val="653163493"/>
                    </a:ext>
                  </a:extLst>
                </a:gridCol>
                <a:gridCol w="1532125">
                  <a:extLst>
                    <a:ext uri="{9D8B030D-6E8A-4147-A177-3AD203B41FA5}">
                      <a16:colId xmlns:a16="http://schemas.microsoft.com/office/drawing/2014/main" val="2831798831"/>
                    </a:ext>
                  </a:extLst>
                </a:gridCol>
                <a:gridCol w="1531883">
                  <a:extLst>
                    <a:ext uri="{9D8B030D-6E8A-4147-A177-3AD203B41FA5}">
                      <a16:colId xmlns:a16="http://schemas.microsoft.com/office/drawing/2014/main" val="2679722851"/>
                    </a:ext>
                  </a:extLst>
                </a:gridCol>
              </a:tblGrid>
              <a:tr h="61765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자산명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품명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취득일자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상각누계액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내용연수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구입처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7359"/>
                  </a:ext>
                </a:extLst>
              </a:tr>
              <a:tr h="6176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자산코드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취득원가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상각방법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관리부서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참고사항</a:t>
                      </a:r>
                      <a:endParaRPr lang="ko-KR" altLang="en-US" sz="16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37611"/>
                  </a:ext>
                </a:extLst>
              </a:tr>
              <a:tr h="5903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비품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에어컨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2020.7.10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5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한국전자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49453"/>
                  </a:ext>
                </a:extLst>
              </a:tr>
              <a:tr h="59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AA10001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정률법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본사총무부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4051"/>
                  </a:ext>
                </a:extLst>
              </a:tr>
              <a:tr h="5903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기계장치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제어장치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2020.7.1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8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대한기계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869720"/>
                  </a:ext>
                </a:extLst>
              </a:tr>
              <a:tr h="59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AB10001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정률법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대구생산부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04659"/>
                  </a:ext>
                </a:extLst>
              </a:tr>
              <a:tr h="5903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차량운반구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화물차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2020.2.20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8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독도자동차</a:t>
                      </a: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76895"/>
                  </a:ext>
                </a:extLst>
              </a:tr>
              <a:tr h="590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AC10001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10,000,000</a:t>
                      </a:r>
                      <a:endParaRPr 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정률법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대구자재부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8453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529575" y="0"/>
            <a:ext cx="23225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04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latinLnBrk="0"/>
            <a:r>
              <a:rPr lang="ko-KR" altLang="en-US" dirty="0"/>
              <a:t>고정 자산을 등록한 화면</a:t>
            </a:r>
            <a:r>
              <a:rPr lang="en-US" altLang="ko-KR" dirty="0"/>
              <a:t>(</a:t>
            </a:r>
            <a:r>
              <a:rPr lang="ko-KR" altLang="en-US" dirty="0"/>
              <a:t>에어컨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Picture 7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499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고정자산을 등록한 화면</a:t>
            </a:r>
            <a:r>
              <a:rPr lang="en-US" altLang="ko-KR" dirty="0"/>
              <a:t>(</a:t>
            </a:r>
            <a:r>
              <a:rPr lang="ko-KR" altLang="en-US" dirty="0"/>
              <a:t>제어장치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8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64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고정자산을 등록한 화면</a:t>
            </a:r>
            <a:r>
              <a:rPr lang="en-US" altLang="ko-KR" dirty="0"/>
              <a:t>(</a:t>
            </a:r>
            <a:r>
              <a:rPr lang="ko-KR" altLang="en-US" dirty="0"/>
              <a:t>화물차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8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034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감가상각비 현황</a:t>
            </a:r>
            <a:r>
              <a:rPr lang="en-US" altLang="ko-KR" dirty="0"/>
              <a:t>/</a:t>
            </a:r>
            <a:r>
              <a:rPr lang="ko-KR" altLang="en-US" dirty="0"/>
              <a:t>고정자산명세서</a:t>
            </a:r>
            <a:r>
              <a:rPr lang="en-US" altLang="ko-KR" dirty="0"/>
              <a:t>/</a:t>
            </a:r>
            <a:r>
              <a:rPr lang="ko-KR" altLang="en-US" dirty="0" err="1"/>
              <a:t>변동현황</a:t>
            </a:r>
            <a:r>
              <a:rPr lang="en-US" altLang="ko-KR" dirty="0"/>
              <a:t>/</a:t>
            </a:r>
            <a:r>
              <a:rPr lang="ko-KR" altLang="en-US" dirty="0"/>
              <a:t>관리대장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감가상각비 현황을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고정자산관리</a:t>
            </a:r>
            <a:r>
              <a:rPr lang="en-US" altLang="ko-KR" dirty="0"/>
              <a:t>&gt; </a:t>
            </a:r>
            <a:r>
              <a:rPr lang="ko-KR" altLang="en-US" dirty="0"/>
              <a:t>감가상각비 현황</a:t>
            </a:r>
          </a:p>
          <a:p>
            <a:pPr fontAlgn="base"/>
            <a:r>
              <a:rPr lang="ko-KR" altLang="en-US" dirty="0"/>
              <a:t>고정자산명세서를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고정자산관리</a:t>
            </a:r>
            <a:r>
              <a:rPr lang="en-US" altLang="ko-KR" dirty="0"/>
              <a:t>&gt; </a:t>
            </a:r>
            <a:r>
              <a:rPr lang="ko-KR" altLang="en-US" dirty="0"/>
              <a:t>고정자산명세서</a:t>
            </a:r>
          </a:p>
          <a:p>
            <a:pPr fontAlgn="base"/>
            <a:r>
              <a:rPr lang="ko-KR" altLang="en-US" dirty="0"/>
              <a:t>고정자산변동현황을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고정자산관리</a:t>
            </a:r>
            <a:r>
              <a:rPr lang="en-US" altLang="ko-KR" dirty="0"/>
              <a:t>&gt; </a:t>
            </a:r>
            <a:r>
              <a:rPr lang="ko-KR" altLang="en-US" dirty="0"/>
              <a:t>고정자산변동현황</a:t>
            </a:r>
          </a:p>
          <a:p>
            <a:pPr fontAlgn="base"/>
            <a:r>
              <a:rPr lang="ko-KR" altLang="en-US" dirty="0"/>
              <a:t>고정자산관리대장을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고정자산관리</a:t>
            </a:r>
            <a:r>
              <a:rPr lang="en-US" altLang="ko-KR" dirty="0"/>
              <a:t>&gt; </a:t>
            </a:r>
            <a:r>
              <a:rPr lang="ko-KR" altLang="en-US" dirty="0"/>
              <a:t>고정자산관리대장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4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(2)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r>
              <a:rPr lang="ko-KR" altLang="en-US" dirty="0"/>
              <a:t>감가상각비 현황을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8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077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542</Words>
  <Application>Microsoft Office PowerPoint</Application>
  <PresentationFormat>와이드스크린</PresentationFormat>
  <Paragraphs>93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KoPub돋움체 Medium</vt:lpstr>
      <vt:lpstr>나눔손글씨 펜</vt:lpstr>
      <vt:lpstr>맑은 고딕</vt:lpstr>
      <vt:lpstr>바탕</vt:lpstr>
      <vt:lpstr>-윤고딕320</vt:lpstr>
      <vt:lpstr>-윤고딕330</vt:lpstr>
      <vt:lpstr>Arial</vt:lpstr>
      <vt:lpstr>Office 테마</vt:lpstr>
      <vt:lpstr>제2절 고정자산/원가관리 </vt:lpstr>
      <vt:lpstr>1. 고정자산 등록 </vt:lpstr>
      <vt:lpstr>(2) 필드 설명 </vt:lpstr>
      <vt:lpstr>(3) 실습 사례 </vt:lpstr>
      <vt:lpstr>고정 자산을 등록한 화면(에어컨)</vt:lpstr>
      <vt:lpstr>고정자산을 등록한 화면(제어장치) </vt:lpstr>
      <vt:lpstr>고정자산을 등록한 화면(화물차) </vt:lpstr>
      <vt:lpstr>2. 감가상각비 현황/고정자산명세서/변동현황/관리대장 </vt:lpstr>
      <vt:lpstr>(2) 실습 사례 감가상각비 현황을 조회한 화면 </vt:lpstr>
      <vt:lpstr>고정자산명세서를 조회한 화면 </vt:lpstr>
      <vt:lpstr>고정자산관리대장을 조회한 화면</vt:lpstr>
      <vt:lpstr>3. 원가관리 </vt:lpstr>
      <vt:lpstr>(2) 실습 사례 원가계산차수를 등록한 화면 </vt:lpstr>
      <vt:lpstr>원가요소를 등록한 화면 </vt:lpstr>
      <vt:lpstr>가공비 집계를 한 화면 </vt:lpstr>
      <vt:lpstr>원가요소배부기준 등록 화면 </vt:lpstr>
      <vt:lpstr>재료비 원가계산 화면 </vt:lpstr>
      <vt:lpstr>당기 재료비 분석 화면</vt:lpstr>
      <vt:lpstr>당기 외주가공비 분석 화면 </vt:lpstr>
      <vt:lpstr>당기제조원가 분석 화면 </vt:lpstr>
      <vt:lpstr>단위별 매출원가추이 분석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제2절 고정자산/원가관리 </dc:title>
  <dc:creator>이 장형</dc:creator>
  <cp:lastModifiedBy>이 장형</cp:lastModifiedBy>
  <cp:revision>5</cp:revision>
  <dcterms:created xsi:type="dcterms:W3CDTF">2020-08-27T08:31:59Z</dcterms:created>
  <dcterms:modified xsi:type="dcterms:W3CDTF">2020-08-27T09:01:22Z</dcterms:modified>
</cp:coreProperties>
</file>