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5A5-3AE8-49CB-81C2-AB1DA558F57D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EB3-6EDC-4780-928D-9F99AD886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3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5A5-3AE8-49CB-81C2-AB1DA558F57D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EB3-6EDC-4780-928D-9F99AD886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59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5A5-3AE8-49CB-81C2-AB1DA558F57D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EB3-6EDC-4780-928D-9F99AD886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01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5A5-3AE8-49CB-81C2-AB1DA558F57D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EB3-6EDC-4780-928D-9F99AD886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39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5A5-3AE8-49CB-81C2-AB1DA558F57D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EB3-6EDC-4780-928D-9F99AD886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89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5A5-3AE8-49CB-81C2-AB1DA558F57D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EB3-6EDC-4780-928D-9F99AD886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34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5A5-3AE8-49CB-81C2-AB1DA558F57D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EB3-6EDC-4780-928D-9F99AD886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75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5A5-3AE8-49CB-81C2-AB1DA558F57D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EB3-6EDC-4780-928D-9F99AD886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85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5A5-3AE8-49CB-81C2-AB1DA558F57D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EB3-6EDC-4780-928D-9F99AD886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21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5A5-3AE8-49CB-81C2-AB1DA558F57D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EB3-6EDC-4780-928D-9F99AD886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42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5A5-3AE8-49CB-81C2-AB1DA558F57D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2EB3-6EDC-4780-928D-9F99AD886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84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445A5-3AE8-49CB-81C2-AB1DA558F57D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82EB3-6EDC-4780-928D-9F99AD886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82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제 </a:t>
            </a:r>
            <a:r>
              <a:rPr lang="en-US" altLang="ko-KR" dirty="0" smtClean="0"/>
              <a:t>12 </a:t>
            </a:r>
            <a:r>
              <a:rPr lang="ko-KR" altLang="en-US" dirty="0" smtClean="0"/>
              <a:t>장 </a:t>
            </a:r>
            <a:r>
              <a:rPr lang="ko-KR" altLang="en-US" dirty="0"/>
              <a:t>회계 관리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 latinLnBrk="0"/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절 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endParaRPr lang="ko-KR" altLang="en-US" dirty="0"/>
          </a:p>
          <a:p>
            <a:pPr fontAlgn="base" latinLnBrk="0"/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절 고정자산</a:t>
            </a:r>
            <a:r>
              <a:rPr lang="en-US" altLang="ko-KR" dirty="0"/>
              <a:t>/</a:t>
            </a:r>
            <a:r>
              <a:rPr lang="ko-KR" altLang="en-US" dirty="0"/>
              <a:t>원가관리</a:t>
            </a:r>
          </a:p>
          <a:p>
            <a:pPr fontAlgn="base" latinLnBrk="0"/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절 결산</a:t>
            </a:r>
            <a:r>
              <a:rPr lang="en-US" altLang="ko-KR" dirty="0"/>
              <a:t>/</a:t>
            </a:r>
            <a:r>
              <a:rPr lang="ko-KR" altLang="en-US" dirty="0"/>
              <a:t>재무제표관리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340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재무상태표를 입력한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3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5107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0"/>
            <a:r>
              <a:rPr lang="en-US" altLang="ko-KR" dirty="0"/>
              <a:t>2. </a:t>
            </a:r>
            <a:r>
              <a:rPr lang="ko-KR" altLang="en-US" dirty="0"/>
              <a:t>기초 손익계산서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169439"/>
              </p:ext>
            </p:extLst>
          </p:nvPr>
        </p:nvGraphicFramePr>
        <p:xfrm>
          <a:off x="1254033" y="1690690"/>
          <a:ext cx="8938839" cy="5167312"/>
        </p:xfrm>
        <a:graphic>
          <a:graphicData uri="http://schemas.openxmlformats.org/drawingml/2006/table">
            <a:tbl>
              <a:tblPr/>
              <a:tblGrid>
                <a:gridCol w="1558485">
                  <a:extLst>
                    <a:ext uri="{9D8B030D-6E8A-4147-A177-3AD203B41FA5}">
                      <a16:colId xmlns:a16="http://schemas.microsoft.com/office/drawing/2014/main" val="1105938295"/>
                    </a:ext>
                  </a:extLst>
                </a:gridCol>
                <a:gridCol w="1421128">
                  <a:extLst>
                    <a:ext uri="{9D8B030D-6E8A-4147-A177-3AD203B41FA5}">
                      <a16:colId xmlns:a16="http://schemas.microsoft.com/office/drawing/2014/main" val="1460753071"/>
                    </a:ext>
                  </a:extLst>
                </a:gridCol>
                <a:gridCol w="1558485">
                  <a:extLst>
                    <a:ext uri="{9D8B030D-6E8A-4147-A177-3AD203B41FA5}">
                      <a16:colId xmlns:a16="http://schemas.microsoft.com/office/drawing/2014/main" val="1665962044"/>
                    </a:ext>
                  </a:extLst>
                </a:gridCol>
                <a:gridCol w="1421128">
                  <a:extLst>
                    <a:ext uri="{9D8B030D-6E8A-4147-A177-3AD203B41FA5}">
                      <a16:colId xmlns:a16="http://schemas.microsoft.com/office/drawing/2014/main" val="4073608694"/>
                    </a:ext>
                  </a:extLst>
                </a:gridCol>
                <a:gridCol w="1558485">
                  <a:extLst>
                    <a:ext uri="{9D8B030D-6E8A-4147-A177-3AD203B41FA5}">
                      <a16:colId xmlns:a16="http://schemas.microsoft.com/office/drawing/2014/main" val="345666029"/>
                    </a:ext>
                  </a:extLst>
                </a:gridCol>
                <a:gridCol w="1421128">
                  <a:extLst>
                    <a:ext uri="{9D8B030D-6E8A-4147-A177-3AD203B41FA5}">
                      <a16:colId xmlns:a16="http://schemas.microsoft.com/office/drawing/2014/main" val="565625897"/>
                    </a:ext>
                  </a:extLst>
                </a:gridCol>
              </a:tblGrid>
              <a:tr h="9010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 err="1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국내매출</a:t>
                      </a:r>
                      <a:r>
                        <a:rPr lang="en-US" altLang="ko-KR" sz="16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(</a:t>
                      </a:r>
                      <a:r>
                        <a:rPr lang="ko-KR" altLang="en-US" sz="16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상품</a:t>
                      </a:r>
                      <a:r>
                        <a:rPr lang="en-US" altLang="ko-KR" sz="16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)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12,000,000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 err="1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국내매출</a:t>
                      </a:r>
                      <a:r>
                        <a:rPr lang="en-US" altLang="ko-KR" sz="16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(</a:t>
                      </a:r>
                      <a:r>
                        <a:rPr lang="ko-KR" altLang="en-US" sz="16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제품</a:t>
                      </a:r>
                      <a:r>
                        <a:rPr lang="en-US" altLang="ko-KR" sz="16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)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208,000,000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기초상품재고액</a:t>
                      </a: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19004"/>
                  </a:ext>
                </a:extLst>
              </a:tr>
              <a:tr h="9010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당기상품매입액</a:t>
                      </a: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11,000,000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기초제품재고액</a:t>
                      </a: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4,500,000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 err="1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직원급여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46,000,000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282692"/>
                  </a:ext>
                </a:extLst>
              </a:tr>
              <a:tr h="8413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복리후생비</a:t>
                      </a: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12,000,000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여비교통비</a:t>
                      </a: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4,500,000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접대비</a:t>
                      </a: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9,250,000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442839"/>
                  </a:ext>
                </a:extLst>
              </a:tr>
              <a:tr h="8413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통신비</a:t>
                      </a: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3,560,000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세금과공과금</a:t>
                      </a: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13,500,000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소모품비</a:t>
                      </a: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4,800,000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087287"/>
                  </a:ext>
                </a:extLst>
              </a:tr>
              <a:tr h="8413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보험료</a:t>
                      </a: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2,450,000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대손상각비</a:t>
                      </a: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50,000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이자비용</a:t>
                      </a: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1,200,000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802459"/>
                  </a:ext>
                </a:extLst>
              </a:tr>
              <a:tr h="8413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법인세등</a:t>
                      </a: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690,000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57715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523556" y="0"/>
            <a:ext cx="232971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50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기초 손익계산서를 입력한 화면</a:t>
            </a:r>
            <a:br>
              <a:rPr lang="ko-KR" altLang="en-US" dirty="0"/>
            </a:b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ko-KR" altLang="en-US" sz="1800" dirty="0" err="1" smtClean="0"/>
              <a:t>국내매출</a:t>
            </a:r>
            <a:r>
              <a:rPr lang="en-US" altLang="ko-KR" sz="1800" dirty="0"/>
              <a:t>(</a:t>
            </a:r>
            <a:r>
              <a:rPr lang="ko-KR" altLang="en-US" sz="1800" dirty="0"/>
              <a:t>상품</a:t>
            </a:r>
            <a:r>
              <a:rPr lang="en-US" altLang="ko-KR" sz="1800" dirty="0"/>
              <a:t>)</a:t>
            </a:r>
            <a:r>
              <a:rPr lang="ko-KR" altLang="en-US" sz="1800" dirty="0"/>
              <a:t>은 </a:t>
            </a:r>
            <a:r>
              <a:rPr lang="en-US" altLang="ko-KR" sz="1800" dirty="0"/>
              <a:t>40101</a:t>
            </a:r>
            <a:r>
              <a:rPr lang="ko-KR" altLang="en-US" sz="1800" dirty="0"/>
              <a:t>으로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국내매출</a:t>
            </a:r>
            <a:r>
              <a:rPr lang="en-US" altLang="ko-KR" sz="1800" dirty="0"/>
              <a:t>(</a:t>
            </a:r>
            <a:r>
              <a:rPr lang="ko-KR" altLang="en-US" sz="1800" dirty="0"/>
              <a:t>제품</a:t>
            </a:r>
            <a:r>
              <a:rPr lang="en-US" altLang="ko-KR" sz="1800" dirty="0"/>
              <a:t>)</a:t>
            </a:r>
            <a:r>
              <a:rPr lang="ko-KR" altLang="en-US" sz="1800" dirty="0"/>
              <a:t>은 </a:t>
            </a:r>
            <a:r>
              <a:rPr lang="en-US" altLang="ko-KR" sz="1800" dirty="0"/>
              <a:t>40401</a:t>
            </a:r>
            <a:r>
              <a:rPr lang="ko-KR" altLang="en-US" sz="1800" dirty="0"/>
              <a:t>으로 등록을 한다</a:t>
            </a:r>
            <a:r>
              <a:rPr lang="en-US" altLang="ko-KR" sz="1800" dirty="0"/>
              <a:t>. </a:t>
            </a:r>
            <a:r>
              <a:rPr lang="ko-KR" altLang="en-US" sz="1800" dirty="0"/>
              <a:t>상품</a:t>
            </a:r>
            <a:r>
              <a:rPr lang="en-US" altLang="ko-KR" sz="1800" dirty="0"/>
              <a:t>(</a:t>
            </a:r>
            <a:r>
              <a:rPr lang="ko-KR" altLang="en-US" sz="1800" dirty="0"/>
              <a:t>제품</a:t>
            </a:r>
            <a:r>
              <a:rPr lang="en-US" altLang="ko-KR" sz="1800" dirty="0"/>
              <a:t>)</a:t>
            </a:r>
            <a:r>
              <a:rPr lang="ko-KR" altLang="en-US" sz="1800" dirty="0"/>
              <a:t>매출원가를 먼저계산하여 금액을 기입한 후 기초와 기말재고액을 기입</a:t>
            </a:r>
          </a:p>
        </p:txBody>
      </p:sp>
      <p:pic>
        <p:nvPicPr>
          <p:cNvPr id="4" name="Picture 3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593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기초 제조원가명세서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81652"/>
              </p:ext>
            </p:extLst>
          </p:nvPr>
        </p:nvGraphicFramePr>
        <p:xfrm>
          <a:off x="1129554" y="1397726"/>
          <a:ext cx="10224246" cy="5068387"/>
        </p:xfrm>
        <a:graphic>
          <a:graphicData uri="http://schemas.openxmlformats.org/drawingml/2006/table">
            <a:tbl>
              <a:tblPr/>
              <a:tblGrid>
                <a:gridCol w="1932665">
                  <a:extLst>
                    <a:ext uri="{9D8B030D-6E8A-4147-A177-3AD203B41FA5}">
                      <a16:colId xmlns:a16="http://schemas.microsoft.com/office/drawing/2014/main" val="2257496838"/>
                    </a:ext>
                  </a:extLst>
                </a:gridCol>
                <a:gridCol w="1475417">
                  <a:extLst>
                    <a:ext uri="{9D8B030D-6E8A-4147-A177-3AD203B41FA5}">
                      <a16:colId xmlns:a16="http://schemas.microsoft.com/office/drawing/2014/main" val="1346267490"/>
                    </a:ext>
                  </a:extLst>
                </a:gridCol>
                <a:gridCol w="1932665">
                  <a:extLst>
                    <a:ext uri="{9D8B030D-6E8A-4147-A177-3AD203B41FA5}">
                      <a16:colId xmlns:a16="http://schemas.microsoft.com/office/drawing/2014/main" val="3298808311"/>
                    </a:ext>
                  </a:extLst>
                </a:gridCol>
                <a:gridCol w="1475417">
                  <a:extLst>
                    <a:ext uri="{9D8B030D-6E8A-4147-A177-3AD203B41FA5}">
                      <a16:colId xmlns:a16="http://schemas.microsoft.com/office/drawing/2014/main" val="2129394758"/>
                    </a:ext>
                  </a:extLst>
                </a:gridCol>
                <a:gridCol w="1932665">
                  <a:extLst>
                    <a:ext uri="{9D8B030D-6E8A-4147-A177-3AD203B41FA5}">
                      <a16:colId xmlns:a16="http://schemas.microsoft.com/office/drawing/2014/main" val="1762674561"/>
                    </a:ext>
                  </a:extLst>
                </a:gridCol>
                <a:gridCol w="1475417">
                  <a:extLst>
                    <a:ext uri="{9D8B030D-6E8A-4147-A177-3AD203B41FA5}">
                      <a16:colId xmlns:a16="http://schemas.microsoft.com/office/drawing/2014/main" val="4267182633"/>
                    </a:ext>
                  </a:extLst>
                </a:gridCol>
              </a:tblGrid>
              <a:tr h="10556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기초원재료재고액</a:t>
                      </a:r>
                      <a:endParaRPr lang="ko-KR" altLang="en-US" sz="20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1,000,000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당기원재료매입액</a:t>
                      </a:r>
                      <a:endParaRPr lang="ko-KR" altLang="en-US" sz="20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30,000,000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임금</a:t>
                      </a:r>
                      <a:endParaRPr lang="ko-KR" altLang="en-US" sz="20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30,500,000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23236"/>
                  </a:ext>
                </a:extLst>
              </a:tr>
              <a:tr h="9857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복리후생비</a:t>
                      </a: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5,600,000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가스수도료</a:t>
                      </a: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1,650,000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전력비</a:t>
                      </a:r>
                      <a:endParaRPr lang="ko-KR" altLang="en-US" sz="20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3,200,000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666463"/>
                  </a:ext>
                </a:extLst>
              </a:tr>
              <a:tr h="9857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세금과공과금</a:t>
                      </a: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1,680,000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감가상각비</a:t>
                      </a: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4,230,000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수선비</a:t>
                      </a: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2,956,000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940797"/>
                  </a:ext>
                </a:extLst>
              </a:tr>
              <a:tr h="9857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보험료</a:t>
                      </a: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1,320,000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차량유지비</a:t>
                      </a: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2,200,000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소모품비</a:t>
                      </a: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3,164,000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761314"/>
                  </a:ext>
                </a:extLst>
              </a:tr>
              <a:tr h="10556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기초재공품재공액</a:t>
                      </a: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2,000,000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당기제품제조원가</a:t>
                      </a: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86,500,000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66595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461388" y="0"/>
            <a:ext cx="258514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03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기초 제조원가명세서를 입력한 화면</a:t>
            </a:r>
            <a:br>
              <a:rPr lang="ko-KR" altLang="en-US" dirty="0"/>
            </a:br>
            <a:r>
              <a:rPr lang="ko-KR" altLang="en-US" sz="2400" dirty="0" smtClean="0"/>
              <a:t>원재료를 </a:t>
            </a:r>
            <a:r>
              <a:rPr lang="ko-KR" altLang="en-US" sz="2400" dirty="0"/>
              <a:t>당기소비액을 계산하여 먼저 기입한 후 입력을 한다</a:t>
            </a:r>
            <a:r>
              <a:rPr lang="en-US" altLang="ko-KR" sz="2400" dirty="0"/>
              <a:t>. </a:t>
            </a:r>
            <a:r>
              <a:rPr lang="ko-KR" altLang="en-US" sz="2400" dirty="0"/>
              <a:t/>
            </a:r>
            <a:br>
              <a:rPr lang="ko-KR" altLang="en-US" sz="2400" dirty="0"/>
            </a:br>
            <a:r>
              <a:rPr lang="ko-KR" altLang="en-US" sz="2400" dirty="0" smtClean="0"/>
              <a:t>재무상태표에 가서 </a:t>
            </a:r>
            <a:r>
              <a:rPr lang="ko-KR" altLang="en-US" sz="2400" dirty="0" err="1" smtClean="0"/>
              <a:t>기초재공품</a:t>
            </a:r>
            <a:r>
              <a:rPr lang="ko-KR" altLang="en-US" sz="2400" dirty="0" smtClean="0"/>
              <a:t> 금액을 입력</a:t>
            </a:r>
            <a:endParaRPr lang="ko-KR" altLang="en-US" sz="2400" dirty="0"/>
          </a:p>
        </p:txBody>
      </p:sp>
      <p:pic>
        <p:nvPicPr>
          <p:cNvPr id="4" name="Picture 3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98644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0080" y="365125"/>
            <a:ext cx="11181806" cy="1325563"/>
          </a:xfrm>
        </p:spPr>
        <p:txBody>
          <a:bodyPr/>
          <a:lstStyle/>
          <a:p>
            <a:r>
              <a:rPr lang="ko-KR" altLang="en-US" dirty="0" err="1"/>
              <a:t>협회비</a:t>
            </a:r>
            <a:r>
              <a:rPr lang="ko-KR" altLang="en-US" dirty="0"/>
              <a:t> 계정</a:t>
            </a:r>
            <a:r>
              <a:rPr lang="en-US" altLang="ko-KR" dirty="0"/>
              <a:t>(53700)</a:t>
            </a:r>
            <a:r>
              <a:rPr lang="ko-KR" altLang="en-US" dirty="0"/>
              <a:t>과목을 등록한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3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8973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복리후생비 계정과목의 세목을 등록한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3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4001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전표입력</a:t>
            </a:r>
            <a:r>
              <a:rPr lang="en-US" altLang="ko-KR" dirty="0"/>
              <a:t>/</a:t>
            </a:r>
            <a:r>
              <a:rPr lang="ko-KR" altLang="en-US" dirty="0"/>
              <a:t>전표 승인</a:t>
            </a:r>
            <a:r>
              <a:rPr lang="en-US" altLang="ko-KR" dirty="0"/>
              <a:t>/</a:t>
            </a:r>
            <a:r>
              <a:rPr lang="ko-KR" altLang="en-US" dirty="0"/>
              <a:t>해제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전표 입력을 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r>
              <a:rPr lang="en-US" altLang="ko-KR" dirty="0"/>
              <a:t>&gt; </a:t>
            </a:r>
            <a:r>
              <a:rPr lang="ko-KR" altLang="en-US" dirty="0" err="1"/>
              <a:t>전표입력</a:t>
            </a:r>
            <a:endParaRPr lang="ko-KR" altLang="en-US" dirty="0"/>
          </a:p>
          <a:p>
            <a:pPr fontAlgn="base"/>
            <a:r>
              <a:rPr lang="ko-KR" altLang="en-US" dirty="0" err="1"/>
              <a:t>전표승인</a:t>
            </a:r>
            <a:r>
              <a:rPr lang="en-US" altLang="ko-KR" dirty="0"/>
              <a:t>/</a:t>
            </a:r>
            <a:r>
              <a:rPr lang="ko-KR" altLang="en-US" dirty="0"/>
              <a:t>해제를 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r>
              <a:rPr lang="en-US" altLang="ko-KR" dirty="0"/>
              <a:t>&gt; </a:t>
            </a:r>
            <a:r>
              <a:rPr lang="ko-KR" altLang="en-US" dirty="0" err="1"/>
              <a:t>전표승인</a:t>
            </a:r>
            <a:r>
              <a:rPr lang="en-US" altLang="ko-KR" dirty="0"/>
              <a:t>/</a:t>
            </a:r>
            <a:r>
              <a:rPr lang="ko-KR" altLang="en-US" dirty="0"/>
              <a:t>해제</a:t>
            </a:r>
          </a:p>
          <a:p>
            <a:pPr fontAlgn="base"/>
            <a:r>
              <a:rPr lang="en-US" altLang="ko-KR" dirty="0"/>
              <a:t>(1) </a:t>
            </a:r>
            <a:r>
              <a:rPr lang="ko-KR" altLang="en-US" dirty="0"/>
              <a:t>메뉴 설명</a:t>
            </a:r>
          </a:p>
          <a:p>
            <a:pPr fontAlgn="base"/>
            <a:r>
              <a:rPr lang="ko-KR" altLang="en-US" dirty="0"/>
              <a:t>회사에서 발생하는 모든 거래 자료를 입력하고 수정 및 삭제한다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860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(2) </a:t>
            </a:r>
            <a:r>
              <a:rPr lang="ko-KR" altLang="en-US" dirty="0"/>
              <a:t>필드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1) </a:t>
            </a:r>
            <a:r>
              <a:rPr lang="ko-KR" altLang="en-US" dirty="0" err="1"/>
              <a:t>기표번호</a:t>
            </a:r>
            <a:r>
              <a:rPr lang="en-US" altLang="ko-KR" dirty="0"/>
              <a:t>: </a:t>
            </a:r>
            <a:r>
              <a:rPr lang="ko-KR" altLang="en-US" dirty="0"/>
              <a:t>장부에 반영되는 전표번호이다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2) </a:t>
            </a:r>
            <a:r>
              <a:rPr lang="ko-KR" altLang="en-US" dirty="0"/>
              <a:t>유형</a:t>
            </a:r>
            <a:r>
              <a:rPr lang="en-US" altLang="ko-KR" dirty="0"/>
              <a:t>: </a:t>
            </a:r>
            <a:r>
              <a:rPr lang="ko-KR" altLang="en-US" dirty="0"/>
              <a:t>데이터의 </a:t>
            </a:r>
            <a:r>
              <a:rPr lang="ko-KR" altLang="en-US" dirty="0" err="1"/>
              <a:t>구분의미</a:t>
            </a:r>
            <a:r>
              <a:rPr lang="en-US" altLang="ko-KR" dirty="0"/>
              <a:t>(</a:t>
            </a:r>
            <a:r>
              <a:rPr lang="ko-KR" altLang="en-US" dirty="0"/>
              <a:t>일반</a:t>
            </a:r>
            <a:r>
              <a:rPr lang="en-US" altLang="ko-KR" dirty="0"/>
              <a:t>, </a:t>
            </a:r>
            <a:r>
              <a:rPr lang="ko-KR" altLang="en-US" dirty="0"/>
              <a:t>매입</a:t>
            </a:r>
            <a:r>
              <a:rPr lang="en-US" altLang="ko-KR" dirty="0"/>
              <a:t>, </a:t>
            </a:r>
            <a:r>
              <a:rPr lang="ko-KR" altLang="en-US" dirty="0"/>
              <a:t>매출</a:t>
            </a:r>
            <a:r>
              <a:rPr lang="en-US" altLang="ko-KR" dirty="0"/>
              <a:t>, </a:t>
            </a:r>
            <a:r>
              <a:rPr lang="ko-KR" altLang="en-US" dirty="0"/>
              <a:t>수금</a:t>
            </a:r>
            <a:r>
              <a:rPr lang="en-US" altLang="ko-KR" dirty="0"/>
              <a:t>, </a:t>
            </a:r>
            <a:r>
              <a:rPr lang="ko-KR" altLang="en-US" dirty="0"/>
              <a:t>반제</a:t>
            </a:r>
            <a:r>
              <a:rPr lang="en-US" altLang="ko-KR" dirty="0"/>
              <a:t>, </a:t>
            </a:r>
            <a:r>
              <a:rPr lang="ko-KR" altLang="en-US" dirty="0"/>
              <a:t>수정</a:t>
            </a:r>
            <a:r>
              <a:rPr lang="en-US" altLang="ko-KR" dirty="0"/>
              <a:t>, </a:t>
            </a:r>
            <a:r>
              <a:rPr lang="ko-KR" altLang="en-US" dirty="0" err="1"/>
              <a:t>본지점</a:t>
            </a:r>
            <a:r>
              <a:rPr lang="en-US" altLang="ko-KR" dirty="0"/>
              <a:t>, </a:t>
            </a:r>
            <a:r>
              <a:rPr lang="ko-KR" altLang="en-US" dirty="0"/>
              <a:t>결산</a:t>
            </a:r>
            <a:r>
              <a:rPr lang="en-US" altLang="ko-KR" dirty="0"/>
              <a:t>)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3) </a:t>
            </a:r>
            <a:r>
              <a:rPr lang="ko-KR" altLang="en-US" dirty="0"/>
              <a:t>증빙</a:t>
            </a:r>
            <a:r>
              <a:rPr lang="en-US" altLang="ko-KR" dirty="0"/>
              <a:t>: 1. </a:t>
            </a:r>
            <a:r>
              <a:rPr lang="ko-KR" altLang="en-US" dirty="0"/>
              <a:t>세금계산서</a:t>
            </a:r>
            <a:r>
              <a:rPr lang="en-US" altLang="ko-KR" dirty="0"/>
              <a:t>, 2. </a:t>
            </a:r>
            <a:r>
              <a:rPr lang="ko-KR" altLang="en-US" dirty="0"/>
              <a:t>계산서</a:t>
            </a:r>
            <a:r>
              <a:rPr lang="en-US" altLang="ko-KR" dirty="0"/>
              <a:t>, 3. </a:t>
            </a:r>
            <a:r>
              <a:rPr lang="ko-KR" altLang="en-US" dirty="0"/>
              <a:t>영수증</a:t>
            </a:r>
            <a:r>
              <a:rPr lang="en-US" altLang="ko-KR" dirty="0"/>
              <a:t>(</a:t>
            </a:r>
            <a:r>
              <a:rPr lang="ko-KR" altLang="en-US" dirty="0" err="1"/>
              <a:t>일반경비</a:t>
            </a:r>
            <a:r>
              <a:rPr lang="en-US" altLang="ko-KR" dirty="0"/>
              <a:t>), 3A. </a:t>
            </a:r>
            <a:r>
              <a:rPr lang="ko-KR" altLang="en-US" dirty="0"/>
              <a:t>영수증</a:t>
            </a:r>
            <a:r>
              <a:rPr lang="en-US" altLang="ko-KR" dirty="0"/>
              <a:t>(</a:t>
            </a:r>
            <a:r>
              <a:rPr lang="ko-KR" altLang="en-US" dirty="0"/>
              <a:t>접대비</a:t>
            </a:r>
            <a:r>
              <a:rPr lang="en-US" altLang="ko-KR" dirty="0"/>
              <a:t>), 4. </a:t>
            </a:r>
            <a:r>
              <a:rPr lang="ko-KR" altLang="en-US" dirty="0"/>
              <a:t>거래명세서</a:t>
            </a:r>
            <a:r>
              <a:rPr lang="en-US" altLang="ko-KR" dirty="0"/>
              <a:t>, 5. </a:t>
            </a:r>
            <a:r>
              <a:rPr lang="ko-KR" altLang="en-US" dirty="0"/>
              <a:t>품의서</a:t>
            </a:r>
            <a:r>
              <a:rPr lang="en-US" altLang="ko-KR" dirty="0"/>
              <a:t>, 6. </a:t>
            </a:r>
            <a:r>
              <a:rPr lang="ko-KR" altLang="en-US" dirty="0" err="1"/>
              <a:t>급여대장</a:t>
            </a:r>
            <a:r>
              <a:rPr lang="en-US" altLang="ko-KR" dirty="0"/>
              <a:t>, 7. </a:t>
            </a:r>
            <a:r>
              <a:rPr lang="ko-KR" altLang="en-US" dirty="0"/>
              <a:t>청구서</a:t>
            </a:r>
            <a:r>
              <a:rPr lang="en-US" altLang="ko-KR" dirty="0"/>
              <a:t>, 8. </a:t>
            </a:r>
            <a:r>
              <a:rPr lang="ko-KR" altLang="en-US" dirty="0"/>
              <a:t>신용카드매출전표</a:t>
            </a:r>
            <a:r>
              <a:rPr lang="en-US" altLang="ko-KR" dirty="0"/>
              <a:t>, 9. </a:t>
            </a:r>
            <a:r>
              <a:rPr lang="ko-KR" altLang="en-US" dirty="0"/>
              <a:t>기타</a:t>
            </a:r>
            <a:r>
              <a:rPr lang="en-US" altLang="ko-KR" dirty="0"/>
              <a:t>, 98. </a:t>
            </a:r>
            <a:r>
              <a:rPr lang="ko-KR" altLang="en-US" dirty="0"/>
              <a:t>접대비명세작성분</a:t>
            </a:r>
            <a:r>
              <a:rPr lang="en-US" altLang="ko-KR" dirty="0"/>
              <a:t>, 99. </a:t>
            </a:r>
            <a:r>
              <a:rPr lang="ko-KR" altLang="en-US" dirty="0"/>
              <a:t>송금명세작성분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7684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1) 2020/01/10 </a:t>
            </a:r>
            <a:r>
              <a:rPr lang="ko-KR" altLang="en-US" sz="2400" dirty="0"/>
              <a:t>사원 </a:t>
            </a:r>
            <a:r>
              <a:rPr lang="ko-KR" altLang="en-US" sz="2400" dirty="0" err="1"/>
              <a:t>하서울이가</a:t>
            </a:r>
            <a:r>
              <a:rPr lang="ko-KR" altLang="en-US" sz="2400" dirty="0"/>
              <a:t> 외근을 하고 </a:t>
            </a:r>
            <a:r>
              <a:rPr lang="ko-KR" altLang="en-US" sz="2400" dirty="0" err="1"/>
              <a:t>중식대</a:t>
            </a:r>
            <a:r>
              <a:rPr lang="ko-KR" altLang="en-US" sz="2400" dirty="0"/>
              <a:t> </a:t>
            </a:r>
            <a:r>
              <a:rPr lang="en-US" altLang="ko-KR" sz="2400" dirty="0"/>
              <a:t>20,000</a:t>
            </a:r>
            <a:r>
              <a:rPr lang="ko-KR" altLang="en-US" sz="2400" dirty="0"/>
              <a:t>원</a:t>
            </a:r>
            <a:r>
              <a:rPr lang="en-US" altLang="ko-KR" sz="2400" dirty="0"/>
              <a:t>(</a:t>
            </a:r>
            <a:r>
              <a:rPr lang="ko-KR" altLang="en-US" sz="2400" dirty="0" err="1"/>
              <a:t>경산식당</a:t>
            </a:r>
            <a:r>
              <a:rPr lang="en-US" altLang="ko-KR" sz="2400" dirty="0"/>
              <a:t>)</a:t>
            </a:r>
            <a:r>
              <a:rPr lang="ko-KR" altLang="en-US" sz="2400" dirty="0"/>
              <a:t>을 청구하여 현금으로 지급하였다</a:t>
            </a:r>
            <a:r>
              <a:rPr lang="en-US" altLang="ko-KR" sz="2400" dirty="0"/>
              <a:t>.</a:t>
            </a:r>
            <a:r>
              <a:rPr lang="ko-KR" altLang="en-US" sz="2400" dirty="0"/>
              <a:t/>
            </a:r>
            <a:br>
              <a:rPr lang="ko-KR" altLang="en-US" sz="2400" dirty="0"/>
            </a:br>
            <a:endParaRPr lang="ko-KR" altLang="en-US" sz="2400" dirty="0"/>
          </a:p>
        </p:txBody>
      </p:sp>
      <p:pic>
        <p:nvPicPr>
          <p:cNvPr id="4" name="Picture 4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3288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회계 관리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2777" y="1027906"/>
            <a:ext cx="10006147" cy="545127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8352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200" dirty="0"/>
              <a:t>2020/01/15 </a:t>
            </a:r>
            <a:r>
              <a:rPr lang="ko-KR" altLang="en-US" sz="2200" dirty="0" err="1"/>
              <a:t>사사대리점으로부터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외상대금</a:t>
            </a:r>
            <a:r>
              <a:rPr lang="ko-KR" altLang="en-US" sz="2200" dirty="0"/>
              <a:t> </a:t>
            </a:r>
            <a:r>
              <a:rPr lang="en-US" altLang="ko-KR" sz="2200" dirty="0"/>
              <a:t>2,000,000</a:t>
            </a:r>
            <a:r>
              <a:rPr lang="ko-KR" altLang="en-US" sz="2200" dirty="0"/>
              <a:t>원을 </a:t>
            </a:r>
            <a:r>
              <a:rPr lang="ko-KR" altLang="en-US" sz="2200" dirty="0" err="1"/>
              <a:t>동점발행</a:t>
            </a:r>
            <a:r>
              <a:rPr lang="ko-KR" altLang="en-US" sz="2200" dirty="0"/>
              <a:t> 당좌수표로 회수하고 입금표를 발행하였다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4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84351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/>
              <a:t>2020/01/20 </a:t>
            </a:r>
            <a:r>
              <a:rPr lang="ko-KR" altLang="en-US" sz="2000" dirty="0" err="1"/>
              <a:t>이대구</a:t>
            </a:r>
            <a:r>
              <a:rPr lang="ko-KR" altLang="en-US" sz="2000" dirty="0"/>
              <a:t> 사원이 전산관리팀용 승용차에 주유를 하고 </a:t>
            </a:r>
            <a:r>
              <a:rPr lang="ko-KR" altLang="en-US" sz="2000" dirty="0" err="1"/>
              <a:t>주유대금</a:t>
            </a:r>
            <a:r>
              <a:rPr lang="ko-KR" altLang="en-US" sz="2000" dirty="0"/>
              <a:t> </a:t>
            </a:r>
            <a:r>
              <a:rPr lang="en-US" altLang="ko-KR" sz="2000" dirty="0"/>
              <a:t>50,000</a:t>
            </a:r>
            <a:r>
              <a:rPr lang="ko-KR" altLang="en-US" sz="2000" dirty="0"/>
              <a:t>원을 당사소유법인카드</a:t>
            </a:r>
            <a:r>
              <a:rPr lang="en-US" altLang="ko-KR" sz="2000" dirty="0"/>
              <a:t>(</a:t>
            </a:r>
            <a:r>
              <a:rPr lang="ko-KR" altLang="en-US" sz="2000" dirty="0" err="1"/>
              <a:t>국민법인</a:t>
            </a:r>
            <a:r>
              <a:rPr lang="en-US" altLang="ko-KR" sz="2000" dirty="0"/>
              <a:t>)</a:t>
            </a:r>
            <a:r>
              <a:rPr lang="ko-KR" altLang="en-US" sz="2000" dirty="0"/>
              <a:t>로 결제하였다</a:t>
            </a:r>
            <a:r>
              <a:rPr lang="en-US" altLang="ko-KR" sz="2000" dirty="0"/>
              <a:t>.</a:t>
            </a:r>
            <a:r>
              <a:rPr lang="ko-KR" altLang="en-US" sz="2000" dirty="0"/>
              <a:t/>
            </a:r>
            <a:br>
              <a:rPr lang="ko-KR" altLang="en-US" sz="2000" dirty="0"/>
            </a:br>
            <a:endParaRPr lang="ko-KR" altLang="en-US" sz="2000" dirty="0"/>
          </a:p>
        </p:txBody>
      </p:sp>
      <p:pic>
        <p:nvPicPr>
          <p:cNvPr id="4" name="Picture 4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58825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200" dirty="0"/>
              <a:t>2020/1/25 </a:t>
            </a:r>
            <a:r>
              <a:rPr lang="ko-KR" altLang="en-US" sz="2200" dirty="0"/>
              <a:t>자재부에서 원재료 </a:t>
            </a:r>
            <a:r>
              <a:rPr lang="en-US" altLang="ko-KR" sz="2200" dirty="0"/>
              <a:t>2,000,000</a:t>
            </a:r>
            <a:r>
              <a:rPr lang="ko-KR" altLang="en-US" sz="2200" dirty="0"/>
              <a:t>원</a:t>
            </a:r>
            <a:r>
              <a:rPr lang="en-US" altLang="ko-KR" sz="2200" dirty="0"/>
              <a:t>(</a:t>
            </a:r>
            <a:r>
              <a:rPr lang="ko-KR" altLang="en-US" sz="2200" dirty="0" err="1"/>
              <a:t>부가세별도</a:t>
            </a:r>
            <a:r>
              <a:rPr lang="en-US" altLang="ko-KR" sz="2200" dirty="0"/>
              <a:t>)</a:t>
            </a:r>
            <a:r>
              <a:rPr lang="ko-KR" altLang="en-US" sz="2200" dirty="0"/>
              <a:t>를 팔팔컴퓨터로부터 구입하고 대금은 전액 현금으로 받고 전자세금계산서를 수취하였다</a:t>
            </a:r>
            <a:r>
              <a:rPr lang="en-US" altLang="ko-KR" sz="2200" dirty="0"/>
              <a:t>. 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4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69499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200" dirty="0"/>
              <a:t>2020/1/30 </a:t>
            </a:r>
            <a:r>
              <a:rPr lang="ko-KR" altLang="en-US" sz="2200" dirty="0"/>
              <a:t>제품</a:t>
            </a:r>
            <a:r>
              <a:rPr lang="en-US" altLang="ko-KR" sz="2200" dirty="0"/>
              <a:t>(</a:t>
            </a:r>
            <a:r>
              <a:rPr lang="ko-KR" altLang="en-US" sz="2200" dirty="0"/>
              <a:t>컴퓨터 </a:t>
            </a:r>
            <a:r>
              <a:rPr lang="en-US" altLang="ko-KR" sz="2200" dirty="0"/>
              <a:t>10</a:t>
            </a:r>
            <a:r>
              <a:rPr lang="ko-KR" altLang="en-US" sz="2200" dirty="0"/>
              <a:t>대</a:t>
            </a:r>
            <a:r>
              <a:rPr lang="en-US" altLang="ko-KR" sz="2200" dirty="0"/>
              <a:t>, </a:t>
            </a:r>
            <a:r>
              <a:rPr lang="ko-KR" altLang="en-US" sz="2200" dirty="0"/>
              <a:t>단가 </a:t>
            </a:r>
            <a:r>
              <a:rPr lang="en-US" altLang="ko-KR" sz="2200" dirty="0"/>
              <a:t>1,000,000</a:t>
            </a:r>
            <a:r>
              <a:rPr lang="ko-KR" altLang="en-US" sz="2200" dirty="0"/>
              <a:t>원</a:t>
            </a:r>
            <a:r>
              <a:rPr lang="en-US" altLang="ko-KR" sz="2200" dirty="0"/>
              <a:t>, </a:t>
            </a:r>
            <a:r>
              <a:rPr lang="ko-KR" altLang="en-US" sz="2200" dirty="0"/>
              <a:t>부가세 </a:t>
            </a:r>
            <a:r>
              <a:rPr lang="en-US" altLang="ko-KR" sz="2200" dirty="0"/>
              <a:t>10% </a:t>
            </a:r>
            <a:r>
              <a:rPr lang="ko-KR" altLang="en-US" sz="2200" dirty="0"/>
              <a:t>별도</a:t>
            </a:r>
            <a:r>
              <a:rPr lang="en-US" altLang="ko-KR" sz="2200" dirty="0"/>
              <a:t>)</a:t>
            </a:r>
            <a:r>
              <a:rPr lang="ko-KR" altLang="en-US" sz="2200" dirty="0"/>
              <a:t>를 사사대리점에 판매하고 전자세금계산서를 발급하고 대금은 외상으로 하였다</a:t>
            </a:r>
            <a:r>
              <a:rPr lang="en-US" altLang="ko-KR" sz="2200" dirty="0"/>
              <a:t>. 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4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4583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미결된 전표를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5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8850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미결된 전표를 승인한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5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03768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전표출력</a:t>
            </a:r>
            <a:r>
              <a:rPr lang="ko-KR" altLang="en-US" dirty="0"/>
              <a:t> 및 </a:t>
            </a:r>
            <a:r>
              <a:rPr lang="ko-KR" altLang="en-US" dirty="0" err="1"/>
              <a:t>장부출력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ko-KR" altLang="en-US" dirty="0"/>
              <a:t>전표를 출력하는 </a:t>
            </a:r>
            <a:r>
              <a:rPr lang="ko-KR" altLang="en-US" dirty="0" smtClean="0"/>
              <a:t>순서</a:t>
            </a:r>
            <a:r>
              <a:rPr lang="en-US" altLang="ko-KR" dirty="0" smtClean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r>
              <a:rPr lang="en-US" altLang="ko-KR" dirty="0"/>
              <a:t>&gt; </a:t>
            </a:r>
            <a:r>
              <a:rPr lang="ko-KR" altLang="en-US" dirty="0" err="1"/>
              <a:t>전표출력</a:t>
            </a:r>
            <a:endParaRPr lang="ko-KR" altLang="en-US" dirty="0"/>
          </a:p>
          <a:p>
            <a:pPr fontAlgn="base"/>
            <a:r>
              <a:rPr lang="ko-KR" altLang="en-US" dirty="0" err="1"/>
              <a:t>분개장을</a:t>
            </a:r>
            <a:r>
              <a:rPr lang="ko-KR" altLang="en-US" dirty="0"/>
              <a:t> 출력하는 </a:t>
            </a:r>
            <a:r>
              <a:rPr lang="ko-KR" altLang="en-US" dirty="0" smtClean="0"/>
              <a:t>순서</a:t>
            </a:r>
            <a:r>
              <a:rPr lang="en-US" altLang="ko-KR" dirty="0" smtClean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r>
              <a:rPr lang="en-US" altLang="ko-KR" dirty="0"/>
              <a:t>&gt; </a:t>
            </a:r>
            <a:r>
              <a:rPr lang="ko-KR" altLang="en-US" dirty="0" err="1"/>
              <a:t>분개장</a:t>
            </a:r>
            <a:endParaRPr lang="ko-KR" altLang="en-US" dirty="0"/>
          </a:p>
          <a:p>
            <a:pPr fontAlgn="base"/>
            <a:r>
              <a:rPr lang="ko-KR" altLang="en-US" dirty="0" err="1"/>
              <a:t>일월계표를</a:t>
            </a:r>
            <a:r>
              <a:rPr lang="ko-KR" altLang="en-US" dirty="0"/>
              <a:t> 출력하는 </a:t>
            </a:r>
            <a:r>
              <a:rPr lang="ko-KR" altLang="en-US" dirty="0" smtClean="0"/>
              <a:t>순서</a:t>
            </a:r>
            <a:r>
              <a:rPr lang="en-US" altLang="ko-KR" dirty="0" smtClean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r>
              <a:rPr lang="en-US" altLang="ko-KR" dirty="0"/>
              <a:t>&gt; </a:t>
            </a:r>
            <a:r>
              <a:rPr lang="ko-KR" altLang="en-US" dirty="0" err="1"/>
              <a:t>일월계표</a:t>
            </a:r>
            <a:endParaRPr lang="ko-KR" altLang="en-US" dirty="0"/>
          </a:p>
          <a:p>
            <a:pPr fontAlgn="base"/>
            <a:r>
              <a:rPr lang="ko-KR" altLang="en-US" dirty="0"/>
              <a:t>총계정원장을 출력하는 </a:t>
            </a:r>
            <a:r>
              <a:rPr lang="ko-KR" altLang="en-US" dirty="0" smtClean="0"/>
              <a:t>순서</a:t>
            </a:r>
            <a:r>
              <a:rPr lang="en-US" altLang="ko-KR" dirty="0" smtClean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r>
              <a:rPr lang="en-US" altLang="ko-KR" dirty="0"/>
              <a:t>&gt; </a:t>
            </a:r>
            <a:r>
              <a:rPr lang="ko-KR" altLang="en-US" dirty="0"/>
              <a:t>총계정원장</a:t>
            </a:r>
          </a:p>
          <a:p>
            <a:pPr fontAlgn="base"/>
            <a:r>
              <a:rPr lang="ko-KR" altLang="en-US" dirty="0"/>
              <a:t>현금출납장을 출력하는 </a:t>
            </a:r>
            <a:r>
              <a:rPr lang="ko-KR" altLang="en-US" dirty="0" smtClean="0"/>
              <a:t>순서</a:t>
            </a:r>
            <a:r>
              <a:rPr lang="en-US" altLang="ko-KR" dirty="0" smtClean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r>
              <a:rPr lang="en-US" altLang="ko-KR" dirty="0"/>
              <a:t>&gt; </a:t>
            </a:r>
            <a:r>
              <a:rPr lang="ko-KR" altLang="en-US" dirty="0"/>
              <a:t>현금출납장</a:t>
            </a:r>
          </a:p>
          <a:p>
            <a:pPr fontAlgn="base"/>
            <a:r>
              <a:rPr lang="ko-KR" altLang="en-US" dirty="0"/>
              <a:t>계정별원장을 출력하는 </a:t>
            </a:r>
            <a:r>
              <a:rPr lang="ko-KR" altLang="en-US" dirty="0" smtClean="0"/>
              <a:t>순서</a:t>
            </a:r>
            <a:r>
              <a:rPr lang="en-US" altLang="ko-KR" dirty="0" smtClean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r>
              <a:rPr lang="en-US" altLang="ko-KR" dirty="0"/>
              <a:t>&gt; </a:t>
            </a:r>
            <a:r>
              <a:rPr lang="ko-KR" altLang="en-US" dirty="0" err="1"/>
              <a:t>계정별원장</a:t>
            </a:r>
            <a:endParaRPr lang="ko-KR" altLang="en-US" dirty="0"/>
          </a:p>
          <a:p>
            <a:pPr fontAlgn="base"/>
            <a:r>
              <a:rPr lang="ko-KR" altLang="en-US" dirty="0"/>
              <a:t>거래처원장을 출력하는 </a:t>
            </a:r>
            <a:r>
              <a:rPr lang="ko-KR" altLang="en-US" dirty="0" smtClean="0"/>
              <a:t>순서</a:t>
            </a:r>
            <a:r>
              <a:rPr lang="en-US" altLang="ko-KR" dirty="0" smtClean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r>
              <a:rPr lang="en-US" altLang="ko-KR" dirty="0"/>
              <a:t>&gt; </a:t>
            </a:r>
            <a:r>
              <a:rPr lang="ko-KR" altLang="en-US" dirty="0" err="1"/>
              <a:t>거래처원장</a:t>
            </a:r>
            <a:endParaRPr lang="ko-KR" altLang="en-US" dirty="0"/>
          </a:p>
          <a:p>
            <a:pPr fontAlgn="base"/>
            <a:r>
              <a:rPr lang="ko-KR" altLang="en-US" dirty="0"/>
              <a:t>매입매출장을 출력하는 </a:t>
            </a:r>
            <a:r>
              <a:rPr lang="ko-KR" altLang="en-US" dirty="0" smtClean="0"/>
              <a:t>순서</a:t>
            </a:r>
            <a:r>
              <a:rPr lang="en-US" altLang="ko-KR" dirty="0" smtClean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r>
              <a:rPr lang="en-US" altLang="ko-KR" dirty="0"/>
              <a:t>&gt; </a:t>
            </a:r>
            <a:r>
              <a:rPr lang="ko-KR" altLang="en-US" dirty="0" err="1"/>
              <a:t>매입매출장</a:t>
            </a:r>
            <a:endParaRPr lang="ko-KR" altLang="en-US" dirty="0"/>
          </a:p>
          <a:p>
            <a:pPr fontAlgn="base"/>
            <a:r>
              <a:rPr lang="ko-KR" altLang="en-US" dirty="0"/>
              <a:t>기간비용현황을 출력하는 </a:t>
            </a:r>
            <a:r>
              <a:rPr lang="ko-KR" altLang="en-US" dirty="0" smtClean="0"/>
              <a:t>순서</a:t>
            </a:r>
            <a:r>
              <a:rPr lang="en-US" altLang="ko-KR" dirty="0" smtClean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r>
              <a:rPr lang="en-US" altLang="ko-KR" dirty="0"/>
              <a:t>&gt; </a:t>
            </a:r>
            <a:r>
              <a:rPr lang="ko-KR" altLang="en-US" dirty="0"/>
              <a:t>기간비용현황</a:t>
            </a:r>
          </a:p>
          <a:p>
            <a:pPr fontAlgn="base"/>
            <a:r>
              <a:rPr lang="ko-KR" altLang="en-US" dirty="0"/>
              <a:t>외화명세서를 출력하는 </a:t>
            </a:r>
            <a:r>
              <a:rPr lang="ko-KR" altLang="en-US" dirty="0" smtClean="0"/>
              <a:t>순서</a:t>
            </a:r>
            <a:r>
              <a:rPr lang="en-US" altLang="ko-KR" dirty="0" smtClean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r>
              <a:rPr lang="en-US" altLang="ko-KR" dirty="0"/>
              <a:t>&gt; </a:t>
            </a:r>
            <a:r>
              <a:rPr lang="ko-KR" altLang="en-US" dirty="0" err="1"/>
              <a:t>외화명세서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6404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0"/>
            <a:r>
              <a:rPr lang="ko-KR" altLang="en-US" dirty="0"/>
              <a:t>전표를 조회한 화면</a:t>
            </a:r>
          </a:p>
        </p:txBody>
      </p:sp>
      <p:pic>
        <p:nvPicPr>
          <p:cNvPr id="4" name="Picture 5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89928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전표 출력을 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5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987901" y="1825625"/>
            <a:ext cx="6216197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63208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분개장을</a:t>
            </a:r>
            <a:r>
              <a:rPr lang="ko-KR" altLang="en-US" dirty="0"/>
              <a:t>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5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1102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절 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88719" y="1214846"/>
            <a:ext cx="9862457" cy="5368833"/>
          </a:xfrm>
          <a:prstGeom prst="rect">
            <a:avLst/>
          </a:prstGeom>
          <a:noFill/>
          <a:ln w="254" cap="rnd">
            <a:solidFill>
              <a:srgbClr val="000000"/>
            </a:solidFill>
            <a:prstDash val="solid"/>
            <a:miter/>
          </a:ln>
          <a:effectLst/>
        </p:spPr>
      </p:pic>
    </p:spTree>
    <p:extLst>
      <p:ext uri="{BB962C8B-B14F-4D97-AF65-F5344CB8AC3E}">
        <p14:creationId xmlns:p14="http://schemas.microsoft.com/office/powerpoint/2010/main" val="3522620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일계표를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6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23466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월계표를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6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10940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총계정원장을 조회한 화면</a:t>
            </a:r>
            <a:r>
              <a:rPr lang="en-US" altLang="ko-KR" dirty="0"/>
              <a:t>(</a:t>
            </a:r>
            <a:r>
              <a:rPr lang="ko-KR" altLang="en-US" dirty="0"/>
              <a:t>일별</a:t>
            </a:r>
            <a:r>
              <a:rPr lang="en-US" altLang="ko-KR" dirty="0"/>
              <a:t>: </a:t>
            </a:r>
            <a:r>
              <a:rPr lang="ko-KR" altLang="en-US" dirty="0"/>
              <a:t>현금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6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04951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총계정원장을 조회한 화면</a:t>
            </a:r>
            <a:r>
              <a:rPr lang="en-US" altLang="ko-KR" dirty="0"/>
              <a:t>(</a:t>
            </a:r>
            <a:r>
              <a:rPr lang="ko-KR" altLang="en-US" dirty="0"/>
              <a:t>월별</a:t>
            </a:r>
            <a:r>
              <a:rPr lang="en-US" altLang="ko-KR" dirty="0"/>
              <a:t>: </a:t>
            </a:r>
            <a:r>
              <a:rPr lang="ko-KR" altLang="en-US" dirty="0"/>
              <a:t>현금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6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1985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현금출납장을</a:t>
            </a:r>
            <a:r>
              <a:rPr lang="en-US" altLang="ko-KR" dirty="0"/>
              <a:t> </a:t>
            </a:r>
            <a:r>
              <a:rPr lang="en-US" altLang="ko-KR" dirty="0" err="1"/>
              <a:t>조회한</a:t>
            </a:r>
            <a:r>
              <a:rPr lang="en-US" altLang="ko-KR" dirty="0"/>
              <a:t> </a:t>
            </a:r>
            <a:r>
              <a:rPr lang="en-US" altLang="ko-KR" dirty="0" err="1"/>
              <a:t>화면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4" name="Picture 6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38285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0"/>
            <a:r>
              <a:rPr lang="ko-KR" altLang="en-US" dirty="0"/>
              <a:t>계정별원장을 조회한 화면</a:t>
            </a:r>
            <a:r>
              <a:rPr lang="en-US" altLang="ko-KR" dirty="0"/>
              <a:t>(</a:t>
            </a:r>
            <a:r>
              <a:rPr lang="ko-KR" altLang="en-US" dirty="0"/>
              <a:t>당좌예금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4" name="Picture 7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1683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0"/>
            <a:r>
              <a:rPr lang="ko-KR" altLang="en-US" dirty="0"/>
              <a:t>거래처원장을 조회한 화면</a:t>
            </a:r>
          </a:p>
        </p:txBody>
      </p:sp>
      <p:pic>
        <p:nvPicPr>
          <p:cNvPr id="4" name="Picture 7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12289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매입</a:t>
            </a:r>
            <a:r>
              <a:rPr lang="en-US" altLang="ko-KR" dirty="0"/>
              <a:t>/</a:t>
            </a:r>
            <a:r>
              <a:rPr lang="ko-KR" altLang="en-US" dirty="0"/>
              <a:t>매출장을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7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61233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612150"/>
              </p:ext>
            </p:extLst>
          </p:nvPr>
        </p:nvGraphicFramePr>
        <p:xfrm>
          <a:off x="1110344" y="718456"/>
          <a:ext cx="10032274" cy="5872262"/>
        </p:xfrm>
        <a:graphic>
          <a:graphicData uri="http://schemas.openxmlformats.org/drawingml/2006/table">
            <a:tbl>
              <a:tblPr/>
              <a:tblGrid>
                <a:gridCol w="10032274">
                  <a:extLst>
                    <a:ext uri="{9D8B030D-6E8A-4147-A177-3AD203B41FA5}">
                      <a16:colId xmlns:a16="http://schemas.microsoft.com/office/drawing/2014/main" val="1642213323"/>
                    </a:ext>
                  </a:extLst>
                </a:gridCol>
              </a:tblGrid>
              <a:tr h="798718">
                <a:tc>
                  <a:txBody>
                    <a:bodyPr/>
                    <a:lstStyle/>
                    <a:p>
                      <a:pPr marL="38100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800" kern="0" spc="20" dirty="0">
                          <a:solidFill>
                            <a:srgbClr val="FFFFFF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알아두면 좋은 것</a:t>
                      </a:r>
                      <a:endParaRPr lang="ko-KR" altLang="en-US" sz="2800" kern="0" spc="20" dirty="0">
                        <a:solidFill>
                          <a:srgbClr val="FFFFFF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30332"/>
                  </a:ext>
                </a:extLst>
              </a:tr>
              <a:tr h="12962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ko-KR" altLang="en-US" sz="100" b="1" kern="0" spc="0">
                        <a:solidFill>
                          <a:srgbClr val="FFFFFF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598425"/>
                  </a:ext>
                </a:extLst>
              </a:tr>
              <a:tr h="48323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0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전자 정부</a:t>
                      </a:r>
                      <a:r>
                        <a:rPr lang="en-US" altLang="ko-KR" sz="20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(e-government)</a:t>
                      </a:r>
                      <a:endParaRPr lang="ko-KR" altLang="en-US" sz="2000" kern="0" spc="20" dirty="0">
                        <a:solidFill>
                          <a:srgbClr val="000000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  <a:p>
                      <a:pPr marL="88900" marR="889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전자상거래가 성숙되고 도구와 애플리케이션이 개선됨에 따라 공공기관과 정부의 업무를 개선하려고 하고 있다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전자정부는 정보와 공공서비스를 시민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정부기관의 사업 파트너와 공급자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공공부문에서 일하는 사람들에게 전달하기 위하여 일반적으로 인터넷 기술을 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특히 전자상거래를 이용하는 것이다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전자 정부는 공공 서비스의 전달을 포함하여 정부 기능의 효율성과 </a:t>
                      </a: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효과성을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개선해 주며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정부가 생성하는 정보에 대하여 시민과 기업이 보다 많이 접근하게 함으로써 정부를 보다 투명하게 해 준다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그리고 전자 정부는 시민들이 정부 기관에 의견을 제공하고 민주적 규칙과 절차에 참여할 보다 많은 기회를 제공한다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결과적으로 전자 정부는 시민과 정부 간의 관계에 </a:t>
                      </a: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근복적인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변화를 촉진할 것이다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-윤고딕320"/>
                      </a:endParaRPr>
                    </a:p>
                  </a:txBody>
                  <a:tcPr marL="64770" marR="64770" marT="35941" marB="71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7927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305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회계관리기초정보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회계연결계정과목을 설정하는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시스템관리</a:t>
            </a:r>
            <a:r>
              <a:rPr lang="en-US" altLang="ko-KR" dirty="0"/>
              <a:t>&gt; </a:t>
            </a:r>
            <a:r>
              <a:rPr lang="ko-KR" altLang="en-US" dirty="0"/>
              <a:t>기초정보관리</a:t>
            </a:r>
            <a:r>
              <a:rPr lang="en-US" altLang="ko-KR" dirty="0"/>
              <a:t>&gt; </a:t>
            </a:r>
            <a:r>
              <a:rPr lang="ko-KR" altLang="en-US" dirty="0" err="1"/>
              <a:t>회계연결계정과목설정</a:t>
            </a:r>
            <a:endParaRPr lang="ko-KR" altLang="en-US" dirty="0"/>
          </a:p>
          <a:p>
            <a:pPr fontAlgn="base"/>
            <a:r>
              <a:rPr lang="ko-KR" altLang="en-US" dirty="0"/>
              <a:t>회계초기이월을 등록하는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시스템관리</a:t>
            </a:r>
            <a:r>
              <a:rPr lang="en-US" altLang="ko-KR" dirty="0"/>
              <a:t>&gt; </a:t>
            </a:r>
            <a:r>
              <a:rPr lang="ko-KR" altLang="en-US" dirty="0"/>
              <a:t>초기이월관리</a:t>
            </a:r>
            <a:r>
              <a:rPr lang="en-US" altLang="ko-KR" dirty="0"/>
              <a:t>&gt; </a:t>
            </a:r>
            <a:r>
              <a:rPr lang="ko-KR" altLang="en-US" dirty="0"/>
              <a:t>회계초기이월등록</a:t>
            </a:r>
          </a:p>
          <a:p>
            <a:pPr fontAlgn="base"/>
            <a:r>
              <a:rPr lang="ko-KR" altLang="en-US" dirty="0"/>
              <a:t>계정과목을 등록하는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기초정보관리</a:t>
            </a:r>
            <a:r>
              <a:rPr lang="en-US" altLang="ko-KR" dirty="0"/>
              <a:t>&gt; </a:t>
            </a:r>
            <a:r>
              <a:rPr lang="ko-KR" altLang="en-US" dirty="0"/>
              <a:t>계정과목등록</a:t>
            </a:r>
          </a:p>
        </p:txBody>
      </p:sp>
    </p:spTree>
    <p:extLst>
      <p:ext uri="{BB962C8B-B14F-4D97-AF65-F5344CB8AC3E}">
        <p14:creationId xmlns:p14="http://schemas.microsoft.com/office/powerpoint/2010/main" val="249701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(1) </a:t>
            </a:r>
            <a:r>
              <a:rPr lang="ko-KR" altLang="en-US" dirty="0"/>
              <a:t>메뉴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각 모듈에서 발생하는 </a:t>
            </a:r>
            <a:r>
              <a:rPr lang="ko-KR" altLang="en-US" dirty="0" err="1"/>
              <a:t>회계적인</a:t>
            </a:r>
            <a:r>
              <a:rPr lang="ko-KR" altLang="en-US" dirty="0"/>
              <a:t> 사건을 </a:t>
            </a:r>
            <a:r>
              <a:rPr lang="ko-KR" altLang="en-US" dirty="0" err="1"/>
              <a:t>회계모듈에</a:t>
            </a:r>
            <a:r>
              <a:rPr lang="ko-KR" altLang="en-US" dirty="0"/>
              <a:t> 연결하고</a:t>
            </a:r>
            <a:r>
              <a:rPr lang="en-US" altLang="ko-KR" dirty="0"/>
              <a:t>, </a:t>
            </a:r>
            <a:r>
              <a:rPr lang="ko-KR" altLang="en-US" dirty="0" err="1"/>
              <a:t>전기분</a:t>
            </a:r>
            <a:r>
              <a:rPr lang="ko-KR" altLang="en-US" dirty="0"/>
              <a:t> 재무제표 및 계정에 따른 거래처별 초기이월금액을 이월하며</a:t>
            </a:r>
            <a:r>
              <a:rPr lang="en-US" altLang="ko-KR" dirty="0"/>
              <a:t>, </a:t>
            </a:r>
            <a:r>
              <a:rPr lang="ko-KR" altLang="en-US" dirty="0" err="1"/>
              <a:t>회사특성에</a:t>
            </a:r>
            <a:r>
              <a:rPr lang="ko-KR" altLang="en-US" dirty="0"/>
              <a:t> 따라 계정과목을 수정 및 추가한다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375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(2) </a:t>
            </a:r>
            <a:r>
              <a:rPr lang="ko-KR" altLang="en-US" dirty="0"/>
              <a:t>필드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1) </a:t>
            </a:r>
            <a:r>
              <a:rPr lang="ko-KR" altLang="en-US" dirty="0"/>
              <a:t>초기설정</a:t>
            </a:r>
            <a:r>
              <a:rPr lang="en-US" altLang="ko-KR" dirty="0"/>
              <a:t>: </a:t>
            </a:r>
            <a:r>
              <a:rPr lang="ko-KR" altLang="en-US" dirty="0"/>
              <a:t>기본으로 설정해 놓은 회계연결계정등이 표시된다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2) </a:t>
            </a:r>
            <a:r>
              <a:rPr lang="ko-KR" altLang="en-US" dirty="0"/>
              <a:t>계정과목코드</a:t>
            </a:r>
            <a:r>
              <a:rPr lang="en-US" altLang="ko-KR" dirty="0"/>
              <a:t>: </a:t>
            </a:r>
            <a:r>
              <a:rPr lang="ko-KR" altLang="en-US" dirty="0"/>
              <a:t>숫자</a:t>
            </a:r>
            <a:r>
              <a:rPr lang="en-US" altLang="ko-KR" dirty="0"/>
              <a:t>5</a:t>
            </a:r>
            <a:r>
              <a:rPr lang="ko-KR" altLang="en-US" dirty="0"/>
              <a:t>자리로 </a:t>
            </a:r>
            <a:r>
              <a:rPr lang="ko-KR" altLang="en-US" dirty="0" err="1"/>
              <a:t>과목추가와</a:t>
            </a:r>
            <a:r>
              <a:rPr lang="ko-KR" altLang="en-US" dirty="0"/>
              <a:t> </a:t>
            </a:r>
            <a:r>
              <a:rPr lang="ko-KR" altLang="en-US" dirty="0" err="1"/>
              <a:t>세목추가를</a:t>
            </a:r>
            <a:r>
              <a:rPr lang="ko-KR" altLang="en-US" dirty="0"/>
              <a:t> 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3) </a:t>
            </a:r>
            <a:r>
              <a:rPr lang="ko-KR" altLang="en-US" dirty="0" err="1"/>
              <a:t>계정구분</a:t>
            </a:r>
            <a:r>
              <a:rPr lang="en-US" altLang="ko-KR" dirty="0"/>
              <a:t>: </a:t>
            </a:r>
            <a:r>
              <a:rPr lang="ko-KR" altLang="en-US" dirty="0"/>
              <a:t>계정과목의 속성으로 미사용</a:t>
            </a:r>
            <a:r>
              <a:rPr lang="en-US" altLang="ko-KR" dirty="0"/>
              <a:t>, </a:t>
            </a:r>
            <a:r>
              <a:rPr lang="ko-KR" altLang="en-US" dirty="0"/>
              <a:t>예금</a:t>
            </a:r>
            <a:r>
              <a:rPr lang="en-US" altLang="ko-KR" dirty="0"/>
              <a:t>, </a:t>
            </a:r>
            <a:r>
              <a:rPr lang="ko-KR" altLang="en-US" dirty="0"/>
              <a:t>적금</a:t>
            </a:r>
            <a:r>
              <a:rPr lang="en-US" altLang="ko-KR" dirty="0"/>
              <a:t>, </a:t>
            </a:r>
            <a:r>
              <a:rPr lang="ko-KR" altLang="en-US" dirty="0"/>
              <a:t>일반</a:t>
            </a:r>
            <a:r>
              <a:rPr lang="en-US" altLang="ko-KR" dirty="0"/>
              <a:t>, </a:t>
            </a:r>
            <a:r>
              <a:rPr lang="ko-KR" altLang="en-US" dirty="0" err="1"/>
              <a:t>차감등</a:t>
            </a:r>
            <a:r>
              <a:rPr lang="ko-KR" altLang="en-US" dirty="0"/>
              <a:t> 계정과목에 따라 구분이 다르므로 선택하여 사용한다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4) </a:t>
            </a:r>
            <a:r>
              <a:rPr lang="ko-KR" altLang="en-US" dirty="0" err="1"/>
              <a:t>연동항목</a:t>
            </a:r>
            <a:r>
              <a:rPr lang="en-US" altLang="ko-KR" dirty="0"/>
              <a:t>: </a:t>
            </a:r>
            <a:r>
              <a:rPr lang="ko-KR" altLang="en-US" dirty="0" err="1"/>
              <a:t>전표입력시</a:t>
            </a:r>
            <a:r>
              <a:rPr lang="ko-KR" altLang="en-US" dirty="0"/>
              <a:t> 계정과목을 선택하였을 때 나타나는 </a:t>
            </a:r>
            <a:r>
              <a:rPr lang="ko-KR" altLang="en-US" dirty="0" err="1"/>
              <a:t>관리항목</a:t>
            </a:r>
            <a:r>
              <a:rPr lang="ko-KR" altLang="en-US" dirty="0"/>
              <a:t> </a:t>
            </a:r>
            <a:r>
              <a:rPr lang="ko-KR" altLang="en-US" dirty="0" err="1"/>
              <a:t>보조화면을</a:t>
            </a:r>
            <a:r>
              <a:rPr lang="ko-KR" altLang="en-US" dirty="0"/>
              <a:t> 설정한다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088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(3) </a:t>
            </a:r>
            <a:r>
              <a:rPr lang="ko-KR" altLang="en-US" dirty="0"/>
              <a:t>실습 사례</a:t>
            </a:r>
            <a:br>
              <a:rPr lang="ko-KR" altLang="en-US" dirty="0"/>
            </a:br>
            <a:r>
              <a:rPr lang="ko-KR" altLang="en-US" sz="3600" dirty="0" err="1"/>
              <a:t>영업관리에</a:t>
            </a:r>
            <a:r>
              <a:rPr lang="ko-KR" altLang="en-US" sz="3600" dirty="0"/>
              <a:t> 대한 회계연결계정 설정을 한 화면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6914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/>
              <a:t>회계초기이월</a:t>
            </a:r>
            <a:r>
              <a:rPr lang="en-US" altLang="ko-KR" dirty="0"/>
              <a:t>(</a:t>
            </a:r>
            <a:r>
              <a:rPr lang="ko-KR" altLang="en-US" dirty="0" err="1"/>
              <a:t>재무상태표</a:t>
            </a:r>
            <a:r>
              <a:rPr lang="en-US" altLang="ko-KR" dirty="0"/>
              <a:t>)</a:t>
            </a:r>
            <a:r>
              <a:rPr lang="ko-KR" altLang="en-US" dirty="0"/>
              <a:t>을 등록할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9784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기초 </a:t>
            </a:r>
            <a:r>
              <a:rPr lang="ko-KR" altLang="en-US" dirty="0" err="1"/>
              <a:t>재무상태표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945993"/>
              </p:ext>
            </p:extLst>
          </p:nvPr>
        </p:nvGraphicFramePr>
        <p:xfrm>
          <a:off x="1267096" y="1528355"/>
          <a:ext cx="9046797" cy="4489990"/>
        </p:xfrm>
        <a:graphic>
          <a:graphicData uri="http://schemas.openxmlformats.org/drawingml/2006/table">
            <a:tbl>
              <a:tblPr/>
              <a:tblGrid>
                <a:gridCol w="1507879">
                  <a:extLst>
                    <a:ext uri="{9D8B030D-6E8A-4147-A177-3AD203B41FA5}">
                      <a16:colId xmlns:a16="http://schemas.microsoft.com/office/drawing/2014/main" val="4127511366"/>
                    </a:ext>
                  </a:extLst>
                </a:gridCol>
                <a:gridCol w="1507879">
                  <a:extLst>
                    <a:ext uri="{9D8B030D-6E8A-4147-A177-3AD203B41FA5}">
                      <a16:colId xmlns:a16="http://schemas.microsoft.com/office/drawing/2014/main" val="2807075869"/>
                    </a:ext>
                  </a:extLst>
                </a:gridCol>
                <a:gridCol w="1507879">
                  <a:extLst>
                    <a:ext uri="{9D8B030D-6E8A-4147-A177-3AD203B41FA5}">
                      <a16:colId xmlns:a16="http://schemas.microsoft.com/office/drawing/2014/main" val="1561120396"/>
                    </a:ext>
                  </a:extLst>
                </a:gridCol>
                <a:gridCol w="1507879">
                  <a:extLst>
                    <a:ext uri="{9D8B030D-6E8A-4147-A177-3AD203B41FA5}">
                      <a16:colId xmlns:a16="http://schemas.microsoft.com/office/drawing/2014/main" val="3895007938"/>
                    </a:ext>
                  </a:extLst>
                </a:gridCol>
                <a:gridCol w="1507879">
                  <a:extLst>
                    <a:ext uri="{9D8B030D-6E8A-4147-A177-3AD203B41FA5}">
                      <a16:colId xmlns:a16="http://schemas.microsoft.com/office/drawing/2014/main" val="2449317786"/>
                    </a:ext>
                  </a:extLst>
                </a:gridCol>
                <a:gridCol w="1507402">
                  <a:extLst>
                    <a:ext uri="{9D8B030D-6E8A-4147-A177-3AD203B41FA5}">
                      <a16:colId xmlns:a16="http://schemas.microsoft.com/office/drawing/2014/main" val="976176225"/>
                    </a:ext>
                  </a:extLst>
                </a:gridCol>
              </a:tblGrid>
              <a:tr h="4831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현금</a:t>
                      </a:r>
                      <a:endParaRPr lang="ko-KR" alt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3,050,000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보통예금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20,000,000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당좌예금 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30,000,000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193542"/>
                  </a:ext>
                </a:extLst>
              </a:tr>
              <a:tr h="4831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기타단기금융상품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7,700,000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외상매출금</a:t>
                      </a:r>
                      <a:endParaRPr lang="ko-KR" alt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5,000,000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대손충당금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50,000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415769"/>
                  </a:ext>
                </a:extLst>
              </a:tr>
              <a:tr h="4831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받을어음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7,000,000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상품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4,000,000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제품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5,000,000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858852"/>
                  </a:ext>
                </a:extLst>
              </a:tr>
              <a:tr h="4831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원재료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재공품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1,000,000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 err="1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기타보증금</a:t>
                      </a:r>
                      <a:endParaRPr lang="ko-KR" alt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11,000,000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444201"/>
                  </a:ext>
                </a:extLst>
              </a:tr>
              <a:tr h="4831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토지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300,000,000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기계장치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20,000,000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감가상각누계액</a:t>
                      </a:r>
                      <a:endParaRPr lang="ko-KR" alt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5,000,000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014202"/>
                  </a:ext>
                </a:extLst>
              </a:tr>
              <a:tr h="4831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차량운반구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29,000,000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감가상각누계액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3,500,000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비품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3,000,000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222969"/>
                  </a:ext>
                </a:extLst>
              </a:tr>
              <a:tr h="4831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감가상각누계액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1,500,000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개발비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5,000,000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외상매입금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13,000,000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74536"/>
                  </a:ext>
                </a:extLst>
              </a:tr>
              <a:tr h="4831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미지급금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16,500,000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퇴직급여충당금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37,500,000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자본금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300,000,000</a:t>
                      </a:r>
                      <a:endParaRPr 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433916"/>
                  </a:ext>
                </a:extLst>
              </a:tr>
              <a:tr h="4831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이익준비금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이월이익잉여금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72,700,000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5484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114259" y="0"/>
            <a:ext cx="22875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14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912</Words>
  <Application>Microsoft Office PowerPoint</Application>
  <PresentationFormat>와이드스크린</PresentationFormat>
  <Paragraphs>185</Paragraphs>
  <Slides>38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6" baseType="lpstr">
      <vt:lpstr>KoPub돋움체 Medium</vt:lpstr>
      <vt:lpstr>나눔손글씨 펜</vt:lpstr>
      <vt:lpstr>맑은 고딕</vt:lpstr>
      <vt:lpstr>바탕</vt:lpstr>
      <vt:lpstr>-윤고딕320</vt:lpstr>
      <vt:lpstr>-윤고딕330</vt:lpstr>
      <vt:lpstr>Arial</vt:lpstr>
      <vt:lpstr>Office 테마</vt:lpstr>
      <vt:lpstr>제 12 장 회계 관리 </vt:lpstr>
      <vt:lpstr>회계 관리 </vt:lpstr>
      <vt:lpstr>제1절 전표/장부관리 </vt:lpstr>
      <vt:lpstr>1. 회계관리기초정보 </vt:lpstr>
      <vt:lpstr>(1) 메뉴 설명 </vt:lpstr>
      <vt:lpstr>(2) 필드 설명 </vt:lpstr>
      <vt:lpstr>(3) 실습 사례 영업관리에 대한 회계연결계정 설정을 한 화면 </vt:lpstr>
      <vt:lpstr> 회계초기이월(재무상태표)을 등록할 화면 </vt:lpstr>
      <vt:lpstr>1. 기초 재무상태표 </vt:lpstr>
      <vt:lpstr>기초 재무상태표를 입력한 화면 </vt:lpstr>
      <vt:lpstr>2. 기초 손익계산서</vt:lpstr>
      <vt:lpstr>기초 손익계산서를 입력한 화면  국내매출(상품)은 40101으로, 국내매출(제품)은 40401으로 등록을 한다. 상품(제품)매출원가를 먼저계산하여 금액을 기입한 후 기초와 기말재고액을 기입</vt:lpstr>
      <vt:lpstr>3. 기초 제조원가명세서 </vt:lpstr>
      <vt:lpstr>기초 제조원가명세서를 입력한 화면 원재료를 당기소비액을 계산하여 먼저 기입한 후 입력을 한다.  재무상태표에 가서 기초재공품 금액을 입력</vt:lpstr>
      <vt:lpstr>협회비 계정(53700)과목을 등록한 화면 </vt:lpstr>
      <vt:lpstr>복리후생비 계정과목의 세목을 등록한 화면 </vt:lpstr>
      <vt:lpstr>2. 전표입력/전표 승인/해제 </vt:lpstr>
      <vt:lpstr>(2) 필드 설명 </vt:lpstr>
      <vt:lpstr>1) 2020/01/10 사원 하서울이가 외근을 하고 중식대 20,000원(경산식당)을 청구하여 현금으로 지급하였다. </vt:lpstr>
      <vt:lpstr>2020/01/15 사사대리점으로부터 외상대금 2,000,000원을 동점발행 당좌수표로 회수하고 입금표를 발행하였다. </vt:lpstr>
      <vt:lpstr>2020/01/20 이대구 사원이 전산관리팀용 승용차에 주유를 하고 주유대금 50,000원을 당사소유법인카드(국민법인)로 결제하였다. </vt:lpstr>
      <vt:lpstr>2020/1/25 자재부에서 원재료 2,000,000원(부가세별도)를 팔팔컴퓨터로부터 구입하고 대금은 전액 현금으로 받고 전자세금계산서를 수취하였다.  </vt:lpstr>
      <vt:lpstr>2020/1/30 제품(컴퓨터 10대, 단가 1,000,000원, 부가세 10% 별도)를 사사대리점에 판매하고 전자세금계산서를 발급하고 대금은 외상으로 하였다.  </vt:lpstr>
      <vt:lpstr>미결된 전표를 조회한 화면 </vt:lpstr>
      <vt:lpstr>미결된 전표를 승인한 화면 </vt:lpstr>
      <vt:lpstr>3. 전표출력 및 장부출력 </vt:lpstr>
      <vt:lpstr>전표를 조회한 화면</vt:lpstr>
      <vt:lpstr>전표 출력을 한 화면 </vt:lpstr>
      <vt:lpstr>분개장을 조회한 화면 </vt:lpstr>
      <vt:lpstr>일계표를 조회한 화면 </vt:lpstr>
      <vt:lpstr>월계표를 조회한 화면 </vt:lpstr>
      <vt:lpstr>총계정원장을 조회한 화면(일별: 현금) </vt:lpstr>
      <vt:lpstr>총계정원장을 조회한 화면(월별: 현금) </vt:lpstr>
      <vt:lpstr>현금출납장을 조회한 화면 </vt:lpstr>
      <vt:lpstr>계정별원장을 조회한 화면(당좌예금)</vt:lpstr>
      <vt:lpstr>거래처원장을 조회한 화면</vt:lpstr>
      <vt:lpstr>매입/매출장을 조회한 화면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12 장 회계 관리 </dc:title>
  <dc:creator>이 장형</dc:creator>
  <cp:lastModifiedBy>이 장형</cp:lastModifiedBy>
  <cp:revision>5</cp:revision>
  <dcterms:created xsi:type="dcterms:W3CDTF">2020-08-27T07:51:44Z</dcterms:created>
  <dcterms:modified xsi:type="dcterms:W3CDTF">2020-08-27T08:22:16Z</dcterms:modified>
</cp:coreProperties>
</file>