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BDCA8-2CC2-467F-BA58-B529F6982062}" type="datetimeFigureOut">
              <a:rPr lang="ko-KR" altLang="en-US" smtClean="0"/>
              <a:t>2020-08-27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1D918-762A-4840-ADD7-D346679FEF9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6323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BDCA8-2CC2-467F-BA58-B529F6982062}" type="datetimeFigureOut">
              <a:rPr lang="ko-KR" altLang="en-US" smtClean="0"/>
              <a:t>2020-08-27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1D918-762A-4840-ADD7-D346679FEF9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0627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BDCA8-2CC2-467F-BA58-B529F6982062}" type="datetimeFigureOut">
              <a:rPr lang="ko-KR" altLang="en-US" smtClean="0"/>
              <a:t>2020-08-27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1D918-762A-4840-ADD7-D346679FEF9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1943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BDCA8-2CC2-467F-BA58-B529F6982062}" type="datetimeFigureOut">
              <a:rPr lang="ko-KR" altLang="en-US" smtClean="0"/>
              <a:t>2020-08-27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1D918-762A-4840-ADD7-D346679FEF9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3174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BDCA8-2CC2-467F-BA58-B529F6982062}" type="datetimeFigureOut">
              <a:rPr lang="ko-KR" altLang="en-US" smtClean="0"/>
              <a:t>2020-08-27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1D918-762A-4840-ADD7-D346679FEF9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5412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BDCA8-2CC2-467F-BA58-B529F6982062}" type="datetimeFigureOut">
              <a:rPr lang="ko-KR" altLang="en-US" smtClean="0"/>
              <a:t>2020-08-27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1D918-762A-4840-ADD7-D346679FEF9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5907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BDCA8-2CC2-467F-BA58-B529F6982062}" type="datetimeFigureOut">
              <a:rPr lang="ko-KR" altLang="en-US" smtClean="0"/>
              <a:t>2020-08-27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1D918-762A-4840-ADD7-D346679FEF9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9009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BDCA8-2CC2-467F-BA58-B529F6982062}" type="datetimeFigureOut">
              <a:rPr lang="ko-KR" altLang="en-US" smtClean="0"/>
              <a:t>2020-08-27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1D918-762A-4840-ADD7-D346679FEF9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6407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BDCA8-2CC2-467F-BA58-B529F6982062}" type="datetimeFigureOut">
              <a:rPr lang="ko-KR" altLang="en-US" smtClean="0"/>
              <a:t>2020-08-27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1D918-762A-4840-ADD7-D346679FEF9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3742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BDCA8-2CC2-467F-BA58-B529F6982062}" type="datetimeFigureOut">
              <a:rPr lang="ko-KR" altLang="en-US" smtClean="0"/>
              <a:t>2020-08-27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1D918-762A-4840-ADD7-D346679FEF9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5140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BDCA8-2CC2-467F-BA58-B529F6982062}" type="datetimeFigureOut">
              <a:rPr lang="ko-KR" altLang="en-US" smtClean="0"/>
              <a:t>2020-08-27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1D918-762A-4840-ADD7-D346679FEF9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4296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BDCA8-2CC2-467F-BA58-B529F6982062}" type="datetimeFigureOut">
              <a:rPr lang="ko-KR" altLang="en-US" smtClean="0"/>
              <a:t>2020-08-27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1D918-762A-4840-ADD7-D346679FEF9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4228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base"/>
            <a:r>
              <a:rPr lang="ko-KR" altLang="en-US" dirty="0"/>
              <a:t>제</a:t>
            </a:r>
            <a:r>
              <a:rPr lang="en-US" altLang="ko-KR" dirty="0"/>
              <a:t>3</a:t>
            </a:r>
            <a:r>
              <a:rPr lang="ko-KR" altLang="en-US" dirty="0"/>
              <a:t>절 회계전표처리 및 연말정산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/>
              <a:t>회계전표처리</a:t>
            </a:r>
          </a:p>
          <a:p>
            <a:r>
              <a:rPr lang="en-US" altLang="ko-KR" dirty="0"/>
              <a:t>2. </a:t>
            </a:r>
            <a:r>
              <a:rPr lang="ko-KR" altLang="en-US" dirty="0"/>
              <a:t>사회보험 취득 및 </a:t>
            </a:r>
            <a:r>
              <a:rPr lang="ko-KR" altLang="en-US" dirty="0" err="1"/>
              <a:t>상실신고</a:t>
            </a:r>
            <a:endParaRPr lang="ko-KR" altLang="en-US" dirty="0"/>
          </a:p>
          <a:p>
            <a:r>
              <a:rPr lang="en-US" altLang="ko-KR" dirty="0"/>
              <a:t>3. </a:t>
            </a:r>
            <a:r>
              <a:rPr lang="ko-KR" altLang="en-US" dirty="0"/>
              <a:t>연말정산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72789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소득자별</a:t>
            </a:r>
            <a:r>
              <a:rPr lang="ko-KR" altLang="en-US" dirty="0"/>
              <a:t> </a:t>
            </a:r>
            <a:r>
              <a:rPr lang="ko-KR" altLang="en-US" dirty="0" err="1"/>
              <a:t>계정유형을</a:t>
            </a:r>
            <a:r>
              <a:rPr lang="ko-KR" altLang="en-US" dirty="0"/>
              <a:t> 지정한 화면</a:t>
            </a:r>
            <a:br>
              <a:rPr lang="ko-KR" altLang="en-US" dirty="0"/>
            </a:br>
            <a:endParaRPr lang="ko-KR" altLang="en-US" dirty="0"/>
          </a:p>
        </p:txBody>
      </p:sp>
      <p:pic>
        <p:nvPicPr>
          <p:cNvPr id="4" name="Picture 41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2013632" y="1825625"/>
            <a:ext cx="8164735" cy="4351338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982805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전표집계</a:t>
            </a:r>
            <a:r>
              <a:rPr lang="ko-KR" altLang="en-US" dirty="0"/>
              <a:t> 및 생성 화면</a:t>
            </a:r>
            <a:br>
              <a:rPr lang="ko-KR" altLang="en-US" dirty="0"/>
            </a:br>
            <a:endParaRPr lang="ko-KR" altLang="en-US" dirty="0"/>
          </a:p>
        </p:txBody>
      </p:sp>
      <p:pic>
        <p:nvPicPr>
          <p:cNvPr id="4" name="Picture 43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2013632" y="1825625"/>
            <a:ext cx="8164735" cy="4351338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18709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전표처리결과가 나타난 화면</a:t>
            </a:r>
            <a:br>
              <a:rPr lang="ko-KR" altLang="en-US" dirty="0"/>
            </a:br>
            <a:endParaRPr lang="ko-KR" altLang="en-US" dirty="0"/>
          </a:p>
        </p:txBody>
      </p:sp>
      <p:pic>
        <p:nvPicPr>
          <p:cNvPr id="4" name="Picture 45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2013632" y="1825625"/>
            <a:ext cx="8164735" cy="4351338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6193668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/>
              <a:t>사회보험 취득 및 </a:t>
            </a:r>
            <a:r>
              <a:rPr lang="ko-KR" altLang="en-US" dirty="0" err="1" smtClean="0"/>
              <a:t>상실신고</a:t>
            </a:r>
            <a:r>
              <a:rPr lang="en-US" altLang="ko-KR" dirty="0" smtClean="0"/>
              <a:t>(1/2)</a:t>
            </a:r>
            <a:r>
              <a:rPr lang="ko-KR" altLang="en-US" dirty="0"/>
              <a:t/>
            </a:r>
            <a:br>
              <a:rPr lang="ko-KR" altLang="en-US" dirty="0"/>
            </a:b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187866"/>
              </p:ext>
            </p:extLst>
          </p:nvPr>
        </p:nvGraphicFramePr>
        <p:xfrm>
          <a:off x="1700167" y="1250575"/>
          <a:ext cx="8680962" cy="5311589"/>
        </p:xfrm>
        <a:graphic>
          <a:graphicData uri="http://schemas.openxmlformats.org/drawingml/2006/table">
            <a:tbl>
              <a:tblPr/>
              <a:tblGrid>
                <a:gridCol w="8680962">
                  <a:extLst>
                    <a:ext uri="{9D8B030D-6E8A-4147-A177-3AD203B41FA5}">
                      <a16:colId xmlns:a16="http://schemas.microsoft.com/office/drawing/2014/main" val="4052159084"/>
                    </a:ext>
                  </a:extLst>
                </a:gridCol>
              </a:tblGrid>
              <a:tr h="531158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1719136"/>
                  </a:ext>
                </a:extLst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1889654" y="2122488"/>
            <a:ext cx="2332873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441943632" descr="EMB000038c036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906" y="1335071"/>
            <a:ext cx="8265297" cy="479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536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2. </a:t>
            </a:r>
            <a:r>
              <a:rPr lang="ko-KR" altLang="en-US" dirty="0" smtClean="0"/>
              <a:t>사회보험 취득 및 </a:t>
            </a:r>
            <a:r>
              <a:rPr lang="ko-KR" altLang="en-US" dirty="0" err="1" smtClean="0"/>
              <a:t>상실신고</a:t>
            </a:r>
            <a:r>
              <a:rPr lang="en-US" altLang="ko-KR" dirty="0" smtClean="0"/>
              <a:t>(2/2)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ko-KR" altLang="en-US" dirty="0"/>
              <a:t>사회보험취득을 관리하기 위한 순서</a:t>
            </a:r>
          </a:p>
          <a:p>
            <a:pPr fontAlgn="base"/>
            <a:r>
              <a:rPr lang="en-US" altLang="ko-KR" dirty="0"/>
              <a:t>: </a:t>
            </a:r>
            <a:r>
              <a:rPr lang="ko-KR" altLang="en-US" dirty="0"/>
              <a:t>인사</a:t>
            </a:r>
            <a:r>
              <a:rPr lang="en-US" altLang="ko-KR" dirty="0"/>
              <a:t>/</a:t>
            </a:r>
            <a:r>
              <a:rPr lang="ko-KR" altLang="en-US" dirty="0"/>
              <a:t>급여관리</a:t>
            </a:r>
            <a:r>
              <a:rPr lang="en-US" altLang="ko-KR" dirty="0"/>
              <a:t>&gt; </a:t>
            </a:r>
            <a:r>
              <a:rPr lang="ko-KR" altLang="en-US" dirty="0"/>
              <a:t>사회보험관리</a:t>
            </a:r>
            <a:r>
              <a:rPr lang="en-US" altLang="ko-KR" dirty="0"/>
              <a:t>&gt; </a:t>
            </a:r>
            <a:r>
              <a:rPr lang="ko-KR" altLang="en-US" dirty="0"/>
              <a:t>사회보험취득관리</a:t>
            </a:r>
          </a:p>
          <a:p>
            <a:pPr fontAlgn="base"/>
            <a:r>
              <a:rPr lang="ko-KR" altLang="en-US" dirty="0"/>
              <a:t>사회보험취득신고서를 출력하기 위한 순서</a:t>
            </a:r>
          </a:p>
          <a:p>
            <a:pPr fontAlgn="base"/>
            <a:r>
              <a:rPr lang="en-US" altLang="ko-KR" dirty="0"/>
              <a:t>: </a:t>
            </a:r>
            <a:r>
              <a:rPr lang="ko-KR" altLang="en-US" dirty="0"/>
              <a:t>인사</a:t>
            </a:r>
            <a:r>
              <a:rPr lang="en-US" altLang="ko-KR" dirty="0"/>
              <a:t>/</a:t>
            </a:r>
            <a:r>
              <a:rPr lang="ko-KR" altLang="en-US" dirty="0"/>
              <a:t>급여관리</a:t>
            </a:r>
            <a:r>
              <a:rPr lang="en-US" altLang="ko-KR" dirty="0"/>
              <a:t>&gt; </a:t>
            </a:r>
            <a:r>
              <a:rPr lang="ko-KR" altLang="en-US" dirty="0"/>
              <a:t>사회보험관리</a:t>
            </a:r>
            <a:r>
              <a:rPr lang="en-US" altLang="ko-KR" dirty="0"/>
              <a:t>&gt; </a:t>
            </a:r>
            <a:r>
              <a:rPr lang="ko-KR" altLang="en-US" dirty="0"/>
              <a:t>사회보험취득신고서</a:t>
            </a:r>
          </a:p>
          <a:p>
            <a:pPr fontAlgn="base"/>
            <a:r>
              <a:rPr lang="ko-KR" altLang="en-US" dirty="0"/>
              <a:t>사회보험상실을 관리하기 위한 순서</a:t>
            </a:r>
          </a:p>
          <a:p>
            <a:pPr fontAlgn="base"/>
            <a:r>
              <a:rPr lang="en-US" altLang="ko-KR" dirty="0"/>
              <a:t>: </a:t>
            </a:r>
            <a:r>
              <a:rPr lang="ko-KR" altLang="en-US" dirty="0"/>
              <a:t>인사</a:t>
            </a:r>
            <a:r>
              <a:rPr lang="en-US" altLang="ko-KR" dirty="0"/>
              <a:t>/</a:t>
            </a:r>
            <a:r>
              <a:rPr lang="ko-KR" altLang="en-US" dirty="0"/>
              <a:t>급여관리</a:t>
            </a:r>
            <a:r>
              <a:rPr lang="en-US" altLang="ko-KR" dirty="0"/>
              <a:t>&gt; </a:t>
            </a:r>
            <a:r>
              <a:rPr lang="ko-KR" altLang="en-US" dirty="0"/>
              <a:t>사회보험관리</a:t>
            </a:r>
            <a:r>
              <a:rPr lang="en-US" altLang="ko-KR" dirty="0"/>
              <a:t>&gt; </a:t>
            </a:r>
            <a:r>
              <a:rPr lang="ko-KR" altLang="en-US" dirty="0"/>
              <a:t>사회보험상실관리</a:t>
            </a:r>
          </a:p>
          <a:p>
            <a:pPr fontAlgn="base"/>
            <a:r>
              <a:rPr lang="ko-KR" altLang="en-US" dirty="0"/>
              <a:t>사회보험상실신고서를 출력하기 위한 순서</a:t>
            </a:r>
          </a:p>
          <a:p>
            <a:pPr fontAlgn="base"/>
            <a:r>
              <a:rPr lang="en-US" altLang="ko-KR" dirty="0"/>
              <a:t>: </a:t>
            </a:r>
            <a:r>
              <a:rPr lang="ko-KR" altLang="en-US" dirty="0"/>
              <a:t>인사</a:t>
            </a:r>
            <a:r>
              <a:rPr lang="en-US" altLang="ko-KR" dirty="0"/>
              <a:t>/</a:t>
            </a:r>
            <a:r>
              <a:rPr lang="ko-KR" altLang="en-US" dirty="0"/>
              <a:t>급여관리</a:t>
            </a:r>
            <a:r>
              <a:rPr lang="en-US" altLang="ko-KR" dirty="0"/>
              <a:t>&gt; </a:t>
            </a:r>
            <a:r>
              <a:rPr lang="ko-KR" altLang="en-US" dirty="0"/>
              <a:t>사회보험관리</a:t>
            </a:r>
            <a:r>
              <a:rPr lang="en-US" altLang="ko-KR" dirty="0"/>
              <a:t>&gt; </a:t>
            </a:r>
            <a:r>
              <a:rPr lang="ko-KR" altLang="en-US" dirty="0"/>
              <a:t>사회보험상실신고서</a:t>
            </a:r>
          </a:p>
        </p:txBody>
      </p:sp>
    </p:spTree>
    <p:extLst>
      <p:ext uri="{BB962C8B-B14F-4D97-AF65-F5344CB8AC3E}">
        <p14:creationId xmlns:p14="http://schemas.microsoft.com/office/powerpoint/2010/main" val="38789546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(1) </a:t>
            </a:r>
            <a:r>
              <a:rPr lang="ko-KR" altLang="en-US" dirty="0"/>
              <a:t>메뉴 설명</a:t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신규 입사한 사원에 대해 일정기간 후 사회보험 관련 취득 신고를 하고 부양가족이 있는 경우에는 건강보험과 관련된 피부양자 신고를 동시에 하여야 한다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r>
              <a:rPr lang="ko-KR" altLang="en-US" dirty="0" smtClean="0"/>
              <a:t>국민연금</a:t>
            </a:r>
            <a:r>
              <a:rPr lang="en-US" altLang="ko-KR" dirty="0"/>
              <a:t>, </a:t>
            </a:r>
            <a:r>
              <a:rPr lang="ko-KR" altLang="en-US" dirty="0"/>
              <a:t>건강보험</a:t>
            </a:r>
            <a:r>
              <a:rPr lang="en-US" altLang="ko-KR" dirty="0"/>
              <a:t>, </a:t>
            </a:r>
            <a:r>
              <a:rPr lang="ko-KR" altLang="en-US" dirty="0"/>
              <a:t>고용보험이 있고 </a:t>
            </a:r>
            <a:r>
              <a:rPr lang="ko-KR" altLang="en-US" dirty="0" err="1"/>
              <a:t>통합신고가</a:t>
            </a:r>
            <a:r>
              <a:rPr lang="ko-KR" altLang="en-US" dirty="0"/>
              <a:t> 가능하다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r>
              <a:rPr lang="ko-KR" altLang="en-US" dirty="0" smtClean="0"/>
              <a:t>반면에 </a:t>
            </a:r>
            <a:r>
              <a:rPr lang="ko-KR" altLang="en-US" dirty="0" err="1"/>
              <a:t>퇴사자의</a:t>
            </a:r>
            <a:r>
              <a:rPr lang="ko-KR" altLang="en-US" dirty="0"/>
              <a:t> 경우 사회보험상실신고를 하여야 한다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0372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(2) </a:t>
            </a:r>
            <a:r>
              <a:rPr lang="ko-KR" altLang="en-US" dirty="0"/>
              <a:t>필드 설명</a:t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altLang="ko-KR" dirty="0"/>
              <a:t>1) </a:t>
            </a:r>
            <a:r>
              <a:rPr lang="ko-KR" altLang="en-US" dirty="0"/>
              <a:t>사업장</a:t>
            </a:r>
            <a:r>
              <a:rPr lang="en-US" altLang="ko-KR" dirty="0"/>
              <a:t>: </a:t>
            </a:r>
            <a:r>
              <a:rPr lang="ko-KR" altLang="en-US" dirty="0"/>
              <a:t>조회하고자 하는 사업장을 선택한다</a:t>
            </a:r>
            <a:r>
              <a:rPr lang="en-US" altLang="ko-KR" dirty="0"/>
              <a:t>.</a:t>
            </a:r>
            <a:endParaRPr lang="ko-KR" altLang="en-US" dirty="0"/>
          </a:p>
          <a:p>
            <a:pPr fontAlgn="base"/>
            <a:r>
              <a:rPr lang="en-US" altLang="ko-KR" dirty="0"/>
              <a:t>2) </a:t>
            </a:r>
            <a:r>
              <a:rPr lang="ko-KR" altLang="en-US" dirty="0" err="1"/>
              <a:t>사번</a:t>
            </a:r>
            <a:r>
              <a:rPr lang="en-US" altLang="ko-KR" dirty="0"/>
              <a:t>/</a:t>
            </a:r>
            <a:r>
              <a:rPr lang="ko-KR" altLang="en-US" dirty="0"/>
              <a:t>성명</a:t>
            </a:r>
            <a:r>
              <a:rPr lang="en-US" altLang="ko-KR" dirty="0"/>
              <a:t>: </a:t>
            </a:r>
            <a:r>
              <a:rPr lang="ko-KR" altLang="en-US" dirty="0"/>
              <a:t>코드 도움을 이용하여 </a:t>
            </a:r>
            <a:r>
              <a:rPr lang="ko-KR" altLang="en-US" dirty="0" err="1"/>
              <a:t>해당취득</a:t>
            </a:r>
            <a:r>
              <a:rPr lang="en-US" altLang="ko-KR" dirty="0"/>
              <a:t>/</a:t>
            </a:r>
            <a:r>
              <a:rPr lang="ko-KR" altLang="en-US" dirty="0"/>
              <a:t>상실 신고 </a:t>
            </a:r>
            <a:r>
              <a:rPr lang="ko-KR" altLang="en-US" dirty="0" err="1"/>
              <a:t>대상사원을</a:t>
            </a:r>
            <a:r>
              <a:rPr lang="ko-KR" altLang="en-US" dirty="0"/>
              <a:t> 선택한다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388569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(3) </a:t>
            </a:r>
            <a:r>
              <a:rPr lang="ko-KR" altLang="en-US" dirty="0"/>
              <a:t>실습 사례</a:t>
            </a:r>
            <a:br>
              <a:rPr lang="ko-KR" altLang="en-US" dirty="0"/>
            </a:br>
            <a:r>
              <a:rPr lang="ko-KR" altLang="en-US" dirty="0"/>
              <a:t>사회보험취득신고를 한 화면</a:t>
            </a:r>
            <a:br>
              <a:rPr lang="ko-KR" altLang="en-US" dirty="0"/>
            </a:br>
            <a:endParaRPr lang="ko-KR" altLang="en-US" dirty="0"/>
          </a:p>
        </p:txBody>
      </p:sp>
      <p:pic>
        <p:nvPicPr>
          <p:cNvPr id="4" name="Picture 47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2013632" y="1825625"/>
            <a:ext cx="8164735" cy="4351338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2524822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sz="3600" dirty="0" err="1"/>
              <a:t>최인천의</a:t>
            </a:r>
            <a:r>
              <a:rPr lang="ko-KR" altLang="en-US" sz="3600" dirty="0"/>
              <a:t> 부친인 최명수 </a:t>
            </a:r>
            <a:r>
              <a:rPr lang="en-US" altLang="ko-KR" sz="3600" dirty="0"/>
              <a:t>360909-1999234</a:t>
            </a:r>
            <a:r>
              <a:rPr lang="ko-KR" altLang="en-US" sz="3600" dirty="0"/>
              <a:t>의 피부양자 정보를 건강보험 피부양자 </a:t>
            </a:r>
            <a:r>
              <a:rPr lang="ko-KR" altLang="en-US" sz="3600" dirty="0" err="1"/>
              <a:t>취득신고</a:t>
            </a:r>
            <a:r>
              <a:rPr lang="ko-KR" altLang="en-US" dirty="0"/>
              <a:t/>
            </a:r>
            <a:br>
              <a:rPr lang="ko-KR" altLang="en-US" dirty="0"/>
            </a:br>
            <a:endParaRPr lang="ko-KR" altLang="en-US" dirty="0"/>
          </a:p>
        </p:txBody>
      </p:sp>
      <p:pic>
        <p:nvPicPr>
          <p:cNvPr id="4" name="Picture 49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2013632" y="1825625"/>
            <a:ext cx="8164735" cy="4351338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7419851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사회보험 취득신고를 조회한 화면</a:t>
            </a:r>
            <a:br>
              <a:rPr lang="ko-KR" altLang="en-US" dirty="0"/>
            </a:br>
            <a:endParaRPr lang="ko-KR" altLang="en-US" dirty="0"/>
          </a:p>
        </p:txBody>
      </p:sp>
      <p:pic>
        <p:nvPicPr>
          <p:cNvPr id="4" name="Picture 51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2013632" y="1825625"/>
            <a:ext cx="8164735" cy="4351338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256644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/>
              <a:t>회계전표처리</a:t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ko-KR" altLang="en-US" dirty="0"/>
              <a:t>회계연결계정과목 등록을 하는 순서</a:t>
            </a:r>
          </a:p>
          <a:p>
            <a:pPr fontAlgn="base"/>
            <a:r>
              <a:rPr lang="en-US" altLang="ko-KR" dirty="0"/>
              <a:t>: </a:t>
            </a:r>
            <a:r>
              <a:rPr lang="ko-KR" altLang="en-US" dirty="0"/>
              <a:t>시스템관리</a:t>
            </a:r>
            <a:r>
              <a:rPr lang="en-US" altLang="ko-KR" dirty="0"/>
              <a:t>&gt; </a:t>
            </a:r>
            <a:r>
              <a:rPr lang="ko-KR" altLang="en-US" dirty="0"/>
              <a:t>기초정보관리</a:t>
            </a:r>
            <a:r>
              <a:rPr lang="en-US" altLang="ko-KR" dirty="0"/>
              <a:t>&gt; </a:t>
            </a:r>
            <a:r>
              <a:rPr lang="ko-KR" altLang="en-US" dirty="0" err="1"/>
              <a:t>회계연결계정과목등록</a:t>
            </a:r>
            <a:endParaRPr lang="ko-KR" altLang="en-US" dirty="0"/>
          </a:p>
          <a:p>
            <a:pPr fontAlgn="base"/>
            <a:r>
              <a:rPr lang="ko-KR" altLang="en-US" dirty="0"/>
              <a:t>계정과목 등록을 하는 순서</a:t>
            </a:r>
          </a:p>
          <a:p>
            <a:pPr fontAlgn="base"/>
            <a:r>
              <a:rPr lang="en-US" altLang="ko-KR" dirty="0"/>
              <a:t>: </a:t>
            </a:r>
            <a:r>
              <a:rPr lang="ko-KR" altLang="en-US" dirty="0"/>
              <a:t>인사</a:t>
            </a:r>
            <a:r>
              <a:rPr lang="en-US" altLang="ko-KR" dirty="0"/>
              <a:t>/</a:t>
            </a:r>
            <a:r>
              <a:rPr lang="ko-KR" altLang="en-US" dirty="0"/>
              <a:t>급여관리</a:t>
            </a:r>
            <a:r>
              <a:rPr lang="en-US" altLang="ko-KR" dirty="0"/>
              <a:t>&gt; </a:t>
            </a:r>
            <a:r>
              <a:rPr lang="ko-KR" altLang="en-US" dirty="0" err="1"/>
              <a:t>전표관리</a:t>
            </a:r>
            <a:r>
              <a:rPr lang="en-US" altLang="ko-KR" dirty="0"/>
              <a:t>&gt; </a:t>
            </a:r>
            <a:r>
              <a:rPr lang="ko-KR" altLang="en-US" dirty="0"/>
              <a:t>계정과목 설정</a:t>
            </a:r>
          </a:p>
          <a:p>
            <a:pPr fontAlgn="base"/>
            <a:r>
              <a:rPr lang="ko-KR" altLang="en-US" dirty="0" err="1"/>
              <a:t>회계전표를</a:t>
            </a:r>
            <a:r>
              <a:rPr lang="ko-KR" altLang="en-US" dirty="0"/>
              <a:t> 처리하기 위한 순서</a:t>
            </a:r>
          </a:p>
          <a:p>
            <a:pPr fontAlgn="base"/>
            <a:r>
              <a:rPr lang="en-US" altLang="ko-KR" dirty="0"/>
              <a:t>: </a:t>
            </a:r>
            <a:r>
              <a:rPr lang="ko-KR" altLang="en-US" dirty="0"/>
              <a:t>인사</a:t>
            </a:r>
            <a:r>
              <a:rPr lang="en-US" altLang="ko-KR" dirty="0"/>
              <a:t>/</a:t>
            </a:r>
            <a:r>
              <a:rPr lang="ko-KR" altLang="en-US" dirty="0"/>
              <a:t>급여관리</a:t>
            </a:r>
            <a:r>
              <a:rPr lang="en-US" altLang="ko-KR" dirty="0"/>
              <a:t>&gt; </a:t>
            </a:r>
            <a:r>
              <a:rPr lang="ko-KR" altLang="en-US" dirty="0" err="1"/>
              <a:t>전표관리</a:t>
            </a:r>
            <a:r>
              <a:rPr lang="en-US" altLang="ko-KR" dirty="0"/>
              <a:t>&gt; </a:t>
            </a:r>
            <a:r>
              <a:rPr lang="ko-KR" altLang="en-US" dirty="0" err="1"/>
              <a:t>전표집계</a:t>
            </a:r>
            <a:r>
              <a:rPr lang="ko-KR" altLang="en-US" dirty="0"/>
              <a:t> 및 생성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053023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사회보험 취득신고서를 출력한 화면</a:t>
            </a:r>
            <a:br>
              <a:rPr lang="ko-KR" altLang="en-US" dirty="0"/>
            </a:br>
            <a:endParaRPr lang="ko-KR" altLang="en-US" dirty="0"/>
          </a:p>
        </p:txBody>
      </p:sp>
      <p:pic>
        <p:nvPicPr>
          <p:cNvPr id="4" name="Picture 1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2013632" y="1825625"/>
            <a:ext cx="8164735" cy="4351338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0466890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/>
              <a:t>연말정산</a:t>
            </a:r>
            <a:br>
              <a:rPr lang="ko-KR" altLang="en-US" dirty="0"/>
            </a:br>
            <a:endParaRPr lang="ko-KR" altLang="en-US" dirty="0"/>
          </a:p>
        </p:txBody>
      </p:sp>
      <p:pic>
        <p:nvPicPr>
          <p:cNvPr id="4" name="Picture 3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214845" y="1449977"/>
            <a:ext cx="9196251" cy="4820194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26017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연말정산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fontAlgn="base"/>
            <a:r>
              <a:rPr lang="ko-KR" altLang="en-US" dirty="0"/>
              <a:t>소득</a:t>
            </a:r>
            <a:r>
              <a:rPr lang="en-US" altLang="ko-KR" dirty="0"/>
              <a:t>/</a:t>
            </a:r>
            <a:r>
              <a:rPr lang="ko-KR" altLang="en-US" dirty="0"/>
              <a:t>세액공제 환경을 설정하기 위한 순서</a:t>
            </a:r>
          </a:p>
          <a:p>
            <a:pPr fontAlgn="base"/>
            <a:r>
              <a:rPr lang="en-US" altLang="ko-KR" dirty="0"/>
              <a:t>: </a:t>
            </a:r>
            <a:r>
              <a:rPr lang="ko-KR" altLang="en-US" dirty="0"/>
              <a:t>인사</a:t>
            </a:r>
            <a:r>
              <a:rPr lang="en-US" altLang="ko-KR" dirty="0"/>
              <a:t>/</a:t>
            </a:r>
            <a:r>
              <a:rPr lang="ko-KR" altLang="en-US" dirty="0"/>
              <a:t>급여관리</a:t>
            </a:r>
            <a:r>
              <a:rPr lang="en-US" altLang="ko-KR" dirty="0"/>
              <a:t>&gt; </a:t>
            </a:r>
            <a:r>
              <a:rPr lang="ko-KR" altLang="en-US" dirty="0"/>
              <a:t>기초환경설정</a:t>
            </a:r>
            <a:r>
              <a:rPr lang="en-US" altLang="ko-KR" dirty="0"/>
              <a:t>&gt; </a:t>
            </a:r>
            <a:r>
              <a:rPr lang="ko-KR" altLang="en-US" dirty="0"/>
              <a:t>소득</a:t>
            </a:r>
            <a:r>
              <a:rPr lang="en-US" altLang="ko-KR" dirty="0"/>
              <a:t>/</a:t>
            </a:r>
            <a:r>
              <a:rPr lang="ko-KR" altLang="en-US" dirty="0"/>
              <a:t>세액공제환경설정</a:t>
            </a:r>
          </a:p>
          <a:p>
            <a:pPr fontAlgn="base"/>
            <a:r>
              <a:rPr lang="ko-KR" altLang="en-US" dirty="0" err="1"/>
              <a:t>소득자별</a:t>
            </a:r>
            <a:r>
              <a:rPr lang="ko-KR" altLang="en-US" dirty="0"/>
              <a:t> 근로소득 원천징수부를 확인하기 위한 순서</a:t>
            </a:r>
          </a:p>
          <a:p>
            <a:pPr fontAlgn="base"/>
            <a:r>
              <a:rPr lang="en-US" altLang="ko-KR" dirty="0"/>
              <a:t>: </a:t>
            </a:r>
            <a:r>
              <a:rPr lang="ko-KR" altLang="en-US" dirty="0"/>
              <a:t>인사</a:t>
            </a:r>
            <a:r>
              <a:rPr lang="en-US" altLang="ko-KR" dirty="0"/>
              <a:t>/</a:t>
            </a:r>
            <a:r>
              <a:rPr lang="ko-KR" altLang="en-US" dirty="0"/>
              <a:t>급여관리</a:t>
            </a:r>
            <a:r>
              <a:rPr lang="en-US" altLang="ko-KR" dirty="0"/>
              <a:t>&gt; </a:t>
            </a:r>
            <a:r>
              <a:rPr lang="ko-KR" altLang="en-US" dirty="0"/>
              <a:t>연말정산관리</a:t>
            </a:r>
            <a:r>
              <a:rPr lang="en-US" altLang="ko-KR" dirty="0"/>
              <a:t>&gt; </a:t>
            </a:r>
            <a:r>
              <a:rPr lang="ko-KR" altLang="en-US" dirty="0" err="1"/>
              <a:t>소득자별근로소득원천징수부</a:t>
            </a:r>
            <a:endParaRPr lang="ko-KR" altLang="en-US" dirty="0"/>
          </a:p>
          <a:p>
            <a:pPr fontAlgn="base"/>
            <a:r>
              <a:rPr lang="ko-KR" altLang="en-US" dirty="0"/>
              <a:t>소득공제자료를 등록하는 순서</a:t>
            </a:r>
          </a:p>
          <a:p>
            <a:pPr fontAlgn="base"/>
            <a:r>
              <a:rPr lang="en-US" altLang="ko-KR" dirty="0"/>
              <a:t>: </a:t>
            </a:r>
            <a:r>
              <a:rPr lang="ko-KR" altLang="en-US" dirty="0"/>
              <a:t>인사</a:t>
            </a:r>
            <a:r>
              <a:rPr lang="en-US" altLang="ko-KR" dirty="0"/>
              <a:t>/</a:t>
            </a:r>
            <a:r>
              <a:rPr lang="ko-KR" altLang="en-US" dirty="0"/>
              <a:t>급여관리</a:t>
            </a:r>
            <a:r>
              <a:rPr lang="en-US" altLang="ko-KR" dirty="0"/>
              <a:t>&gt; </a:t>
            </a:r>
            <a:r>
              <a:rPr lang="ko-KR" altLang="en-US" dirty="0"/>
              <a:t>연말정산관리</a:t>
            </a:r>
            <a:r>
              <a:rPr lang="en-US" altLang="ko-KR" dirty="0"/>
              <a:t>&gt; </a:t>
            </a:r>
            <a:r>
              <a:rPr lang="ko-KR" altLang="en-US" dirty="0"/>
              <a:t>소득공제자료등록</a:t>
            </a:r>
          </a:p>
          <a:p>
            <a:pPr fontAlgn="base"/>
            <a:r>
              <a:rPr lang="ko-KR" altLang="en-US" dirty="0"/>
              <a:t>연말정산 추가자료를 입력하기 위한 순서</a:t>
            </a:r>
          </a:p>
          <a:p>
            <a:pPr fontAlgn="base"/>
            <a:r>
              <a:rPr lang="en-US" altLang="ko-KR" dirty="0"/>
              <a:t>: </a:t>
            </a:r>
            <a:r>
              <a:rPr lang="ko-KR" altLang="en-US" dirty="0"/>
              <a:t>인사</a:t>
            </a:r>
            <a:r>
              <a:rPr lang="en-US" altLang="ko-KR" dirty="0"/>
              <a:t>/</a:t>
            </a:r>
            <a:r>
              <a:rPr lang="ko-KR" altLang="en-US" dirty="0"/>
              <a:t>급여관리</a:t>
            </a:r>
            <a:r>
              <a:rPr lang="en-US" altLang="ko-KR" dirty="0"/>
              <a:t>&gt; </a:t>
            </a:r>
            <a:r>
              <a:rPr lang="ko-KR" altLang="en-US" dirty="0"/>
              <a:t>연말정산관리</a:t>
            </a:r>
            <a:r>
              <a:rPr lang="en-US" altLang="ko-KR" dirty="0"/>
              <a:t>&gt; </a:t>
            </a:r>
            <a:r>
              <a:rPr lang="ko-KR" altLang="en-US" dirty="0"/>
              <a:t>연말정산추가자료입력</a:t>
            </a:r>
          </a:p>
          <a:p>
            <a:pPr fontAlgn="base"/>
            <a:r>
              <a:rPr lang="ko-KR" altLang="en-US" dirty="0"/>
              <a:t>근로소득원천징수영수증을 출력하기 위한 순서</a:t>
            </a:r>
          </a:p>
          <a:p>
            <a:pPr fontAlgn="base"/>
            <a:r>
              <a:rPr lang="en-US" altLang="ko-KR" dirty="0"/>
              <a:t>: </a:t>
            </a:r>
            <a:r>
              <a:rPr lang="ko-KR" altLang="en-US" dirty="0"/>
              <a:t>인사</a:t>
            </a:r>
            <a:r>
              <a:rPr lang="en-US" altLang="ko-KR" dirty="0"/>
              <a:t>/</a:t>
            </a:r>
            <a:r>
              <a:rPr lang="ko-KR" altLang="en-US" dirty="0"/>
              <a:t>급여관리</a:t>
            </a:r>
            <a:r>
              <a:rPr lang="en-US" altLang="ko-KR" dirty="0"/>
              <a:t>&gt; </a:t>
            </a:r>
            <a:r>
              <a:rPr lang="ko-KR" altLang="en-US" dirty="0"/>
              <a:t>연말정산관리</a:t>
            </a:r>
            <a:r>
              <a:rPr lang="en-US" altLang="ko-KR" dirty="0"/>
              <a:t>&gt; </a:t>
            </a:r>
            <a:r>
              <a:rPr lang="ko-KR" altLang="en-US" dirty="0"/>
              <a:t>근로소득원천징수영수증</a:t>
            </a:r>
          </a:p>
          <a:p>
            <a:pPr fontAlgn="base"/>
            <a:r>
              <a:rPr lang="ko-KR" altLang="en-US" dirty="0"/>
              <a:t>원천징수이행상황신고서 자료를 반영하기 위한 순서</a:t>
            </a:r>
          </a:p>
          <a:p>
            <a:pPr fontAlgn="base"/>
            <a:r>
              <a:rPr lang="en-US" altLang="ko-KR" dirty="0"/>
              <a:t>: </a:t>
            </a:r>
            <a:r>
              <a:rPr lang="ko-KR" altLang="en-US" dirty="0"/>
              <a:t>인사</a:t>
            </a:r>
            <a:r>
              <a:rPr lang="en-US" altLang="ko-KR" dirty="0"/>
              <a:t>/</a:t>
            </a:r>
            <a:r>
              <a:rPr lang="ko-KR" altLang="en-US" dirty="0"/>
              <a:t>급여관리</a:t>
            </a:r>
            <a:r>
              <a:rPr lang="en-US" altLang="ko-KR" dirty="0"/>
              <a:t>&gt; </a:t>
            </a:r>
            <a:r>
              <a:rPr lang="ko-KR" altLang="en-US" dirty="0"/>
              <a:t>근태</a:t>
            </a:r>
            <a:r>
              <a:rPr lang="en-US" altLang="ko-KR" dirty="0"/>
              <a:t>/</a:t>
            </a:r>
            <a:r>
              <a:rPr lang="ko-KR" altLang="en-US" dirty="0"/>
              <a:t>급여관리</a:t>
            </a:r>
            <a:r>
              <a:rPr lang="en-US" altLang="ko-KR" dirty="0"/>
              <a:t>&gt; </a:t>
            </a:r>
            <a:r>
              <a:rPr lang="ko-KR" altLang="en-US" dirty="0"/>
              <a:t>원천징수이행신고서</a:t>
            </a:r>
          </a:p>
          <a:p>
            <a:pPr fontAlgn="base"/>
            <a:r>
              <a:rPr lang="ko-KR" altLang="en-US" dirty="0"/>
              <a:t>연말정산현황을 출력하기 위한 순서</a:t>
            </a:r>
          </a:p>
          <a:p>
            <a:pPr fontAlgn="base"/>
            <a:r>
              <a:rPr lang="en-US" altLang="ko-KR" dirty="0"/>
              <a:t>: </a:t>
            </a:r>
            <a:r>
              <a:rPr lang="ko-KR" altLang="en-US" dirty="0"/>
              <a:t>인사</a:t>
            </a:r>
            <a:r>
              <a:rPr lang="en-US" altLang="ko-KR" dirty="0"/>
              <a:t>/</a:t>
            </a:r>
            <a:r>
              <a:rPr lang="ko-KR" altLang="en-US" dirty="0"/>
              <a:t>급여관리</a:t>
            </a:r>
            <a:r>
              <a:rPr lang="en-US" altLang="ko-KR" dirty="0"/>
              <a:t>&gt; </a:t>
            </a:r>
            <a:r>
              <a:rPr lang="ko-KR" altLang="en-US" dirty="0"/>
              <a:t>연말정산관리</a:t>
            </a:r>
            <a:r>
              <a:rPr lang="en-US" altLang="ko-KR" dirty="0"/>
              <a:t>&gt; </a:t>
            </a:r>
            <a:r>
              <a:rPr lang="ko-KR" altLang="en-US" dirty="0"/>
              <a:t>연말정산현황</a:t>
            </a:r>
          </a:p>
          <a:p>
            <a:pPr fontAlgn="base"/>
            <a:r>
              <a:rPr lang="ko-KR" altLang="en-US" dirty="0"/>
              <a:t>연말정산 자료를 급여에 반영하는 순서</a:t>
            </a:r>
          </a:p>
          <a:p>
            <a:pPr fontAlgn="base"/>
            <a:r>
              <a:rPr lang="en-US" altLang="ko-KR" dirty="0"/>
              <a:t>: </a:t>
            </a:r>
            <a:r>
              <a:rPr lang="ko-KR" altLang="en-US" dirty="0"/>
              <a:t>인사</a:t>
            </a:r>
            <a:r>
              <a:rPr lang="en-US" altLang="ko-KR" dirty="0"/>
              <a:t>/</a:t>
            </a:r>
            <a:r>
              <a:rPr lang="ko-KR" altLang="en-US" dirty="0"/>
              <a:t>급여관리</a:t>
            </a:r>
            <a:r>
              <a:rPr lang="en-US" altLang="ko-KR" dirty="0"/>
              <a:t>&gt; </a:t>
            </a:r>
            <a:r>
              <a:rPr lang="ko-KR" altLang="en-US" dirty="0"/>
              <a:t>근태</a:t>
            </a:r>
            <a:r>
              <a:rPr lang="en-US" altLang="ko-KR" dirty="0"/>
              <a:t>/</a:t>
            </a:r>
            <a:r>
              <a:rPr lang="ko-KR" altLang="en-US" dirty="0"/>
              <a:t>급여관리</a:t>
            </a:r>
            <a:r>
              <a:rPr lang="en-US" altLang="ko-KR" dirty="0"/>
              <a:t>&gt; </a:t>
            </a:r>
            <a:r>
              <a:rPr lang="ko-KR" altLang="en-US" dirty="0"/>
              <a:t>상용직급여입력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2561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(1) </a:t>
            </a:r>
            <a:r>
              <a:rPr lang="ko-KR" altLang="en-US" dirty="0"/>
              <a:t>메뉴 설명</a:t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ko-KR" altLang="en-US" dirty="0"/>
              <a:t>근로소득 연말정산을 하기 위해서는 </a:t>
            </a:r>
            <a:r>
              <a:rPr lang="ko-KR" altLang="en-US" dirty="0" err="1"/>
              <a:t>사원별</a:t>
            </a:r>
            <a:r>
              <a:rPr lang="ko-KR" altLang="en-US" dirty="0"/>
              <a:t> 근로소득공제신고서를 </a:t>
            </a:r>
            <a:r>
              <a:rPr lang="ko-KR" altLang="en-US" dirty="0" err="1"/>
              <a:t>접수받고</a:t>
            </a:r>
            <a:r>
              <a:rPr lang="en-US" altLang="ko-KR" dirty="0"/>
              <a:t>, </a:t>
            </a:r>
            <a:r>
              <a:rPr lang="ko-KR" altLang="en-US" dirty="0"/>
              <a:t>근로소득원천징수부를 확인하여 신고서의 내용을 입력한다</a:t>
            </a:r>
            <a:r>
              <a:rPr lang="en-US" altLang="ko-KR" dirty="0"/>
              <a:t>. </a:t>
            </a:r>
            <a:r>
              <a:rPr lang="ko-KR" altLang="en-US" dirty="0"/>
              <a:t>입력 후 연말정산현황을 출력하여 검증을 한 후</a:t>
            </a:r>
            <a:r>
              <a:rPr lang="en-US" altLang="ko-KR" dirty="0"/>
              <a:t>, </a:t>
            </a:r>
            <a:r>
              <a:rPr lang="ko-KR" altLang="en-US" dirty="0"/>
              <a:t>확정된 연말정산결과를 토대로 원천징수영수증을 출력하여 사원들에게 배포하고</a:t>
            </a:r>
            <a:r>
              <a:rPr lang="en-US" altLang="ko-KR" dirty="0"/>
              <a:t>, </a:t>
            </a:r>
            <a:r>
              <a:rPr lang="ko-KR" altLang="en-US" dirty="0"/>
              <a:t>세무서에 제출한다</a:t>
            </a:r>
            <a:r>
              <a:rPr lang="en-US" altLang="ko-KR" dirty="0"/>
              <a:t>. </a:t>
            </a:r>
            <a:r>
              <a:rPr lang="ko-KR" altLang="en-US" dirty="0"/>
              <a:t>추가 징수 또는 환급된 세액은 다음연도 원천징수 이행 상황 신고서에 반영하여 세무서에 신고하고 납부한다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206024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(2) </a:t>
            </a:r>
            <a:r>
              <a:rPr lang="ko-KR" altLang="en-US" dirty="0"/>
              <a:t>필드 설명</a:t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fontAlgn="base"/>
            <a:r>
              <a:rPr lang="en-US" altLang="ko-KR" dirty="0"/>
              <a:t>1) </a:t>
            </a:r>
            <a:r>
              <a:rPr lang="ko-KR" altLang="en-US" dirty="0"/>
              <a:t>연말정산추가자료입력</a:t>
            </a:r>
            <a:r>
              <a:rPr lang="en-US" altLang="ko-KR" dirty="0"/>
              <a:t>: </a:t>
            </a:r>
            <a:r>
              <a:rPr lang="ko-KR" altLang="en-US" dirty="0"/>
              <a:t>이미 </a:t>
            </a:r>
            <a:r>
              <a:rPr lang="ko-KR" altLang="en-US" dirty="0" err="1"/>
              <a:t>입력받지</a:t>
            </a:r>
            <a:r>
              <a:rPr lang="ko-KR" altLang="en-US" dirty="0"/>
              <a:t> 않은 특별공제</a:t>
            </a:r>
            <a:r>
              <a:rPr lang="en-US" altLang="ko-KR" dirty="0"/>
              <a:t>, </a:t>
            </a:r>
            <a:r>
              <a:rPr lang="ko-KR" altLang="en-US" dirty="0"/>
              <a:t>기타소득공제</a:t>
            </a:r>
            <a:r>
              <a:rPr lang="en-US" altLang="ko-KR" dirty="0"/>
              <a:t>, </a:t>
            </a:r>
            <a:r>
              <a:rPr lang="ko-KR" altLang="en-US" dirty="0"/>
              <a:t>세액공제</a:t>
            </a:r>
            <a:r>
              <a:rPr lang="en-US" altLang="ko-KR" dirty="0"/>
              <a:t>, </a:t>
            </a:r>
            <a:r>
              <a:rPr lang="ko-KR" altLang="en-US" dirty="0" err="1"/>
              <a:t>감면세액</a:t>
            </a:r>
            <a:r>
              <a:rPr lang="en-US" altLang="ko-KR" dirty="0"/>
              <a:t>, </a:t>
            </a:r>
            <a:r>
              <a:rPr lang="ko-KR" altLang="en-US" dirty="0"/>
              <a:t>종</a:t>
            </a:r>
            <a:r>
              <a:rPr lang="en-US" altLang="ko-KR" dirty="0"/>
              <a:t>(</a:t>
            </a:r>
            <a:r>
              <a:rPr lang="ko-KR" altLang="en-US" dirty="0"/>
              <a:t>전</a:t>
            </a:r>
            <a:r>
              <a:rPr lang="en-US" altLang="ko-KR" dirty="0"/>
              <a:t>)</a:t>
            </a:r>
            <a:r>
              <a:rPr lang="ko-KR" altLang="en-US" dirty="0"/>
              <a:t>근무지 자료를 추가하여 입력하는 메뉴이다</a:t>
            </a:r>
            <a:r>
              <a:rPr lang="en-US" altLang="ko-KR" dirty="0"/>
              <a:t>.</a:t>
            </a:r>
            <a:endParaRPr lang="ko-KR" altLang="en-US" dirty="0"/>
          </a:p>
          <a:p>
            <a:pPr fontAlgn="base"/>
            <a:r>
              <a:rPr lang="en-US" altLang="ko-KR" dirty="0"/>
              <a:t>2) </a:t>
            </a:r>
            <a:r>
              <a:rPr lang="ko-KR" altLang="en-US" dirty="0" err="1"/>
              <a:t>정산년도</a:t>
            </a:r>
            <a:r>
              <a:rPr lang="en-US" altLang="ko-KR" dirty="0"/>
              <a:t>: </a:t>
            </a:r>
            <a:r>
              <a:rPr lang="ko-KR" altLang="en-US" dirty="0"/>
              <a:t>연말정산 해당 귀속 </a:t>
            </a:r>
            <a:r>
              <a:rPr lang="ko-KR" altLang="en-US" dirty="0" err="1"/>
              <a:t>년월을</a:t>
            </a:r>
            <a:r>
              <a:rPr lang="ko-KR" altLang="en-US" dirty="0"/>
              <a:t> 입력한다</a:t>
            </a:r>
            <a:r>
              <a:rPr lang="en-US" altLang="ko-KR" dirty="0"/>
              <a:t>.</a:t>
            </a:r>
            <a:endParaRPr lang="ko-KR" altLang="en-US" dirty="0"/>
          </a:p>
          <a:p>
            <a:pPr fontAlgn="base"/>
            <a:r>
              <a:rPr lang="en-US" altLang="ko-KR" dirty="0"/>
              <a:t>3) </a:t>
            </a:r>
            <a:r>
              <a:rPr lang="ko-KR" altLang="en-US" dirty="0"/>
              <a:t>국외근로소득</a:t>
            </a:r>
            <a:r>
              <a:rPr lang="en-US" altLang="ko-KR" dirty="0"/>
              <a:t>: [</a:t>
            </a:r>
            <a:r>
              <a:rPr lang="ko-KR" altLang="en-US" dirty="0"/>
              <a:t>지급공제항목</a:t>
            </a:r>
            <a:r>
              <a:rPr lang="en-US" altLang="ko-KR" dirty="0"/>
              <a:t>]</a:t>
            </a:r>
            <a:r>
              <a:rPr lang="ko-KR" altLang="en-US" dirty="0"/>
              <a:t>메뉴의 </a:t>
            </a:r>
            <a:r>
              <a:rPr lang="en-US" altLang="ko-KR" dirty="0"/>
              <a:t>&lt;</a:t>
            </a:r>
            <a:r>
              <a:rPr lang="ko-KR" altLang="en-US" dirty="0" err="1"/>
              <a:t>비과세유형</a:t>
            </a:r>
            <a:r>
              <a:rPr lang="en-US" altLang="ko-KR" dirty="0"/>
              <a:t>&gt;</a:t>
            </a:r>
            <a:r>
              <a:rPr lang="ko-KR" altLang="en-US" dirty="0"/>
              <a:t>에 ‘</a:t>
            </a:r>
            <a:r>
              <a:rPr lang="en-US" altLang="ko-KR" dirty="0"/>
              <a:t>6. </a:t>
            </a:r>
            <a:r>
              <a:rPr lang="ko-KR" altLang="en-US" dirty="0" err="1"/>
              <a:t>국외근로소득’으로</a:t>
            </a:r>
            <a:r>
              <a:rPr lang="ko-KR" altLang="en-US" dirty="0"/>
              <a:t> 선택한 수당의 금액이 자동으로 집계된다</a:t>
            </a:r>
            <a:r>
              <a:rPr lang="en-US" altLang="ko-KR" dirty="0"/>
              <a:t>.</a:t>
            </a:r>
            <a:endParaRPr lang="ko-KR" altLang="en-US" dirty="0"/>
          </a:p>
          <a:p>
            <a:pPr fontAlgn="base"/>
            <a:r>
              <a:rPr lang="en-US" altLang="ko-KR" dirty="0"/>
              <a:t>4) </a:t>
            </a:r>
            <a:r>
              <a:rPr lang="ko-KR" altLang="en-US" dirty="0"/>
              <a:t>건강보험료</a:t>
            </a:r>
            <a:r>
              <a:rPr lang="en-US" altLang="ko-KR" dirty="0"/>
              <a:t>(</a:t>
            </a:r>
            <a:r>
              <a:rPr lang="ko-KR" altLang="en-US" dirty="0"/>
              <a:t>지역</a:t>
            </a:r>
            <a:r>
              <a:rPr lang="en-US" altLang="ko-KR" dirty="0"/>
              <a:t>): </a:t>
            </a:r>
            <a:r>
              <a:rPr lang="ko-KR" altLang="en-US" dirty="0"/>
              <a:t>매월 공제받지 아니한 지역의료보험이 있는 경우에 추가로 입력한다</a:t>
            </a:r>
            <a:r>
              <a:rPr lang="en-US" altLang="ko-KR" dirty="0"/>
              <a:t>.</a:t>
            </a:r>
            <a:endParaRPr lang="ko-KR" altLang="en-US" dirty="0"/>
          </a:p>
          <a:p>
            <a:pPr fontAlgn="base"/>
            <a:r>
              <a:rPr lang="en-US" altLang="ko-KR" dirty="0"/>
              <a:t>5) </a:t>
            </a:r>
            <a:r>
              <a:rPr lang="ko-KR" altLang="en-US" dirty="0"/>
              <a:t>의료비지급총액</a:t>
            </a:r>
            <a:r>
              <a:rPr lang="en-US" altLang="ko-KR" dirty="0"/>
              <a:t>: </a:t>
            </a:r>
            <a:r>
              <a:rPr lang="ko-KR" altLang="en-US" dirty="0"/>
              <a:t>본인</a:t>
            </a:r>
            <a:r>
              <a:rPr lang="en-US" altLang="ko-KR" dirty="0"/>
              <a:t>, </a:t>
            </a:r>
            <a:r>
              <a:rPr lang="ko-KR" altLang="en-US" dirty="0"/>
              <a:t>배우자</a:t>
            </a:r>
            <a:r>
              <a:rPr lang="en-US" altLang="ko-KR" dirty="0"/>
              <a:t>, </a:t>
            </a:r>
            <a:r>
              <a:rPr lang="ko-KR" altLang="en-US" dirty="0"/>
              <a:t>부양가족을 위해 지출한 의료비 총액을 구분하여 </a:t>
            </a:r>
            <a:r>
              <a:rPr lang="ko-KR" altLang="en-US" dirty="0" err="1"/>
              <a:t>해당란에</a:t>
            </a:r>
            <a:r>
              <a:rPr lang="ko-KR" altLang="en-US" dirty="0"/>
              <a:t> 입력한다</a:t>
            </a:r>
            <a:r>
              <a:rPr lang="en-US" altLang="ko-KR" dirty="0"/>
              <a:t>.</a:t>
            </a:r>
            <a:endParaRPr lang="ko-KR" altLang="en-US" dirty="0"/>
          </a:p>
          <a:p>
            <a:pPr fontAlgn="base"/>
            <a:r>
              <a:rPr lang="en-US" altLang="ko-KR" dirty="0"/>
              <a:t>6) </a:t>
            </a:r>
            <a:r>
              <a:rPr lang="ko-KR" altLang="en-US" dirty="0" err="1"/>
              <a:t>법정기부금</a:t>
            </a:r>
            <a:r>
              <a:rPr lang="en-US" altLang="ko-KR" dirty="0"/>
              <a:t>: </a:t>
            </a:r>
            <a:r>
              <a:rPr lang="ko-KR" altLang="en-US" dirty="0"/>
              <a:t>수재의연금</a:t>
            </a:r>
            <a:r>
              <a:rPr lang="en-US" altLang="ko-KR" dirty="0"/>
              <a:t>, </a:t>
            </a:r>
            <a:r>
              <a:rPr lang="ko-KR" altLang="en-US" dirty="0"/>
              <a:t>국방헌금 등 전액 공제되는 기부금을 입력한다</a:t>
            </a:r>
            <a:r>
              <a:rPr lang="en-US" altLang="ko-KR" dirty="0"/>
              <a:t>.</a:t>
            </a:r>
            <a:endParaRPr lang="ko-KR" altLang="en-US" dirty="0"/>
          </a:p>
          <a:p>
            <a:pPr fontAlgn="base"/>
            <a:r>
              <a:rPr lang="en-US" altLang="ko-KR" dirty="0"/>
              <a:t>7) </a:t>
            </a:r>
            <a:r>
              <a:rPr lang="ko-KR" altLang="en-US" dirty="0"/>
              <a:t>지정기부금</a:t>
            </a:r>
            <a:r>
              <a:rPr lang="en-US" altLang="ko-KR" dirty="0"/>
              <a:t>: </a:t>
            </a:r>
            <a:r>
              <a:rPr lang="ko-KR" altLang="en-US" dirty="0"/>
              <a:t>비영리 법인의 </a:t>
            </a:r>
            <a:r>
              <a:rPr lang="ko-KR" altLang="en-US" dirty="0" err="1"/>
              <a:t>고유목적</a:t>
            </a:r>
            <a:r>
              <a:rPr lang="ko-KR" altLang="en-US" dirty="0"/>
              <a:t> 사업비를 지출하는 기부금</a:t>
            </a:r>
            <a:r>
              <a:rPr lang="en-US" altLang="ko-KR" dirty="0"/>
              <a:t>, </a:t>
            </a:r>
            <a:r>
              <a:rPr lang="ko-KR" altLang="en-US" dirty="0"/>
              <a:t>공익성기부금을 입력한다</a:t>
            </a:r>
            <a:r>
              <a:rPr lang="en-US" altLang="ko-KR" dirty="0"/>
              <a:t>.</a:t>
            </a:r>
            <a:endParaRPr lang="ko-KR" altLang="en-US" dirty="0"/>
          </a:p>
          <a:p>
            <a:pPr fontAlgn="base"/>
            <a:r>
              <a:rPr lang="en-US" altLang="ko-KR" dirty="0"/>
              <a:t>8) </a:t>
            </a:r>
            <a:r>
              <a:rPr lang="ko-KR" altLang="en-US" dirty="0"/>
              <a:t>신용카드공제대상액</a:t>
            </a:r>
            <a:r>
              <a:rPr lang="en-US" altLang="ko-KR" dirty="0"/>
              <a:t>: </a:t>
            </a:r>
            <a:r>
              <a:rPr lang="ko-KR" altLang="en-US" dirty="0"/>
              <a:t>신용카드사용 금액에서 사용제외금액을 차감한 금액을 입력한다</a:t>
            </a:r>
            <a:r>
              <a:rPr lang="en-US" altLang="ko-KR" dirty="0"/>
              <a:t>.</a:t>
            </a:r>
            <a:endParaRPr lang="ko-KR" altLang="en-US" dirty="0"/>
          </a:p>
          <a:p>
            <a:pPr fontAlgn="base"/>
            <a:r>
              <a:rPr lang="en-US" altLang="ko-KR" dirty="0"/>
              <a:t>9) </a:t>
            </a:r>
            <a:r>
              <a:rPr lang="ko-KR" altLang="en-US" dirty="0"/>
              <a:t>재계산</a:t>
            </a:r>
            <a:r>
              <a:rPr lang="en-US" altLang="ko-KR" dirty="0"/>
              <a:t>: </a:t>
            </a:r>
            <a:r>
              <a:rPr lang="ko-KR" altLang="en-US" dirty="0"/>
              <a:t>연말정산 추가자료를 입력한 후 자동 반영되는 자료</a:t>
            </a:r>
            <a:r>
              <a:rPr lang="en-US" altLang="ko-KR" dirty="0"/>
              <a:t>(</a:t>
            </a:r>
            <a:r>
              <a:rPr lang="ko-KR" altLang="en-US" dirty="0"/>
              <a:t>급여</a:t>
            </a:r>
            <a:r>
              <a:rPr lang="en-US" altLang="ko-KR" dirty="0"/>
              <a:t>, </a:t>
            </a:r>
            <a:r>
              <a:rPr lang="ko-KR" altLang="en-US" dirty="0"/>
              <a:t>사원정보 등</a:t>
            </a:r>
            <a:r>
              <a:rPr lang="en-US" altLang="ko-KR" dirty="0"/>
              <a:t>)</a:t>
            </a:r>
            <a:r>
              <a:rPr lang="ko-KR" altLang="en-US" dirty="0"/>
              <a:t>의 변동이 생긴 경우에 다시 정산한다</a:t>
            </a:r>
            <a:r>
              <a:rPr lang="en-US" altLang="ko-KR" dirty="0"/>
              <a:t>.</a:t>
            </a:r>
            <a:endParaRPr lang="ko-KR" altLang="en-US" dirty="0"/>
          </a:p>
          <a:p>
            <a:pPr fontAlgn="base"/>
            <a:r>
              <a:rPr lang="en-US" altLang="ko-KR" dirty="0"/>
              <a:t>10) </a:t>
            </a:r>
            <a:r>
              <a:rPr lang="ko-KR" altLang="en-US" dirty="0" err="1"/>
              <a:t>정산명세</a:t>
            </a:r>
            <a:r>
              <a:rPr lang="en-US" altLang="ko-KR" dirty="0"/>
              <a:t>: </a:t>
            </a:r>
            <a:r>
              <a:rPr lang="ko-KR" altLang="en-US" dirty="0"/>
              <a:t>연말정산을 위한 추가 자료를 입력한 후 </a:t>
            </a:r>
            <a:r>
              <a:rPr lang="ko-KR" altLang="en-US" dirty="0" err="1"/>
              <a:t>정산내역을</a:t>
            </a:r>
            <a:r>
              <a:rPr lang="ko-KR" altLang="en-US" dirty="0"/>
              <a:t> 조회할 수 있는 메뉴이다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500180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(3) </a:t>
            </a:r>
            <a:r>
              <a:rPr lang="ko-KR" altLang="en-US" dirty="0"/>
              <a:t>실습 사례</a:t>
            </a:r>
            <a:br>
              <a:rPr lang="ko-KR" altLang="en-US" dirty="0"/>
            </a:b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2110770"/>
              </p:ext>
            </p:extLst>
          </p:nvPr>
        </p:nvGraphicFramePr>
        <p:xfrm>
          <a:off x="1214845" y="1410790"/>
          <a:ext cx="9179732" cy="5016904"/>
        </p:xfrm>
        <a:graphic>
          <a:graphicData uri="http://schemas.openxmlformats.org/drawingml/2006/table">
            <a:tbl>
              <a:tblPr/>
              <a:tblGrid>
                <a:gridCol w="2647145">
                  <a:extLst>
                    <a:ext uri="{9D8B030D-6E8A-4147-A177-3AD203B41FA5}">
                      <a16:colId xmlns:a16="http://schemas.microsoft.com/office/drawing/2014/main" val="1039933612"/>
                    </a:ext>
                  </a:extLst>
                </a:gridCol>
                <a:gridCol w="1590509">
                  <a:extLst>
                    <a:ext uri="{9D8B030D-6E8A-4147-A177-3AD203B41FA5}">
                      <a16:colId xmlns:a16="http://schemas.microsoft.com/office/drawing/2014/main" val="4002953402"/>
                    </a:ext>
                  </a:extLst>
                </a:gridCol>
                <a:gridCol w="3140193">
                  <a:extLst>
                    <a:ext uri="{9D8B030D-6E8A-4147-A177-3AD203B41FA5}">
                      <a16:colId xmlns:a16="http://schemas.microsoft.com/office/drawing/2014/main" val="2669350434"/>
                    </a:ext>
                  </a:extLst>
                </a:gridCol>
                <a:gridCol w="1801885">
                  <a:extLst>
                    <a:ext uri="{9D8B030D-6E8A-4147-A177-3AD203B41FA5}">
                      <a16:colId xmlns:a16="http://schemas.microsoft.com/office/drawing/2014/main" val="4108536385"/>
                    </a:ext>
                  </a:extLst>
                </a:gridCol>
              </a:tblGrid>
              <a:tr h="125422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-30" dirty="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보장성 보험</a:t>
                      </a:r>
                      <a:endParaRPr lang="ko-KR" altLang="en-US" sz="1600" kern="0" spc="-30" dirty="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350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30" dirty="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2,000,000</a:t>
                      </a:r>
                      <a:endParaRPr lang="en-US" sz="1600" kern="0" spc="-30" dirty="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-30" dirty="0" err="1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일반의료비</a:t>
                      </a:r>
                      <a:endParaRPr lang="ko-KR" altLang="en-US" sz="1600" kern="0" spc="-30" dirty="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350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30" dirty="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6,000,000</a:t>
                      </a:r>
                      <a:endParaRPr lang="en-US" sz="1600" kern="0" spc="-30" dirty="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4266470"/>
                  </a:ext>
                </a:extLst>
              </a:tr>
              <a:tr h="125422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-3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소득자 본인 교육비</a:t>
                      </a:r>
                      <a:endParaRPr lang="ko-KR" altLang="en-US" sz="1600" kern="0" spc="-3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350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3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3,000,000</a:t>
                      </a:r>
                      <a:endParaRPr lang="en-US" sz="1600" kern="0" spc="-3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-3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배우자 교육비</a:t>
                      </a:r>
                      <a:endParaRPr lang="ko-KR" altLang="en-US" sz="1600" kern="0" spc="-3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350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30" dirty="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500,000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5862278"/>
                  </a:ext>
                </a:extLst>
              </a:tr>
              <a:tr h="125422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-3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법정기부금</a:t>
                      </a:r>
                      <a:endParaRPr lang="ko-KR" altLang="en-US" sz="1600" kern="0" spc="-3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350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3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200,000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kern="0" spc="-3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50%</a:t>
                      </a:r>
                      <a:r>
                        <a:rPr lang="ko-KR" altLang="en-US" sz="1600" b="1" kern="0" spc="-3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한도기부금</a:t>
                      </a:r>
                      <a:endParaRPr lang="ko-KR" altLang="en-US" sz="1600" kern="0" spc="-3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350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30" dirty="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300,000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4656787"/>
                  </a:ext>
                </a:extLst>
              </a:tr>
              <a:tr h="125422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kern="0" spc="-3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10%</a:t>
                      </a:r>
                      <a:r>
                        <a:rPr lang="ko-KR" altLang="en-US" sz="1600" b="1" kern="0" spc="-3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한도기부금</a:t>
                      </a:r>
                      <a:endParaRPr lang="ko-KR" altLang="en-US" sz="1600" kern="0" spc="-3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350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3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1,000,000</a:t>
                      </a:r>
                      <a:endParaRPr lang="en-US" sz="1600" kern="0" spc="-3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-3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신용카드 사용액</a:t>
                      </a:r>
                      <a:endParaRPr lang="ko-KR" altLang="en-US" sz="1600" kern="0" spc="-3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350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30" dirty="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5,000,000</a:t>
                      </a:r>
                      <a:endParaRPr lang="en-US" sz="1600" kern="0" spc="-30" dirty="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0181435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6235336" y="0"/>
            <a:ext cx="2319089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94498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/>
              <a:t>인사</a:t>
            </a:r>
            <a:r>
              <a:rPr lang="en-US" altLang="ko-KR" dirty="0"/>
              <a:t>/</a:t>
            </a:r>
            <a:r>
              <a:rPr lang="ko-KR" altLang="en-US" dirty="0"/>
              <a:t>급여관리</a:t>
            </a:r>
            <a:r>
              <a:rPr lang="en-US" altLang="ko-KR" dirty="0"/>
              <a:t>&gt; </a:t>
            </a:r>
            <a:r>
              <a:rPr lang="ko-KR" altLang="en-US" dirty="0"/>
              <a:t>기초환경설정</a:t>
            </a:r>
            <a:r>
              <a:rPr lang="en-US" altLang="ko-KR" dirty="0"/>
              <a:t>&gt; </a:t>
            </a:r>
            <a:r>
              <a:rPr lang="ko-KR" altLang="en-US" dirty="0"/>
              <a:t>소득</a:t>
            </a:r>
            <a:r>
              <a:rPr lang="en-US" altLang="ko-KR" dirty="0"/>
              <a:t>/</a:t>
            </a:r>
            <a:r>
              <a:rPr lang="ko-KR" altLang="en-US" dirty="0"/>
              <a:t>세액공제환경이 설정된 화면</a:t>
            </a:r>
            <a:br>
              <a:rPr lang="ko-KR" altLang="en-US" dirty="0"/>
            </a:br>
            <a:endParaRPr lang="ko-KR" altLang="en-US" dirty="0"/>
          </a:p>
        </p:txBody>
      </p:sp>
      <p:pic>
        <p:nvPicPr>
          <p:cNvPr id="4" name="Picture 5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2013632" y="1825625"/>
            <a:ext cx="8164735" cy="4351338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1484452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소득공제자료를 등록할 수 있는 화면</a:t>
            </a:r>
            <a:br>
              <a:rPr lang="ko-KR" altLang="en-US" dirty="0"/>
            </a:br>
            <a:endParaRPr lang="ko-KR" altLang="en-US" dirty="0"/>
          </a:p>
        </p:txBody>
      </p:sp>
      <p:pic>
        <p:nvPicPr>
          <p:cNvPr id="4" name="Picture 7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2013632" y="1825625"/>
            <a:ext cx="8164735" cy="4351338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2539653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연말정산 자료입력 화면</a:t>
            </a:r>
            <a:r>
              <a:rPr lang="en-US" altLang="ko-KR" dirty="0"/>
              <a:t>(</a:t>
            </a:r>
            <a:r>
              <a:rPr lang="ko-KR" altLang="en-US" dirty="0"/>
              <a:t>부양가족명세</a:t>
            </a:r>
            <a:r>
              <a:rPr lang="en-US" altLang="ko-KR" dirty="0"/>
              <a:t>)</a:t>
            </a:r>
            <a:r>
              <a:rPr lang="ko-KR" altLang="en-US" dirty="0"/>
              <a:t/>
            </a:r>
            <a:br>
              <a:rPr lang="ko-KR" altLang="en-US" dirty="0"/>
            </a:br>
            <a:endParaRPr lang="ko-KR" altLang="en-US" dirty="0"/>
          </a:p>
        </p:txBody>
      </p:sp>
      <p:pic>
        <p:nvPicPr>
          <p:cNvPr id="4" name="Picture 9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rcRect b="6569"/>
          <a:stretch>
            <a:fillRect/>
          </a:stretch>
        </p:blipFill>
        <p:spPr>
          <a:xfrm>
            <a:off x="1954179" y="1825625"/>
            <a:ext cx="8283641" cy="4351338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003567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연말정산자료입력 화면</a:t>
            </a:r>
            <a:r>
              <a:rPr lang="en-US" altLang="ko-KR" dirty="0"/>
              <a:t>(</a:t>
            </a:r>
            <a:r>
              <a:rPr lang="ko-KR" altLang="en-US" dirty="0"/>
              <a:t>정산자료입력</a:t>
            </a:r>
            <a:r>
              <a:rPr lang="en-US" altLang="ko-KR" dirty="0"/>
              <a:t>)</a:t>
            </a:r>
            <a:r>
              <a:rPr lang="ko-KR" altLang="en-US" dirty="0"/>
              <a:t/>
            </a:r>
            <a:br>
              <a:rPr lang="ko-KR" altLang="en-US" dirty="0"/>
            </a:br>
            <a:endParaRPr lang="ko-KR" altLang="en-US" dirty="0"/>
          </a:p>
        </p:txBody>
      </p:sp>
      <p:pic>
        <p:nvPicPr>
          <p:cNvPr id="4" name="Picture 11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rcRect b="5649"/>
          <a:stretch>
            <a:fillRect/>
          </a:stretch>
        </p:blipFill>
        <p:spPr>
          <a:xfrm>
            <a:off x="1994565" y="1825625"/>
            <a:ext cx="8202869" cy="4351338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409546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(1) </a:t>
            </a:r>
            <a:r>
              <a:rPr lang="ko-KR" altLang="en-US" dirty="0"/>
              <a:t>메뉴 설명</a:t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산정된 급여 및 상여 자료를 회계처리하기 위하여 자동적으로 전표를 발생시키는 부분이다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r>
              <a:rPr lang="ko-KR" altLang="en-US" dirty="0" smtClean="0"/>
              <a:t>발생된 </a:t>
            </a:r>
            <a:r>
              <a:rPr lang="ko-KR" altLang="en-US" dirty="0"/>
              <a:t>전표는 </a:t>
            </a:r>
            <a:r>
              <a:rPr lang="ko-KR" altLang="en-US" dirty="0" err="1"/>
              <a:t>회계모듈의</a:t>
            </a:r>
            <a:r>
              <a:rPr lang="ko-KR" altLang="en-US" dirty="0"/>
              <a:t> 전표입력에서 확인이 가능하다</a:t>
            </a:r>
            <a:r>
              <a:rPr lang="en-US" altLang="ko-KR" dirty="0"/>
              <a:t>. </a:t>
            </a:r>
            <a:r>
              <a:rPr lang="ko-KR" altLang="en-US" dirty="0"/>
              <a:t>이 때 발생된 전표는 ‘</a:t>
            </a:r>
            <a:r>
              <a:rPr lang="ko-KR" altLang="en-US" dirty="0" err="1"/>
              <a:t>미결전표’로</a:t>
            </a:r>
            <a:r>
              <a:rPr lang="ko-KR" altLang="en-US" dirty="0"/>
              <a:t> </a:t>
            </a:r>
            <a:r>
              <a:rPr lang="ko-KR" altLang="en-US" dirty="0" smtClean="0"/>
              <a:t>생성됨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 </a:t>
            </a:r>
            <a:r>
              <a:rPr lang="ko-KR" altLang="en-US" dirty="0"/>
              <a:t>대차가 맞지 않으면</a:t>
            </a:r>
            <a:r>
              <a:rPr lang="en-US" altLang="ko-KR" dirty="0"/>
              <a:t>, </a:t>
            </a:r>
            <a:r>
              <a:rPr lang="ko-KR" altLang="en-US" dirty="0"/>
              <a:t>전표 생성을 할 때 에러가 발생하므로 각 항목에 대해 계정 설정이 모두 연결되어 있어야 한다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892635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연말정산입력화면</a:t>
            </a:r>
            <a:r>
              <a:rPr lang="en-US" altLang="ko-KR" dirty="0"/>
              <a:t>(</a:t>
            </a:r>
            <a:r>
              <a:rPr lang="ko-KR" altLang="en-US" dirty="0" err="1"/>
              <a:t>정산명세</a:t>
            </a:r>
            <a:r>
              <a:rPr lang="en-US" altLang="ko-KR" dirty="0"/>
              <a:t>)</a:t>
            </a:r>
            <a:r>
              <a:rPr lang="ko-KR" altLang="en-US" dirty="0"/>
              <a:t/>
            </a:r>
            <a:br>
              <a:rPr lang="ko-KR" altLang="en-US" dirty="0"/>
            </a:br>
            <a:endParaRPr lang="ko-KR" altLang="en-US" dirty="0"/>
          </a:p>
        </p:txBody>
      </p:sp>
      <p:pic>
        <p:nvPicPr>
          <p:cNvPr id="4" name="Picture 13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rcRect b="5088"/>
          <a:stretch>
            <a:fillRect/>
          </a:stretch>
        </p:blipFill>
        <p:spPr>
          <a:xfrm>
            <a:off x="2018808" y="1825625"/>
            <a:ext cx="8154383" cy="4351338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2331728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/>
              <a:t>연말정산 추가자료</a:t>
            </a:r>
            <a:r>
              <a:rPr lang="en-US" altLang="ko-KR" dirty="0"/>
              <a:t>(</a:t>
            </a:r>
            <a:r>
              <a:rPr lang="ko-KR" altLang="en-US" dirty="0"/>
              <a:t>한국민</a:t>
            </a:r>
            <a:r>
              <a:rPr lang="en-US" altLang="ko-KR" dirty="0"/>
              <a:t>)</a:t>
            </a:r>
            <a:r>
              <a:rPr lang="ko-KR" altLang="en-US" dirty="0"/>
              <a:t>를 입력한 화면</a:t>
            </a:r>
            <a:br>
              <a:rPr lang="ko-KR" altLang="en-US" dirty="0"/>
            </a:br>
            <a:endParaRPr lang="ko-KR" altLang="en-US" dirty="0"/>
          </a:p>
        </p:txBody>
      </p:sp>
      <p:pic>
        <p:nvPicPr>
          <p:cNvPr id="4" name="Picture 15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2013632" y="1825625"/>
            <a:ext cx="8164735" cy="4351338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2096433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연말정산 추가자료 입력</a:t>
            </a: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5552024"/>
              </p:ext>
            </p:extLst>
          </p:nvPr>
        </p:nvGraphicFramePr>
        <p:xfrm>
          <a:off x="1425388" y="2117631"/>
          <a:ext cx="8471647" cy="4269722"/>
        </p:xfrm>
        <a:graphic>
          <a:graphicData uri="http://schemas.openxmlformats.org/drawingml/2006/table">
            <a:tbl>
              <a:tblPr/>
              <a:tblGrid>
                <a:gridCol w="8471647">
                  <a:extLst>
                    <a:ext uri="{9D8B030D-6E8A-4147-A177-3AD203B41FA5}">
                      <a16:colId xmlns:a16="http://schemas.microsoft.com/office/drawing/2014/main" val="1900365182"/>
                    </a:ext>
                  </a:extLst>
                </a:gridCol>
              </a:tblGrid>
              <a:tr h="426972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5402395"/>
                  </a:ext>
                </a:extLst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1117688" y="2433544"/>
            <a:ext cx="2607078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3" name="_x307038512" descr="EMB000040843bd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700" y="2138082"/>
            <a:ext cx="7699029" cy="3988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3520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연말정산 현황을 조회한 화면</a:t>
            </a:r>
            <a:br>
              <a:rPr lang="ko-KR" altLang="en-US" dirty="0"/>
            </a:br>
            <a:endParaRPr lang="ko-KR" altLang="en-US" dirty="0"/>
          </a:p>
        </p:txBody>
      </p:sp>
      <p:pic>
        <p:nvPicPr>
          <p:cNvPr id="4" name="Picture 17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2013632" y="1825625"/>
            <a:ext cx="8164735" cy="4351338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0875080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근로소득원천징수부를 조회한 화면</a:t>
            </a:r>
            <a:br>
              <a:rPr lang="ko-KR" altLang="en-US" dirty="0"/>
            </a:br>
            <a:endParaRPr lang="ko-KR" altLang="en-US" dirty="0"/>
          </a:p>
        </p:txBody>
      </p:sp>
      <p:pic>
        <p:nvPicPr>
          <p:cNvPr id="4" name="Picture 19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2013632" y="1825625"/>
            <a:ext cx="8164735" cy="4351338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077175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근로소득 원천 징수영수증을 조회한 화면</a:t>
            </a:r>
            <a:br>
              <a:rPr lang="ko-KR" altLang="en-US" dirty="0"/>
            </a:br>
            <a:endParaRPr lang="ko-KR" altLang="en-US" dirty="0"/>
          </a:p>
        </p:txBody>
      </p:sp>
      <p:pic>
        <p:nvPicPr>
          <p:cNvPr id="4" name="Picture 21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2013632" y="1825625"/>
            <a:ext cx="8164735" cy="4351338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9130106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0209292"/>
              </p:ext>
            </p:extLst>
          </p:nvPr>
        </p:nvGraphicFramePr>
        <p:xfrm>
          <a:off x="1031966" y="457200"/>
          <a:ext cx="10228217" cy="5656218"/>
        </p:xfrm>
        <a:graphic>
          <a:graphicData uri="http://schemas.openxmlformats.org/drawingml/2006/table">
            <a:tbl>
              <a:tblPr/>
              <a:tblGrid>
                <a:gridCol w="10228217">
                  <a:extLst>
                    <a:ext uri="{9D8B030D-6E8A-4147-A177-3AD203B41FA5}">
                      <a16:colId xmlns:a16="http://schemas.microsoft.com/office/drawing/2014/main" val="611046229"/>
                    </a:ext>
                  </a:extLst>
                </a:gridCol>
              </a:tblGrid>
              <a:tr h="784229">
                <a:tc>
                  <a:txBody>
                    <a:bodyPr/>
                    <a:lstStyle/>
                    <a:p>
                      <a:pPr marL="381000" marR="0" indent="0" algn="just" fontAlgn="base" latinLnBrk="1">
                        <a:lnSpc>
                          <a:spcPct val="16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ko-KR" altLang="en-US" sz="2400" kern="0" spc="20" dirty="0">
                          <a:solidFill>
                            <a:srgbClr val="FFFFFF"/>
                          </a:solidFill>
                          <a:effectLst/>
                          <a:latin typeface="나눔손글씨 펜" panose="03040600000000000000" pitchFamily="66" charset="-127"/>
                          <a:ea typeface="나눔손글씨 펜" panose="03040600000000000000" pitchFamily="66" charset="-127"/>
                        </a:rPr>
                        <a:t>알아두면 좋은 것</a:t>
                      </a:r>
                      <a:endParaRPr lang="ko-KR" altLang="en-US" sz="2400" kern="0" spc="20" dirty="0">
                        <a:solidFill>
                          <a:srgbClr val="FFFFFF"/>
                        </a:solidFill>
                        <a:effectLst/>
                        <a:latin typeface="나눔손글씨 펜" panose="03040600000000000000" pitchFamily="66" charset="-127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5507741"/>
                  </a:ext>
                </a:extLst>
              </a:tr>
              <a:tr h="127273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ko-KR" altLang="en-US" sz="100" b="1" kern="0" spc="0">
                        <a:solidFill>
                          <a:srgbClr val="FFFFFF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0698071"/>
                  </a:ext>
                </a:extLst>
              </a:tr>
              <a:tr h="474471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altLang="ko-KR" sz="2000" kern="0" spc="20" dirty="0">
                          <a:solidFill>
                            <a:srgbClr val="000000"/>
                          </a:solidFill>
                          <a:effectLst/>
                          <a:latin typeface="나눔손글씨 펜" panose="03040600000000000000" pitchFamily="66" charset="-127"/>
                          <a:ea typeface="나눔손글씨 펜" panose="03040600000000000000" pitchFamily="66" charset="-127"/>
                        </a:rPr>
                        <a:t>XBRL(</a:t>
                      </a:r>
                      <a:r>
                        <a:rPr lang="en-US" altLang="ko-KR" sz="2000" kern="0" spc="20" dirty="0" err="1">
                          <a:solidFill>
                            <a:srgbClr val="000000"/>
                          </a:solidFill>
                          <a:effectLst/>
                          <a:latin typeface="나눔손글씨 펜" panose="03040600000000000000" pitchFamily="66" charset="-127"/>
                          <a:ea typeface="나눔손글씨 펜" panose="03040600000000000000" pitchFamily="66" charset="-127"/>
                        </a:rPr>
                        <a:t>eXtensible</a:t>
                      </a:r>
                      <a:r>
                        <a:rPr lang="en-US" altLang="ko-KR" sz="2000" kern="0" spc="20" dirty="0">
                          <a:solidFill>
                            <a:srgbClr val="000000"/>
                          </a:solidFill>
                          <a:effectLst/>
                          <a:latin typeface="나눔손글씨 펜" panose="03040600000000000000" pitchFamily="66" charset="-127"/>
                          <a:ea typeface="나눔손글씨 펜" panose="03040600000000000000" pitchFamily="66" charset="-127"/>
                        </a:rPr>
                        <a:t> Business Reporting Language)</a:t>
                      </a:r>
                      <a:endParaRPr lang="ko-KR" altLang="en-US" sz="2000" kern="0" spc="20" dirty="0">
                        <a:solidFill>
                          <a:srgbClr val="000000"/>
                        </a:solidFill>
                        <a:effectLst/>
                        <a:latin typeface="나눔손글씨 펜" panose="03040600000000000000" pitchFamily="66" charset="-127"/>
                      </a:endParaRPr>
                    </a:p>
                    <a:p>
                      <a:pPr marL="88900" marR="8890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기업의 정보 처리를 통해 재무 정보를 찾아내는 </a:t>
                      </a:r>
                      <a:r>
                        <a:rPr lang="en-US" altLang="ko-KR" sz="20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XML(</a:t>
                      </a:r>
                      <a:r>
                        <a:rPr lang="en-US" altLang="ko-KR" sz="2000" kern="0" spc="-50" dirty="0" err="1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eXtensible</a:t>
                      </a:r>
                      <a:r>
                        <a:rPr lang="en-US" altLang="ko-KR" sz="20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 Markup Language)</a:t>
                      </a: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이다</a:t>
                      </a:r>
                      <a:r>
                        <a:rPr lang="en-US" altLang="ko-KR" sz="20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. XML</a:t>
                      </a: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은 정보가 위치하고 정보를 공유하는 형태로 구조화된 정보를 보유하고 있는 문서에 대해 </a:t>
                      </a:r>
                      <a:r>
                        <a:rPr lang="ko-KR" altLang="en-US" sz="2000" kern="0" spc="-50" dirty="0" err="1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마크업</a:t>
                      </a: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 언어를 설명하는 메타 데이터이다</a:t>
                      </a:r>
                      <a:r>
                        <a:rPr lang="en-US" altLang="ko-KR" sz="20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. </a:t>
                      </a: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이의 기반 시스템은 서로 다른 시스템 특히 인터넷을 통해 접속된 시스템에서 정보공유를 가능하게 한다</a:t>
                      </a:r>
                      <a:r>
                        <a:rPr lang="en-US" altLang="ko-KR" sz="20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. XBRL</a:t>
                      </a: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은 주주</a:t>
                      </a:r>
                      <a:r>
                        <a:rPr lang="en-US" altLang="ko-KR" sz="20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, </a:t>
                      </a: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규제기관</a:t>
                      </a:r>
                      <a:r>
                        <a:rPr lang="en-US" altLang="ko-KR" sz="20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, </a:t>
                      </a: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은행</a:t>
                      </a:r>
                      <a:r>
                        <a:rPr lang="en-US" altLang="ko-KR" sz="20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, </a:t>
                      </a: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관계기관에 제공될 필요가 있는 보고서를 만드는데 도움을 준다</a:t>
                      </a:r>
                      <a:r>
                        <a:rPr lang="en-US" altLang="ko-KR" sz="20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. XBRL</a:t>
                      </a: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의 목적은 기업 정보의 분석과 제공을 보다 </a:t>
                      </a:r>
                      <a:r>
                        <a:rPr lang="ko-KR" altLang="en-US" sz="2000" kern="0" spc="-50" dirty="0" err="1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신뢰성있고</a:t>
                      </a:r>
                      <a:r>
                        <a:rPr lang="en-US" altLang="ko-KR" sz="20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, </a:t>
                      </a: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용이하게 하는 것이다</a:t>
                      </a:r>
                      <a:r>
                        <a:rPr lang="en-US" altLang="ko-KR" sz="20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. </a:t>
                      </a: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이의 활용은 기업 정보 공급 사슬의 기본적인 변화의 원천으로 인식되고</a:t>
                      </a:r>
                      <a:r>
                        <a:rPr lang="en-US" altLang="ko-KR" sz="20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, </a:t>
                      </a: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정보와 의사소통의 흐름을 증진하고 조직 간의 지식의 창출과 공유를 증대함으로써 기업간 </a:t>
                      </a:r>
                      <a:r>
                        <a:rPr lang="ko-KR" altLang="en-US" sz="2000" kern="0" spc="-50" dirty="0" err="1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전자정보의</a:t>
                      </a: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 전달을 가능하게 하였다</a:t>
                      </a:r>
                      <a:r>
                        <a:rPr lang="en-US" altLang="ko-KR" sz="20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.</a:t>
                      </a:r>
                      <a:endParaRPr lang="ko-KR" altLang="en-US" sz="2000" kern="0" spc="-50" dirty="0">
                        <a:solidFill>
                          <a:srgbClr val="000000"/>
                        </a:solidFill>
                        <a:effectLst/>
                        <a:latin typeface="-윤고딕320"/>
                      </a:endParaRPr>
                    </a:p>
                  </a:txBody>
                  <a:tcPr marL="64770" marR="64770" marT="35941" marB="718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9679375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9080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(2) </a:t>
            </a:r>
            <a:r>
              <a:rPr lang="ko-KR" altLang="en-US" dirty="0"/>
              <a:t>필드 설명</a:t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altLang="ko-KR" dirty="0"/>
              <a:t>1) </a:t>
            </a:r>
            <a:r>
              <a:rPr lang="ko-KR" altLang="en-US" dirty="0"/>
              <a:t>전표 삭제</a:t>
            </a:r>
            <a:r>
              <a:rPr lang="en-US" altLang="ko-KR" dirty="0"/>
              <a:t>: </a:t>
            </a:r>
            <a:r>
              <a:rPr lang="ko-KR" altLang="en-US" dirty="0"/>
              <a:t>회계모듈에서는 삭제가 불가능하고</a:t>
            </a:r>
            <a:r>
              <a:rPr lang="en-US" altLang="ko-KR" dirty="0"/>
              <a:t>, </a:t>
            </a:r>
            <a:r>
              <a:rPr lang="ko-KR" altLang="en-US" dirty="0"/>
              <a:t>인사</a:t>
            </a:r>
            <a:r>
              <a:rPr lang="en-US" altLang="ko-KR" dirty="0"/>
              <a:t>/</a:t>
            </a:r>
            <a:r>
              <a:rPr lang="ko-KR" altLang="en-US" dirty="0"/>
              <a:t>급여관리</a:t>
            </a:r>
            <a:r>
              <a:rPr lang="en-US" altLang="ko-KR" dirty="0"/>
              <a:t>&gt; </a:t>
            </a:r>
            <a:r>
              <a:rPr lang="ko-KR" altLang="en-US" dirty="0" err="1"/>
              <a:t>전표관리</a:t>
            </a:r>
            <a:r>
              <a:rPr lang="en-US" altLang="ko-KR" dirty="0"/>
              <a:t>&gt; </a:t>
            </a:r>
            <a:r>
              <a:rPr lang="ko-KR" altLang="en-US" dirty="0" err="1"/>
              <a:t>전표집계</a:t>
            </a:r>
            <a:r>
              <a:rPr lang="ko-KR" altLang="en-US" dirty="0"/>
              <a:t> 및 생성에서 나타나 있는 아이콘으로 삭제가 가능하다</a:t>
            </a:r>
            <a:r>
              <a:rPr lang="en-US" altLang="ko-KR" dirty="0"/>
              <a:t>.</a:t>
            </a:r>
            <a:endParaRPr lang="ko-KR" altLang="en-US" dirty="0"/>
          </a:p>
          <a:p>
            <a:pPr fontAlgn="base"/>
            <a:r>
              <a:rPr lang="en-US" altLang="ko-KR" dirty="0"/>
              <a:t>2) </a:t>
            </a:r>
            <a:r>
              <a:rPr lang="ko-KR" altLang="en-US" dirty="0" err="1"/>
              <a:t>회계연결계정과목설정</a:t>
            </a:r>
            <a:r>
              <a:rPr lang="en-US" altLang="ko-KR" dirty="0"/>
              <a:t>: </a:t>
            </a:r>
            <a:r>
              <a:rPr lang="ko-KR" altLang="en-US" dirty="0"/>
              <a:t>시스템관리</a:t>
            </a:r>
            <a:r>
              <a:rPr lang="en-US" altLang="ko-KR" dirty="0"/>
              <a:t>&gt; </a:t>
            </a:r>
            <a:r>
              <a:rPr lang="ko-KR" altLang="en-US" dirty="0"/>
              <a:t>기초정보관리</a:t>
            </a:r>
            <a:r>
              <a:rPr lang="en-US" altLang="ko-KR" dirty="0"/>
              <a:t>&gt; </a:t>
            </a:r>
            <a:r>
              <a:rPr lang="ko-KR" altLang="en-US" dirty="0" err="1"/>
              <a:t>회계연결</a:t>
            </a:r>
            <a:r>
              <a:rPr lang="ko-KR" altLang="en-US" dirty="0"/>
              <a:t> 계정 과목설정에서 </a:t>
            </a:r>
            <a:r>
              <a:rPr lang="ko-KR" altLang="en-US" dirty="0" err="1"/>
              <a:t>차대구분</a:t>
            </a:r>
            <a:r>
              <a:rPr lang="en-US" altLang="ko-KR" dirty="0"/>
              <a:t>/</a:t>
            </a:r>
            <a:r>
              <a:rPr lang="ko-KR" altLang="en-US" dirty="0"/>
              <a:t>계정코드</a:t>
            </a:r>
            <a:r>
              <a:rPr lang="en-US" altLang="ko-KR" dirty="0"/>
              <a:t>/</a:t>
            </a:r>
            <a:r>
              <a:rPr lang="ko-KR" altLang="en-US" dirty="0"/>
              <a:t>적요는 수정이 가능하다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14049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90303" y="63944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(3) </a:t>
            </a:r>
            <a:r>
              <a:rPr lang="ko-KR" altLang="en-US" dirty="0"/>
              <a:t>실습 </a:t>
            </a:r>
            <a:r>
              <a:rPr lang="ko-KR" altLang="en-US" dirty="0" smtClean="0"/>
              <a:t>사례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/>
              <a:t/>
            </a:r>
            <a:br>
              <a:rPr lang="ko-KR" altLang="en-US" dirty="0"/>
            </a:br>
            <a:r>
              <a:rPr lang="ko-KR" altLang="en-US" sz="3600" dirty="0"/>
              <a:t>회계연결계정과목 등록을 인사관리에서 설정한 화면</a:t>
            </a:r>
            <a:r>
              <a:rPr lang="ko-KR" altLang="en-US" dirty="0"/>
              <a:t/>
            </a:r>
            <a:br>
              <a:rPr lang="ko-KR" altLang="en-US" dirty="0"/>
            </a:br>
            <a:endParaRPr lang="ko-KR" altLang="en-US" dirty="0"/>
          </a:p>
        </p:txBody>
      </p:sp>
      <p:pic>
        <p:nvPicPr>
          <p:cNvPr id="4" name="Picture 31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306286" y="1825624"/>
            <a:ext cx="9483634" cy="4666615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509111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계정과목 설정에서 </a:t>
            </a:r>
            <a:r>
              <a:rPr lang="ko-KR" altLang="en-US" dirty="0" err="1" smtClean="0"/>
              <a:t>지급계정을</a:t>
            </a:r>
            <a:r>
              <a:rPr lang="ko-KR" altLang="en-US" dirty="0" smtClean="0"/>
              <a:t> 설정한 화면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임원계정</a:t>
            </a:r>
            <a:r>
              <a:rPr lang="en-US" altLang="ko-KR" dirty="0" smtClean="0"/>
              <a:t>)</a:t>
            </a:r>
            <a:r>
              <a:rPr lang="ko-KR" altLang="en-US" dirty="0" smtClean="0"/>
              <a:t/>
            </a:r>
            <a:br>
              <a:rPr lang="ko-KR" altLang="en-US" dirty="0" smtClean="0"/>
            </a:br>
            <a:endParaRPr lang="ko-KR" altLang="en-US" dirty="0"/>
          </a:p>
        </p:txBody>
      </p:sp>
      <p:pic>
        <p:nvPicPr>
          <p:cNvPr id="4" name="Picture 33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2013632" y="1825625"/>
            <a:ext cx="8164735" cy="4351338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951593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/>
              <a:t>계정과목 설정에서 </a:t>
            </a:r>
            <a:r>
              <a:rPr lang="ko-KR" altLang="en-US" dirty="0" err="1"/>
              <a:t>지급계정을</a:t>
            </a:r>
            <a:r>
              <a:rPr lang="ko-KR" altLang="en-US" dirty="0"/>
              <a:t> 설정한 화면</a:t>
            </a:r>
            <a:r>
              <a:rPr lang="en-US" altLang="ko-KR" dirty="0"/>
              <a:t>(</a:t>
            </a:r>
            <a:r>
              <a:rPr lang="ko-KR" altLang="en-US" dirty="0" err="1"/>
              <a:t>사원계정</a:t>
            </a:r>
            <a:r>
              <a:rPr lang="en-US" altLang="ko-KR" dirty="0"/>
              <a:t>)</a:t>
            </a:r>
            <a:r>
              <a:rPr lang="ko-KR" altLang="en-US" dirty="0"/>
              <a:t/>
            </a:r>
            <a:br>
              <a:rPr lang="ko-KR" altLang="en-US" dirty="0"/>
            </a:br>
            <a:endParaRPr lang="ko-KR" altLang="en-US" dirty="0"/>
          </a:p>
        </p:txBody>
      </p:sp>
      <p:pic>
        <p:nvPicPr>
          <p:cNvPr id="4" name="Picture 35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2013632" y="1825625"/>
            <a:ext cx="8164735" cy="4351338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54108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계정과목 </a:t>
            </a:r>
            <a:r>
              <a:rPr lang="ko-KR" altLang="en-US" dirty="0"/>
              <a:t>설정에서 </a:t>
            </a:r>
            <a:r>
              <a:rPr lang="ko-KR" altLang="en-US" dirty="0" err="1"/>
              <a:t>지급계정을</a:t>
            </a:r>
            <a:r>
              <a:rPr lang="ko-KR" altLang="en-US" dirty="0"/>
              <a:t> 설정한 화면</a:t>
            </a:r>
            <a:r>
              <a:rPr lang="en-US" altLang="ko-KR" dirty="0"/>
              <a:t>(</a:t>
            </a:r>
            <a:r>
              <a:rPr lang="ko-KR" altLang="en-US" dirty="0" err="1"/>
              <a:t>제조계정</a:t>
            </a:r>
            <a:r>
              <a:rPr lang="en-US" altLang="ko-KR" dirty="0"/>
              <a:t>)</a:t>
            </a:r>
            <a:r>
              <a:rPr lang="ko-KR" altLang="en-US" dirty="0"/>
              <a:t/>
            </a:r>
            <a:br>
              <a:rPr lang="ko-KR" altLang="en-US" dirty="0"/>
            </a:br>
            <a:endParaRPr lang="ko-KR" altLang="en-US" dirty="0"/>
          </a:p>
        </p:txBody>
      </p:sp>
      <p:pic>
        <p:nvPicPr>
          <p:cNvPr id="4" name="Picture 37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2013632" y="1825625"/>
            <a:ext cx="8164735" cy="4351338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254108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/>
              <a:t>계정과목설정에서 </a:t>
            </a:r>
            <a:r>
              <a:rPr lang="ko-KR" altLang="en-US" dirty="0" err="1"/>
              <a:t>공제계정을</a:t>
            </a:r>
            <a:r>
              <a:rPr lang="ko-KR" altLang="en-US" dirty="0"/>
              <a:t> 설정한 화면</a:t>
            </a:r>
            <a:br>
              <a:rPr lang="ko-KR" altLang="en-US" dirty="0"/>
            </a:br>
            <a:endParaRPr lang="ko-KR" altLang="en-US" dirty="0"/>
          </a:p>
        </p:txBody>
      </p:sp>
      <p:pic>
        <p:nvPicPr>
          <p:cNvPr id="4" name="Picture 39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2013632" y="1825625"/>
            <a:ext cx="8164735" cy="4351338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7968613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946</Words>
  <Application>Microsoft Office PowerPoint</Application>
  <PresentationFormat>와이드스크린</PresentationFormat>
  <Paragraphs>108</Paragraphs>
  <Slides>36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36</vt:i4>
      </vt:variant>
    </vt:vector>
  </HeadingPairs>
  <TitlesOfParts>
    <vt:vector size="43" baseType="lpstr">
      <vt:lpstr>KoPub돋움체 Medium</vt:lpstr>
      <vt:lpstr>나눔손글씨 펜</vt:lpstr>
      <vt:lpstr>맑은 고딕</vt:lpstr>
      <vt:lpstr>바탕</vt:lpstr>
      <vt:lpstr>-윤고딕320</vt:lpstr>
      <vt:lpstr>Arial</vt:lpstr>
      <vt:lpstr>Office 테마</vt:lpstr>
      <vt:lpstr>제3절 회계전표처리 및 연말정산</vt:lpstr>
      <vt:lpstr>1. 회계전표처리 </vt:lpstr>
      <vt:lpstr>(1) 메뉴 설명 </vt:lpstr>
      <vt:lpstr>(2) 필드 설명 </vt:lpstr>
      <vt:lpstr>(3) 실습 사례  회계연결계정과목 등록을 인사관리에서 설정한 화면 </vt:lpstr>
      <vt:lpstr>계정과목 설정에서 지급계정을 설정한 화면(임원계정) </vt:lpstr>
      <vt:lpstr>계정과목 설정에서 지급계정을 설정한 화면(사원계정) </vt:lpstr>
      <vt:lpstr>계정과목 설정에서 지급계정을 설정한 화면(제조계정) </vt:lpstr>
      <vt:lpstr>계정과목설정에서 공제계정을 설정한 화면 </vt:lpstr>
      <vt:lpstr>소득자별 계정유형을 지정한 화면 </vt:lpstr>
      <vt:lpstr>전표집계 및 생성 화면 </vt:lpstr>
      <vt:lpstr>전표처리결과가 나타난 화면 </vt:lpstr>
      <vt:lpstr>2. 사회보험 취득 및 상실신고(1/2) </vt:lpstr>
      <vt:lpstr>2. 사회보험 취득 및 상실신고(2/2)</vt:lpstr>
      <vt:lpstr>(1) 메뉴 설명 </vt:lpstr>
      <vt:lpstr>(2) 필드 설명 </vt:lpstr>
      <vt:lpstr>(3) 실습 사례 사회보험취득신고를 한 화면 </vt:lpstr>
      <vt:lpstr>최인천의 부친인 최명수 360909-1999234의 피부양자 정보를 건강보험 피부양자 취득신고 </vt:lpstr>
      <vt:lpstr>사회보험 취득신고를 조회한 화면 </vt:lpstr>
      <vt:lpstr>사회보험 취득신고서를 출력한 화면 </vt:lpstr>
      <vt:lpstr>3. 연말정산 </vt:lpstr>
      <vt:lpstr>연말정산</vt:lpstr>
      <vt:lpstr>(1) 메뉴 설명 </vt:lpstr>
      <vt:lpstr>(2) 필드 설명 </vt:lpstr>
      <vt:lpstr>(3) 실습 사례 </vt:lpstr>
      <vt:lpstr>인사/급여관리&gt; 기초환경설정&gt; 소득/세액공제환경이 설정된 화면 </vt:lpstr>
      <vt:lpstr>소득공제자료를 등록할 수 있는 화면 </vt:lpstr>
      <vt:lpstr>연말정산 자료입력 화면(부양가족명세) </vt:lpstr>
      <vt:lpstr>연말정산자료입력 화면(정산자료입력) </vt:lpstr>
      <vt:lpstr>연말정산입력화면(정산명세) </vt:lpstr>
      <vt:lpstr>연말정산 추가자료(한국민)를 입력한 화면 </vt:lpstr>
      <vt:lpstr>연말정산 추가자료 입력</vt:lpstr>
      <vt:lpstr>연말정산 현황을 조회한 화면 </vt:lpstr>
      <vt:lpstr>근로소득원천징수부를 조회한 화면 </vt:lpstr>
      <vt:lpstr>근로소득 원천 징수영수증을 조회한 화면 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제3절 회계전표처리 및 연말정산</dc:title>
  <dc:creator>이 장형</dc:creator>
  <cp:lastModifiedBy>이 장형</cp:lastModifiedBy>
  <cp:revision>5</cp:revision>
  <dcterms:created xsi:type="dcterms:W3CDTF">2020-08-27T07:13:43Z</dcterms:created>
  <dcterms:modified xsi:type="dcterms:W3CDTF">2020-08-27T07:42:25Z</dcterms:modified>
</cp:coreProperties>
</file>