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34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86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73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3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09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61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47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51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24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05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8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26651-9956-4323-89AB-E9F2DDC19A05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8218-6A70-4A4C-9B57-AA96DF3A00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2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</a:t>
            </a:r>
            <a:r>
              <a:rPr lang="ko-KR" altLang="en-US" dirty="0" err="1"/>
              <a:t>근태집계</a:t>
            </a:r>
            <a:r>
              <a:rPr lang="ko-KR" altLang="en-US" dirty="0"/>
              <a:t> 및 급여 계산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근태집계</a:t>
            </a:r>
            <a:r>
              <a:rPr lang="ko-KR" altLang="en-US" dirty="0" smtClean="0"/>
              <a:t> 자료의 입력</a:t>
            </a:r>
            <a:br>
              <a:rPr lang="ko-KR" altLang="en-US" dirty="0" smtClean="0"/>
            </a:br>
            <a:r>
              <a:rPr lang="en-US" altLang="ko-KR" dirty="0"/>
              <a:t>2. </a:t>
            </a:r>
            <a:r>
              <a:rPr lang="ko-KR" altLang="en-US" dirty="0" err="1"/>
              <a:t>상용직</a:t>
            </a:r>
            <a:r>
              <a:rPr lang="ko-KR" altLang="en-US" dirty="0"/>
              <a:t> 급여 자료의 입력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급여</a:t>
            </a:r>
            <a:r>
              <a:rPr lang="en-US" altLang="ko-KR" dirty="0"/>
              <a:t>/</a:t>
            </a:r>
            <a:r>
              <a:rPr lang="ko-KR" altLang="en-US" dirty="0"/>
              <a:t>상여 자료의 출력 및 조회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359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(3)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상용직</a:t>
            </a:r>
            <a:r>
              <a:rPr lang="ko-KR" altLang="en-US" dirty="0"/>
              <a:t> </a:t>
            </a:r>
            <a:r>
              <a:rPr lang="ko-KR" altLang="en-US" dirty="0" err="1"/>
              <a:t>급여입력을</a:t>
            </a:r>
            <a:r>
              <a:rPr lang="ko-KR" altLang="en-US" dirty="0"/>
              <a:t> 하여 세액을 산출한 화면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8984" y="2377440"/>
            <a:ext cx="8739050" cy="427155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9203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급여</a:t>
            </a:r>
            <a:r>
              <a:rPr lang="en-US" altLang="ko-KR" dirty="0"/>
              <a:t>/</a:t>
            </a:r>
            <a:r>
              <a:rPr lang="ko-KR" altLang="en-US" dirty="0"/>
              <a:t>상여 자료의 출력 및 조회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ko-KR" altLang="en-US" dirty="0" err="1"/>
              <a:t>급여대장</a:t>
            </a:r>
            <a:r>
              <a:rPr lang="ko-KR" altLang="en-US" dirty="0"/>
              <a:t> 및 명세서를 출력하는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 err="1"/>
              <a:t>급여대장</a:t>
            </a:r>
            <a:r>
              <a:rPr lang="ko-KR" altLang="en-US" dirty="0"/>
              <a:t> 및 </a:t>
            </a:r>
            <a:r>
              <a:rPr lang="ko-KR" altLang="en-US" dirty="0" err="1"/>
              <a:t>급여명세</a:t>
            </a:r>
            <a:endParaRPr lang="ko-KR" altLang="en-US" dirty="0"/>
          </a:p>
          <a:p>
            <a:pPr fontAlgn="base"/>
            <a:r>
              <a:rPr lang="ko-KR" altLang="en-US" dirty="0"/>
              <a:t>급여</a:t>
            </a:r>
            <a:r>
              <a:rPr lang="en-US" altLang="ko-KR" dirty="0"/>
              <a:t>/</a:t>
            </a:r>
            <a:r>
              <a:rPr lang="ko-KR" altLang="en-US" dirty="0"/>
              <a:t>상여 </a:t>
            </a:r>
            <a:r>
              <a:rPr lang="ko-KR" altLang="en-US" dirty="0" err="1"/>
              <a:t>지급현황을</a:t>
            </a:r>
            <a:r>
              <a:rPr lang="ko-KR" altLang="en-US" dirty="0"/>
              <a:t> 출력하는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급</a:t>
            </a:r>
            <a:r>
              <a:rPr lang="en-US" altLang="ko-KR" dirty="0"/>
              <a:t>/</a:t>
            </a:r>
            <a:r>
              <a:rPr lang="ko-KR" altLang="en-US" dirty="0"/>
              <a:t>상여이체현황</a:t>
            </a:r>
          </a:p>
          <a:p>
            <a:pPr fontAlgn="base"/>
            <a:r>
              <a:rPr lang="ko-KR" altLang="en-US" dirty="0" err="1"/>
              <a:t>사원별급상변동현황을</a:t>
            </a:r>
            <a:r>
              <a:rPr lang="ko-KR" altLang="en-US" dirty="0"/>
              <a:t>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 err="1"/>
              <a:t>사원별급상여변동현황</a:t>
            </a:r>
            <a:endParaRPr lang="ko-KR" altLang="en-US" dirty="0"/>
          </a:p>
          <a:p>
            <a:pPr fontAlgn="base"/>
            <a:r>
              <a:rPr lang="ko-KR" altLang="en-US" dirty="0"/>
              <a:t>급</a:t>
            </a:r>
            <a:r>
              <a:rPr lang="en-US" altLang="ko-KR" dirty="0"/>
              <a:t>/</a:t>
            </a:r>
            <a:r>
              <a:rPr lang="ko-KR" altLang="en-US" dirty="0"/>
              <a:t>상여증감현황을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급</a:t>
            </a:r>
            <a:r>
              <a:rPr lang="en-US" altLang="ko-KR" dirty="0"/>
              <a:t>/</a:t>
            </a:r>
            <a:r>
              <a:rPr lang="ko-KR" altLang="en-US" dirty="0"/>
              <a:t>상여증감현황</a:t>
            </a:r>
          </a:p>
          <a:p>
            <a:pPr fontAlgn="base"/>
            <a:r>
              <a:rPr lang="ko-KR" altLang="en-US" dirty="0"/>
              <a:t>연간급여현황을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연간급여현황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624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(1) </a:t>
            </a:r>
            <a:r>
              <a:rPr lang="ko-KR" altLang="en-US" dirty="0"/>
              <a:t>메뉴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상용직</a:t>
            </a:r>
            <a:r>
              <a:rPr lang="ko-KR" altLang="en-US" dirty="0"/>
              <a:t> 급여입력에서 확정된 급여 및 상여 자료로 급여 및 상여 대장 및 명세를 조회하고 출력한다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/>
              <a:t>급여 및 상여 </a:t>
            </a:r>
            <a:r>
              <a:rPr lang="ko-KR" altLang="en-US" dirty="0" err="1"/>
              <a:t>지급현황을</a:t>
            </a:r>
            <a:r>
              <a:rPr lang="ko-KR" altLang="en-US" dirty="0"/>
              <a:t> </a:t>
            </a:r>
            <a:r>
              <a:rPr lang="ko-KR" altLang="en-US" dirty="0" err="1"/>
              <a:t>은행별</a:t>
            </a:r>
            <a:r>
              <a:rPr lang="en-US" altLang="ko-KR" dirty="0"/>
              <a:t>/</a:t>
            </a:r>
            <a:r>
              <a:rPr lang="ko-KR" altLang="en-US" dirty="0" err="1"/>
              <a:t>현금별로</a:t>
            </a:r>
            <a:r>
              <a:rPr lang="ko-KR" altLang="en-US" dirty="0"/>
              <a:t> 집계하여 </a:t>
            </a:r>
            <a:r>
              <a:rPr lang="ko-KR" altLang="en-US" dirty="0" err="1"/>
              <a:t>은행멸</a:t>
            </a:r>
            <a:r>
              <a:rPr lang="ko-KR" altLang="en-US" dirty="0"/>
              <a:t> 급여이체현황을 조회하고 </a:t>
            </a:r>
            <a:r>
              <a:rPr lang="ko-KR" altLang="en-US" dirty="0" err="1"/>
              <a:t>현금권별</a:t>
            </a:r>
            <a:r>
              <a:rPr lang="ko-KR" altLang="en-US" dirty="0"/>
              <a:t> 현황도 보여준다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각종 </a:t>
            </a:r>
            <a:r>
              <a:rPr lang="ko-KR" altLang="en-US" dirty="0" err="1"/>
              <a:t>소득별</a:t>
            </a:r>
            <a:r>
              <a:rPr lang="ko-KR" altLang="en-US" dirty="0"/>
              <a:t> </a:t>
            </a:r>
            <a:r>
              <a:rPr lang="ko-KR" altLang="en-US" dirty="0" smtClean="0"/>
              <a:t>원천징수세액을 </a:t>
            </a:r>
            <a:r>
              <a:rPr lang="ko-KR" altLang="en-US" dirty="0"/>
              <a:t>집계하여 신고서를 작성하여 출력한다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610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(2) </a:t>
            </a:r>
            <a:r>
              <a:rPr lang="ko-KR" altLang="en-US" dirty="0"/>
              <a:t>필드 설명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 err="1"/>
              <a:t>출력항목</a:t>
            </a:r>
            <a:r>
              <a:rPr lang="en-US" altLang="ko-KR" dirty="0"/>
              <a:t>: </a:t>
            </a:r>
            <a:r>
              <a:rPr lang="ko-KR" altLang="en-US" dirty="0" err="1"/>
              <a:t>급여대장</a:t>
            </a:r>
            <a:r>
              <a:rPr lang="ko-KR" altLang="en-US" dirty="0"/>
              <a:t> 및 명세에 인쇄될 지급</a:t>
            </a:r>
            <a:r>
              <a:rPr lang="en-US" altLang="ko-KR" dirty="0"/>
              <a:t>/</a:t>
            </a:r>
            <a:r>
              <a:rPr lang="ko-KR" altLang="en-US" dirty="0"/>
              <a:t>공제</a:t>
            </a:r>
            <a:r>
              <a:rPr lang="en-US" altLang="ko-KR" dirty="0"/>
              <a:t>/</a:t>
            </a:r>
            <a:r>
              <a:rPr lang="ko-KR" altLang="en-US" dirty="0"/>
              <a:t>근태 항목을 설정한다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이메일</a:t>
            </a:r>
            <a:r>
              <a:rPr lang="en-US" altLang="ko-KR" dirty="0"/>
              <a:t>: </a:t>
            </a:r>
            <a:r>
              <a:rPr lang="ko-KR" altLang="en-US" dirty="0" err="1"/>
              <a:t>사원별</a:t>
            </a:r>
            <a:r>
              <a:rPr lang="ko-KR" altLang="en-US" dirty="0"/>
              <a:t> 급여명세서를 이메일로 보낼 때 사용한다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011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급여대장이</a:t>
            </a:r>
            <a:r>
              <a:rPr lang="ko-KR" altLang="en-US" dirty="0"/>
              <a:t> 출력된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10789" y="1306286"/>
            <a:ext cx="9196251" cy="527739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0984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급여명세서가 출력된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854927" y="1436914"/>
            <a:ext cx="8255724" cy="499001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2883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급상여</a:t>
            </a:r>
            <a:r>
              <a:rPr lang="ko-KR" altLang="en-US" dirty="0"/>
              <a:t> </a:t>
            </a:r>
            <a:r>
              <a:rPr lang="ko-KR" altLang="en-US" dirty="0" err="1"/>
              <a:t>이체현황이</a:t>
            </a:r>
            <a:r>
              <a:rPr lang="ko-KR" altLang="en-US" dirty="0"/>
              <a:t> 출력된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749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사원별급상여 </a:t>
            </a:r>
            <a:r>
              <a:rPr lang="ko-KR" altLang="en-US" dirty="0" err="1"/>
              <a:t>변동현황을</a:t>
            </a:r>
            <a:r>
              <a:rPr lang="ko-KR" altLang="en-US" dirty="0"/>
              <a:t>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286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급</a:t>
            </a:r>
            <a:r>
              <a:rPr lang="en-US" altLang="ko-KR" dirty="0"/>
              <a:t>/</a:t>
            </a:r>
            <a:r>
              <a:rPr lang="ko-KR" altLang="en-US" dirty="0"/>
              <a:t>상여 증감 현황을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0415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1434" cy="1325563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연간 </a:t>
            </a:r>
            <a:r>
              <a:rPr lang="ko-KR" altLang="en-US" dirty="0" err="1"/>
              <a:t>급여현황을</a:t>
            </a:r>
            <a:r>
              <a:rPr lang="ko-KR" altLang="en-US" dirty="0"/>
              <a:t> 조회한 화면</a:t>
            </a:r>
            <a:r>
              <a:rPr lang="en-US" altLang="ko-KR" dirty="0"/>
              <a:t>(1</a:t>
            </a:r>
            <a:r>
              <a:rPr lang="ko-KR" altLang="en-US" dirty="0"/>
              <a:t>월부터 </a:t>
            </a:r>
            <a:r>
              <a:rPr lang="en-US" altLang="ko-KR" dirty="0"/>
              <a:t>3</a:t>
            </a:r>
            <a:r>
              <a:rPr lang="ko-KR" altLang="en-US" dirty="0"/>
              <a:t>월까지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2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9373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근태집계</a:t>
            </a:r>
            <a:r>
              <a:rPr lang="ko-KR" altLang="en-US" dirty="0"/>
              <a:t> 자료의 입력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근태집계</a:t>
            </a:r>
            <a:r>
              <a:rPr lang="ko-KR" altLang="en-US" dirty="0"/>
              <a:t> 자료를 입력하는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인사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근태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근태결과입력</a:t>
            </a:r>
          </a:p>
          <a:p>
            <a:pPr fontAlgn="base"/>
            <a:r>
              <a:rPr lang="en-US" altLang="ko-KR" dirty="0"/>
              <a:t>(1) </a:t>
            </a:r>
            <a:r>
              <a:rPr lang="ko-KR" altLang="en-US" dirty="0" smtClean="0"/>
              <a:t>메뉴 </a:t>
            </a:r>
            <a:r>
              <a:rPr lang="ko-KR" altLang="en-US" dirty="0"/>
              <a:t>설명</a:t>
            </a:r>
          </a:p>
          <a:p>
            <a:pPr fontAlgn="base"/>
            <a:r>
              <a:rPr lang="ko-KR" altLang="en-US" dirty="0"/>
              <a:t>종업원 각 개인별로 급여를 산정하기 위하여 해당 기간 동안의 근태를 집계하여 입력하면 지급 및 공제 항목 등록에서 등록한 급여가 산출된다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304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675716"/>
              </p:ext>
            </p:extLst>
          </p:nvPr>
        </p:nvGraphicFramePr>
        <p:xfrm>
          <a:off x="836023" y="457200"/>
          <a:ext cx="10241279" cy="6050535"/>
        </p:xfrm>
        <a:graphic>
          <a:graphicData uri="http://schemas.openxmlformats.org/drawingml/2006/table">
            <a:tbl>
              <a:tblPr/>
              <a:tblGrid>
                <a:gridCol w="10241279">
                  <a:extLst>
                    <a:ext uri="{9D8B030D-6E8A-4147-A177-3AD203B41FA5}">
                      <a16:colId xmlns:a16="http://schemas.microsoft.com/office/drawing/2014/main" val="1178384841"/>
                    </a:ext>
                  </a:extLst>
                </a:gridCol>
              </a:tblGrid>
              <a:tr h="576822">
                <a:tc>
                  <a:txBody>
                    <a:bodyPr/>
                    <a:lstStyle/>
                    <a:p>
                      <a:pPr marL="38100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20" dirty="0">
                          <a:solidFill>
                            <a:srgbClr val="FFFFFF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알아두면 좋은 것</a:t>
                      </a:r>
                      <a:endParaRPr lang="ko-KR" altLang="en-US" sz="2400" kern="0" spc="20" dirty="0">
                        <a:solidFill>
                          <a:srgbClr val="FFFFFF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36957"/>
                  </a:ext>
                </a:extLst>
              </a:tr>
              <a:tr h="9361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o-KR" altLang="en-US" sz="100" b="1" kern="0" spc="0">
                        <a:solidFill>
                          <a:srgbClr val="FFFFFF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243809"/>
                  </a:ext>
                </a:extLst>
              </a:tr>
              <a:tr h="492046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8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모바일 기업</a:t>
                      </a:r>
                      <a:r>
                        <a:rPr lang="en-US" altLang="ko-KR" sz="18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(mobile enterprise)</a:t>
                      </a:r>
                      <a:endParaRPr lang="ko-KR" altLang="en-US" sz="1800" kern="0" spc="20" dirty="0">
                        <a:solidFill>
                          <a:srgbClr val="000000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모바일 기업은 어떤 장소에서나 공급자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파트너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직원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제품 및 고객과 연결하고 통제할 수 있는 능력을 가진 기업이다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기업들은 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전례없는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수의 직원들에게 모바일 업무 방식을 확대하고 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WLAN,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센서 또는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RFID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네트워크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휴대장치와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같은 모바일 기술은 기업의 범위와 통제를 확대하고 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모든 기업들은 유비쿼터스 이동성이라는 목표를 향해 나아가면서 많은 기술 투자와 애플리케이션 의사결정에 직면하게 된다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오늘날 상호 작용의 세계에서 많은 직원들은 그들의 시간을 자신의 사무실에서만 보내지 않는다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모바일 기업의 하나인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eBay(ebay.com)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는 전세계에서 가장 큰 경매 사이트이며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가장 성공적인 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e-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비즈니스 기업 중 하나이다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인터넷 기술의 발전과 더불어 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판매자와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구매자의 장터 역할을 주된 사업 모델로 하고 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eBay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에서 사람들은 어떤 것이라도 사고 팔 수 있으며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판매자는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 최소 시작 입찰금액을 </a:t>
                      </a:r>
                      <a:r>
                        <a:rPr lang="ko-KR" altLang="en-US" sz="1800" kern="0" spc="-50" dirty="0" err="1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유보가격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(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판매자 자신이 실제 받아들일 수 있는 최소 입찰 가격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)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보다 낮게 매길 수 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eBay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는 전세계적으로 사업을 진행하고 있으며 국제 거래도 허용하고 있다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</a:txBody>
                  <a:tcPr marL="64770" marR="64770" marT="35941" marB="71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7345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70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 </a:t>
            </a:r>
            <a:r>
              <a:rPr lang="ko-KR" altLang="en-US" dirty="0"/>
              <a:t>필드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지급</a:t>
            </a:r>
            <a:r>
              <a:rPr lang="en-US" altLang="ko-KR" dirty="0"/>
              <a:t>: </a:t>
            </a:r>
            <a:r>
              <a:rPr lang="ko-KR" altLang="en-US" dirty="0" err="1"/>
              <a:t>귀속년월에</a:t>
            </a:r>
            <a:r>
              <a:rPr lang="ko-KR" altLang="en-US" dirty="0"/>
              <a:t> 해당하는 </a:t>
            </a:r>
            <a:r>
              <a:rPr lang="ko-KR" altLang="en-US" dirty="0" err="1"/>
              <a:t>지급일자를</a:t>
            </a:r>
            <a:r>
              <a:rPr lang="ko-KR" altLang="en-US" dirty="0"/>
              <a:t> 선택한다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사업장</a:t>
            </a:r>
            <a:r>
              <a:rPr lang="en-US" altLang="ko-KR" dirty="0"/>
              <a:t>/</a:t>
            </a:r>
            <a:r>
              <a:rPr lang="ko-KR" altLang="en-US" dirty="0"/>
              <a:t>부서</a:t>
            </a:r>
            <a:r>
              <a:rPr lang="en-US" altLang="ko-KR" dirty="0"/>
              <a:t>/</a:t>
            </a:r>
            <a:r>
              <a:rPr lang="ko-KR" altLang="en-US" dirty="0" err="1"/>
              <a:t>근무조</a:t>
            </a:r>
            <a:r>
              <a:rPr lang="en-US" altLang="ko-KR" dirty="0"/>
              <a:t>: </a:t>
            </a:r>
            <a:r>
              <a:rPr lang="ko-KR" altLang="en-US" dirty="0"/>
              <a:t>해당되는 사업장</a:t>
            </a:r>
            <a:r>
              <a:rPr lang="en-US" altLang="ko-KR" dirty="0"/>
              <a:t>/</a:t>
            </a:r>
            <a:r>
              <a:rPr lang="ko-KR" altLang="en-US" dirty="0"/>
              <a:t>부서</a:t>
            </a:r>
            <a:r>
              <a:rPr lang="en-US" altLang="ko-KR" dirty="0"/>
              <a:t>/</a:t>
            </a:r>
            <a:r>
              <a:rPr lang="ko-KR" altLang="en-US" dirty="0" err="1"/>
              <a:t>근무조를</a:t>
            </a:r>
            <a:r>
              <a:rPr lang="ko-KR" altLang="en-US" dirty="0"/>
              <a:t> 선택하는데</a:t>
            </a:r>
            <a:r>
              <a:rPr lang="en-US" altLang="ko-KR" dirty="0"/>
              <a:t>, </a:t>
            </a:r>
            <a:r>
              <a:rPr lang="ko-KR" altLang="en-US" dirty="0"/>
              <a:t>선택하지 않을 경우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엔터키를</a:t>
            </a:r>
            <a:r>
              <a:rPr lang="ko-KR" altLang="en-US" dirty="0" smtClean="0"/>
              <a:t> </a:t>
            </a:r>
            <a:r>
              <a:rPr lang="ko-KR" altLang="en-US" dirty="0"/>
              <a:t>침</a:t>
            </a:r>
            <a:r>
              <a:rPr lang="en-US" altLang="ko-KR" dirty="0"/>
              <a:t>)</a:t>
            </a:r>
            <a:r>
              <a:rPr lang="ko-KR" altLang="en-US" dirty="0"/>
              <a:t>는 전체 자료가 조회된다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 err="1"/>
              <a:t>일괄계산</a:t>
            </a:r>
            <a:r>
              <a:rPr lang="en-US" altLang="ko-KR" dirty="0"/>
              <a:t>: [</a:t>
            </a:r>
            <a:r>
              <a:rPr lang="ko-KR" altLang="en-US" dirty="0"/>
              <a:t>지급공제항목등록</a:t>
            </a:r>
            <a:r>
              <a:rPr lang="en-US" altLang="ko-KR" dirty="0"/>
              <a:t>]</a:t>
            </a:r>
            <a:r>
              <a:rPr lang="ko-KR" altLang="en-US" dirty="0"/>
              <a:t>메뉴에서 등록된 계산식을 </a:t>
            </a:r>
            <a:r>
              <a:rPr lang="ko-KR" altLang="en-US" dirty="0" err="1"/>
              <a:t>전체사원에게</a:t>
            </a:r>
            <a:r>
              <a:rPr lang="ko-KR" altLang="en-US" dirty="0"/>
              <a:t> 적용하여 각 </a:t>
            </a:r>
            <a:r>
              <a:rPr lang="ko-KR" altLang="en-US" dirty="0" err="1"/>
              <a:t>항목멸</a:t>
            </a:r>
            <a:r>
              <a:rPr lang="ko-KR" altLang="en-US" dirty="0"/>
              <a:t> 금액을 산출한다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4) </a:t>
            </a:r>
            <a:r>
              <a:rPr lang="ko-KR" altLang="en-US" dirty="0" err="1"/>
              <a:t>개별계산</a:t>
            </a:r>
            <a:r>
              <a:rPr lang="en-US" altLang="ko-KR" dirty="0"/>
              <a:t>: [</a:t>
            </a:r>
            <a:r>
              <a:rPr lang="ko-KR" altLang="en-US" dirty="0"/>
              <a:t>지급공제항목등록</a:t>
            </a:r>
            <a:r>
              <a:rPr lang="en-US" altLang="ko-KR" dirty="0"/>
              <a:t>]</a:t>
            </a:r>
            <a:r>
              <a:rPr lang="ko-KR" altLang="en-US" dirty="0"/>
              <a:t>메뉴에서 등록된 계산식을 선택된 </a:t>
            </a:r>
            <a:r>
              <a:rPr lang="ko-KR" altLang="en-US" dirty="0" err="1"/>
              <a:t>현재사원에게만</a:t>
            </a:r>
            <a:r>
              <a:rPr lang="ko-KR" altLang="en-US" dirty="0"/>
              <a:t> 적용하여 각 항목별로 금액을 계산한다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5) </a:t>
            </a:r>
            <a:r>
              <a:rPr lang="ko-KR" altLang="en-US" dirty="0" err="1"/>
              <a:t>일괄마감</a:t>
            </a:r>
            <a:r>
              <a:rPr lang="en-US" altLang="ko-KR" dirty="0"/>
              <a:t>: </a:t>
            </a:r>
            <a:r>
              <a:rPr lang="ko-KR" altLang="en-US" dirty="0"/>
              <a:t>산출된 지급 및 공제 항목의 금액을 급여 및 상여로 적용하여 </a:t>
            </a:r>
            <a:r>
              <a:rPr lang="en-US" altLang="ko-KR" dirty="0"/>
              <a:t>[</a:t>
            </a:r>
            <a:r>
              <a:rPr lang="ko-KR" altLang="en-US" dirty="0"/>
              <a:t>상용직급여입력</a:t>
            </a:r>
            <a:r>
              <a:rPr lang="en-US" altLang="ko-KR" dirty="0"/>
              <a:t>]</a:t>
            </a:r>
            <a:r>
              <a:rPr lang="ko-KR" altLang="en-US" dirty="0"/>
              <a:t>메뉴로 자료를 전송한다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6) </a:t>
            </a:r>
            <a:r>
              <a:rPr lang="ko-KR" altLang="en-US" dirty="0"/>
              <a:t>재선정</a:t>
            </a:r>
            <a:r>
              <a:rPr lang="en-US" altLang="ko-KR" dirty="0"/>
              <a:t>: </a:t>
            </a:r>
            <a:r>
              <a:rPr lang="ko-KR" altLang="en-US" dirty="0" err="1"/>
              <a:t>조회조건에</a:t>
            </a:r>
            <a:r>
              <a:rPr lang="ko-KR" altLang="en-US" dirty="0"/>
              <a:t> 알맞은 사원을 다시 한번 선정하여 불러온다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137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(3)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177646"/>
              </p:ext>
            </p:extLst>
          </p:nvPr>
        </p:nvGraphicFramePr>
        <p:xfrm>
          <a:off x="1734672" y="1419440"/>
          <a:ext cx="9421392" cy="4560856"/>
        </p:xfrm>
        <a:graphic>
          <a:graphicData uri="http://schemas.openxmlformats.org/drawingml/2006/table">
            <a:tbl>
              <a:tblPr/>
              <a:tblGrid>
                <a:gridCol w="4847631">
                  <a:extLst>
                    <a:ext uri="{9D8B030D-6E8A-4147-A177-3AD203B41FA5}">
                      <a16:colId xmlns:a16="http://schemas.microsoft.com/office/drawing/2014/main" val="1633733160"/>
                    </a:ext>
                  </a:extLst>
                </a:gridCol>
                <a:gridCol w="1524670">
                  <a:extLst>
                    <a:ext uri="{9D8B030D-6E8A-4147-A177-3AD203B41FA5}">
                      <a16:colId xmlns:a16="http://schemas.microsoft.com/office/drawing/2014/main" val="3265870608"/>
                    </a:ext>
                  </a:extLst>
                </a:gridCol>
                <a:gridCol w="1524670">
                  <a:extLst>
                    <a:ext uri="{9D8B030D-6E8A-4147-A177-3AD203B41FA5}">
                      <a16:colId xmlns:a16="http://schemas.microsoft.com/office/drawing/2014/main" val="2272989289"/>
                    </a:ext>
                  </a:extLst>
                </a:gridCol>
                <a:gridCol w="1524421">
                  <a:extLst>
                    <a:ext uri="{9D8B030D-6E8A-4147-A177-3AD203B41FA5}">
                      <a16:colId xmlns:a16="http://schemas.microsoft.com/office/drawing/2014/main" val="520352148"/>
                    </a:ext>
                  </a:extLst>
                </a:gridCol>
              </a:tblGrid>
              <a:tr h="5451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사원명</a:t>
                      </a:r>
                      <a:r>
                        <a:rPr lang="en-US" altLang="ko-KR" sz="2000" kern="0" spc="-70" dirty="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: </a:t>
                      </a:r>
                      <a:r>
                        <a:rPr lang="ko-KR" altLang="en-US" sz="2000" kern="0" spc="-70" dirty="0" err="1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하서울</a:t>
                      </a:r>
                      <a:endParaRPr lang="ko-KR" altLang="en-US" sz="2000" kern="0" spc="-70" dirty="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1</a:t>
                      </a: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월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2</a:t>
                      </a: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월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3</a:t>
                      </a:r>
                      <a:r>
                        <a:rPr lang="ko-KR" altLang="en-US" sz="2000" kern="0" spc="-70">
                          <a:solidFill>
                            <a:srgbClr val="000000"/>
                          </a:solidFill>
                          <a:effectLst/>
                          <a:latin typeface="-윤고딕330"/>
                          <a:ea typeface="-윤고딕330"/>
                        </a:rPr>
                        <a:t>월</a:t>
                      </a:r>
                      <a:endParaRPr lang="ko-KR" altLang="en-US" sz="2000" kern="0" spc="-70">
                        <a:solidFill>
                          <a:srgbClr val="000000"/>
                        </a:solidFill>
                        <a:effectLst/>
                        <a:latin typeface="-윤고딕33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257461"/>
                  </a:ext>
                </a:extLst>
              </a:tr>
              <a:tr h="501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평일정상근무일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22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21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040573"/>
                  </a:ext>
                </a:extLst>
              </a:tr>
              <a:tr h="501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평일연장근무일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3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703099"/>
                  </a:ext>
                </a:extLst>
              </a:tr>
              <a:tr h="501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토요정상근무일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917499"/>
                  </a:ext>
                </a:extLst>
              </a:tr>
              <a:tr h="501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토요연장근무일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09036"/>
                  </a:ext>
                </a:extLst>
              </a:tr>
              <a:tr h="501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평일정상근무시간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176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160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168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526322"/>
                  </a:ext>
                </a:extLst>
              </a:tr>
              <a:tr h="501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평일연장근무시간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24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16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16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663455"/>
                  </a:ext>
                </a:extLst>
              </a:tr>
              <a:tr h="501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토요정상근무시간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16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7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7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367085"/>
                  </a:ext>
                </a:extLst>
              </a:tr>
              <a:tr h="501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토요연장근무시간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8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6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30" dirty="0">
                          <a:solidFill>
                            <a:srgbClr val="000000"/>
                          </a:solidFill>
                          <a:effectLst/>
                          <a:latin typeface="KoPub돋움체 Medium"/>
                          <a:ea typeface="KoPub돋움체 Medium"/>
                        </a:rPr>
                        <a:t>6</a:t>
                      </a:r>
                      <a:endParaRPr lang="en-US" sz="2000" kern="0" spc="-30" dirty="0">
                        <a:solidFill>
                          <a:srgbClr val="000000"/>
                        </a:solidFill>
                        <a:effectLst/>
                        <a:latin typeface="KoPub돋움체 Medium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93937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968857" y="-30536"/>
            <a:ext cx="238579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14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근태집계자료를 입력한 화면</a:t>
            </a:r>
            <a:r>
              <a:rPr lang="en-US" altLang="ko-KR" dirty="0"/>
              <a:t>(</a:t>
            </a:r>
            <a:r>
              <a:rPr lang="ko-KR" altLang="en-US" dirty="0"/>
              <a:t>생산직 </a:t>
            </a:r>
            <a:r>
              <a:rPr lang="en-US" altLang="ko-KR" dirty="0"/>
              <a:t>1</a:t>
            </a:r>
            <a:r>
              <a:rPr lang="ko-KR" altLang="en-US" dirty="0"/>
              <a:t>월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5370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근태집계자료를 입력한 화면</a:t>
            </a:r>
            <a:r>
              <a:rPr lang="en-US" altLang="ko-KR" dirty="0"/>
              <a:t>(</a:t>
            </a:r>
            <a:r>
              <a:rPr lang="ko-KR" altLang="en-US" dirty="0"/>
              <a:t>생산직 </a:t>
            </a:r>
            <a:r>
              <a:rPr lang="en-US" altLang="ko-KR" dirty="0"/>
              <a:t>2</a:t>
            </a:r>
            <a:r>
              <a:rPr lang="ko-KR" altLang="en-US" dirty="0"/>
              <a:t>월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4480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근태집계자료를 입력한 화면</a:t>
            </a:r>
            <a:r>
              <a:rPr lang="en-US" altLang="ko-KR" dirty="0"/>
              <a:t>(</a:t>
            </a:r>
            <a:r>
              <a:rPr lang="ko-KR" altLang="en-US" dirty="0"/>
              <a:t>생산직 </a:t>
            </a:r>
            <a:r>
              <a:rPr lang="en-US" altLang="ko-KR" dirty="0"/>
              <a:t>3</a:t>
            </a:r>
            <a:r>
              <a:rPr lang="ko-KR" altLang="en-US" dirty="0"/>
              <a:t>월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150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 err="1"/>
              <a:t>상용직</a:t>
            </a:r>
            <a:r>
              <a:rPr lang="ko-KR" altLang="en-US" dirty="0"/>
              <a:t> 급여 자료의 입력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상용직</a:t>
            </a:r>
            <a:r>
              <a:rPr lang="ko-KR" altLang="en-US" dirty="0"/>
              <a:t> 급여를 입력하는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 err="1"/>
              <a:t>인사급여</a:t>
            </a:r>
            <a:r>
              <a:rPr lang="en-US" altLang="ko-KR" dirty="0"/>
              <a:t>&gt; </a:t>
            </a:r>
            <a:r>
              <a:rPr lang="ko-KR" altLang="en-US" dirty="0"/>
              <a:t>근태</a:t>
            </a:r>
            <a:r>
              <a:rPr lang="en-US" altLang="ko-KR" dirty="0"/>
              <a:t>/</a:t>
            </a:r>
            <a:r>
              <a:rPr lang="ko-KR" altLang="en-US" dirty="0"/>
              <a:t>급여관리</a:t>
            </a:r>
            <a:r>
              <a:rPr lang="en-US" altLang="ko-KR" dirty="0"/>
              <a:t>&gt; </a:t>
            </a:r>
            <a:r>
              <a:rPr lang="ko-KR" altLang="en-US" dirty="0"/>
              <a:t>상용직급여입력 및 계산</a:t>
            </a:r>
          </a:p>
          <a:p>
            <a:pPr fontAlgn="base"/>
            <a:r>
              <a:rPr lang="en-US" altLang="ko-KR" dirty="0"/>
              <a:t>(1) </a:t>
            </a:r>
            <a:r>
              <a:rPr lang="ko-KR" altLang="en-US" dirty="0"/>
              <a:t>메뉴 설명</a:t>
            </a:r>
          </a:p>
          <a:p>
            <a:pPr fontAlgn="base"/>
            <a:r>
              <a:rPr lang="ko-KR" altLang="en-US" dirty="0" err="1"/>
              <a:t>근태집계</a:t>
            </a:r>
            <a:r>
              <a:rPr lang="ko-KR" altLang="en-US" dirty="0"/>
              <a:t> 및 급여계산에서 지급 및 공제 항목별로 산출되어 마감된 금액이 자동으로 반영되어 소득세 및 주민세가 계산되며</a:t>
            </a:r>
            <a:r>
              <a:rPr lang="en-US" altLang="ko-KR" dirty="0"/>
              <a:t>, </a:t>
            </a:r>
            <a:r>
              <a:rPr lang="ko-KR" altLang="en-US" dirty="0"/>
              <a:t>화면에서 직접 급여 및 상여 자료를 입력할 수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446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 </a:t>
            </a:r>
            <a:r>
              <a:rPr lang="ko-KR" altLang="en-US" dirty="0"/>
              <a:t>필드 설명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/>
              <a:t>연말정산</a:t>
            </a:r>
            <a:r>
              <a:rPr lang="en-US" altLang="ko-KR" dirty="0"/>
              <a:t>: </a:t>
            </a:r>
            <a:r>
              <a:rPr lang="ko-KR" altLang="en-US" dirty="0"/>
              <a:t>전년도 연말정산 세액이 조회되며</a:t>
            </a:r>
            <a:r>
              <a:rPr lang="en-US" altLang="ko-KR" dirty="0"/>
              <a:t>, </a:t>
            </a:r>
            <a:r>
              <a:rPr lang="ko-KR" altLang="en-US" dirty="0"/>
              <a:t>차감징수세액을 급여에 반영하여 가감하여 징수할 수 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 err="1"/>
              <a:t>세액계산</a:t>
            </a:r>
            <a:r>
              <a:rPr lang="en-US" altLang="ko-KR" dirty="0"/>
              <a:t>: </a:t>
            </a:r>
            <a:r>
              <a:rPr lang="ko-KR" altLang="en-US" dirty="0"/>
              <a:t>지급 및 공제의 삭제된 항목이 생긴 경우 새로운 지급 및 공제항목으로 </a:t>
            </a:r>
            <a:r>
              <a:rPr lang="ko-KR" altLang="en-US" dirty="0" err="1"/>
              <a:t>재합산된</a:t>
            </a:r>
            <a:r>
              <a:rPr lang="ko-KR" altLang="en-US" dirty="0"/>
              <a:t> 급여 및 </a:t>
            </a:r>
            <a:r>
              <a:rPr lang="ko-KR" altLang="en-US" dirty="0" err="1"/>
              <a:t>상여대로</a:t>
            </a:r>
            <a:r>
              <a:rPr lang="ko-KR" altLang="en-US" dirty="0"/>
              <a:t> 세액을 다신 산출한다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 err="1"/>
              <a:t>전월급여</a:t>
            </a:r>
            <a:r>
              <a:rPr lang="en-US" altLang="ko-KR" dirty="0"/>
              <a:t>: </a:t>
            </a:r>
            <a:r>
              <a:rPr lang="ko-KR" altLang="en-US" dirty="0"/>
              <a:t>전달의 저장된 급여 자료를 그대로 적용하는 경우에 이용한다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4) </a:t>
            </a:r>
            <a:r>
              <a:rPr lang="ko-KR" altLang="en-US" dirty="0" err="1"/>
              <a:t>합계파일</a:t>
            </a:r>
            <a:r>
              <a:rPr lang="en-US" altLang="ko-KR" dirty="0"/>
              <a:t>: </a:t>
            </a:r>
            <a:r>
              <a:rPr lang="ko-KR" altLang="en-US" dirty="0"/>
              <a:t>과세 및 비과세 항목과 소득세 등의 자료를 다시 집계하여 저장한 후</a:t>
            </a:r>
            <a:r>
              <a:rPr lang="en-US" altLang="ko-KR" dirty="0"/>
              <a:t>, </a:t>
            </a:r>
            <a:r>
              <a:rPr lang="ko-KR" altLang="en-US" dirty="0" err="1"/>
              <a:t>원천신고와</a:t>
            </a:r>
            <a:r>
              <a:rPr lang="ko-KR" altLang="en-US" dirty="0"/>
              <a:t> 연말정산을 할 때 반영한다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41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761</Words>
  <Application>Microsoft Office PowerPoint</Application>
  <PresentationFormat>와이드스크린</PresentationFormat>
  <Paragraphs>95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KoPub돋움체 Medium</vt:lpstr>
      <vt:lpstr>나눔손글씨 펜</vt:lpstr>
      <vt:lpstr>맑은 고딕</vt:lpstr>
      <vt:lpstr>바탕</vt:lpstr>
      <vt:lpstr>-윤고딕320</vt:lpstr>
      <vt:lpstr>-윤고딕330</vt:lpstr>
      <vt:lpstr>Arial</vt:lpstr>
      <vt:lpstr>Office 테마</vt:lpstr>
      <vt:lpstr>제2절 근태집계 및 급여 계산 </vt:lpstr>
      <vt:lpstr>1. 근태집계 자료의 입력 </vt:lpstr>
      <vt:lpstr>(2) 필드 설명 </vt:lpstr>
      <vt:lpstr>(3) 실습 사례 </vt:lpstr>
      <vt:lpstr>근태집계자료를 입력한 화면(생산직 1월) </vt:lpstr>
      <vt:lpstr>근태집계자료를 입력한 화면(생산직 2월) </vt:lpstr>
      <vt:lpstr>근태집계자료를 입력한 화면(생산직 3월) </vt:lpstr>
      <vt:lpstr>2. 상용직 급여 자료의 입력 </vt:lpstr>
      <vt:lpstr>(2) 필드 설명 </vt:lpstr>
      <vt:lpstr>(3) 실습 사례 </vt:lpstr>
      <vt:lpstr>3. 급여/상여 자료의 출력 및 조회 </vt:lpstr>
      <vt:lpstr>(1) 메뉴 설명 </vt:lpstr>
      <vt:lpstr>(2) 필드 설명</vt:lpstr>
      <vt:lpstr>급여대장이 출력된 화면 </vt:lpstr>
      <vt:lpstr>급여명세서가 출력된 화면 </vt:lpstr>
      <vt:lpstr>급상여 이체현황이 출력된 화면 </vt:lpstr>
      <vt:lpstr>사원별급상여 변동현황을 조회한 화면 </vt:lpstr>
      <vt:lpstr>급/상여 증감 현황을 조회한 화면 </vt:lpstr>
      <vt:lpstr>연간 급여현황을 조회한 화면(1월부터 3월까지)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제2절 근태집계 및 급여 계산 </dc:title>
  <dc:creator>이 장형</dc:creator>
  <cp:lastModifiedBy>이 장형</cp:lastModifiedBy>
  <cp:revision>3</cp:revision>
  <dcterms:created xsi:type="dcterms:W3CDTF">2020-08-27T06:58:33Z</dcterms:created>
  <dcterms:modified xsi:type="dcterms:W3CDTF">2020-08-27T07:11:37Z</dcterms:modified>
</cp:coreProperties>
</file>