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D012-9270-46AE-AA7F-95114C5983B1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ADF87-C86B-48AA-9D8C-9DD877F49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5766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D012-9270-46AE-AA7F-95114C5983B1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ADF87-C86B-48AA-9D8C-9DD877F49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7879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D012-9270-46AE-AA7F-95114C5983B1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ADF87-C86B-48AA-9D8C-9DD877F49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7086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D012-9270-46AE-AA7F-95114C5983B1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ADF87-C86B-48AA-9D8C-9DD877F49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939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D012-9270-46AE-AA7F-95114C5983B1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ADF87-C86B-48AA-9D8C-9DD877F49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5539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D012-9270-46AE-AA7F-95114C5983B1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ADF87-C86B-48AA-9D8C-9DD877F49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2526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D012-9270-46AE-AA7F-95114C5983B1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ADF87-C86B-48AA-9D8C-9DD877F49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9910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D012-9270-46AE-AA7F-95114C5983B1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ADF87-C86B-48AA-9D8C-9DD877F49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3171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D012-9270-46AE-AA7F-95114C5983B1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ADF87-C86B-48AA-9D8C-9DD877F49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5661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D012-9270-46AE-AA7F-95114C5983B1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ADF87-C86B-48AA-9D8C-9DD877F49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9873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D012-9270-46AE-AA7F-95114C5983B1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ADF87-C86B-48AA-9D8C-9DD877F49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73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1D012-9270-46AE-AA7F-95114C5983B1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ADF87-C86B-48AA-9D8C-9DD877F49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821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base" latinLnBrk="0"/>
            <a:r>
              <a:rPr lang="ko-KR" altLang="en-US" dirty="0" smtClean="0"/>
              <a:t>제 </a:t>
            </a:r>
            <a:r>
              <a:rPr lang="en-US" altLang="ko-KR" dirty="0" smtClean="0"/>
              <a:t>11 </a:t>
            </a:r>
            <a:r>
              <a:rPr lang="ko-KR" altLang="en-US" dirty="0" smtClean="0"/>
              <a:t>장 급여 </a:t>
            </a:r>
            <a:r>
              <a:rPr lang="ko-KR" altLang="en-US" dirty="0"/>
              <a:t>관리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base" latinLnBrk="0"/>
            <a:r>
              <a:rPr lang="ko-KR" altLang="en-US" dirty="0"/>
              <a:t>제</a:t>
            </a:r>
            <a:r>
              <a:rPr lang="en-US" altLang="ko-KR" dirty="0"/>
              <a:t>1</a:t>
            </a:r>
            <a:r>
              <a:rPr lang="ko-KR" altLang="en-US" dirty="0"/>
              <a:t>절 급여공제항목</a:t>
            </a:r>
          </a:p>
          <a:p>
            <a:pPr fontAlgn="base" latinLnBrk="0"/>
            <a:r>
              <a:rPr lang="ko-KR" altLang="en-US" dirty="0"/>
              <a:t>제</a:t>
            </a:r>
            <a:r>
              <a:rPr lang="en-US" altLang="ko-KR" dirty="0"/>
              <a:t>2</a:t>
            </a:r>
            <a:r>
              <a:rPr lang="ko-KR" altLang="en-US" dirty="0"/>
              <a:t>절 </a:t>
            </a:r>
            <a:r>
              <a:rPr lang="ko-KR" altLang="en-US" dirty="0" err="1"/>
              <a:t>근태집계</a:t>
            </a:r>
            <a:r>
              <a:rPr lang="ko-KR" altLang="en-US" dirty="0"/>
              <a:t> 및 급여 계산</a:t>
            </a:r>
          </a:p>
          <a:p>
            <a:pPr fontAlgn="base" latinLnBrk="0"/>
            <a:r>
              <a:rPr lang="ko-KR" altLang="en-US" dirty="0"/>
              <a:t>제</a:t>
            </a:r>
            <a:r>
              <a:rPr lang="en-US" altLang="ko-KR" dirty="0"/>
              <a:t>3</a:t>
            </a:r>
            <a:r>
              <a:rPr lang="ko-KR" altLang="en-US" dirty="0"/>
              <a:t>절 회계전표처리 및 연말정산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63581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상여공제</a:t>
            </a:r>
            <a:r>
              <a:rPr lang="ko-KR" altLang="en-US" dirty="0"/>
              <a:t> 항목이 설정된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9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302691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228209"/>
              </p:ext>
            </p:extLst>
          </p:nvPr>
        </p:nvGraphicFramePr>
        <p:xfrm>
          <a:off x="1423852" y="228600"/>
          <a:ext cx="9627325" cy="6389741"/>
        </p:xfrm>
        <a:graphic>
          <a:graphicData uri="http://schemas.openxmlformats.org/drawingml/2006/table">
            <a:tbl>
              <a:tblPr/>
              <a:tblGrid>
                <a:gridCol w="9627325">
                  <a:extLst>
                    <a:ext uri="{9D8B030D-6E8A-4147-A177-3AD203B41FA5}">
                      <a16:colId xmlns:a16="http://schemas.microsoft.com/office/drawing/2014/main" val="3834274288"/>
                    </a:ext>
                  </a:extLst>
                </a:gridCol>
              </a:tblGrid>
              <a:tr h="921768">
                <a:tc>
                  <a:txBody>
                    <a:bodyPr/>
                    <a:lstStyle/>
                    <a:p>
                      <a:pPr marL="381000" marR="0" indent="0" algn="just" fontAlgn="base" latinLnBrk="1">
                        <a:lnSpc>
                          <a:spcPct val="16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2400" kern="0" spc="20" dirty="0">
                          <a:solidFill>
                            <a:srgbClr val="FFFFFF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알아두면 좋은 것</a:t>
                      </a:r>
                      <a:endParaRPr lang="ko-KR" altLang="en-US" sz="2400" kern="0" spc="20" dirty="0">
                        <a:solidFill>
                          <a:srgbClr val="FFFFFF"/>
                        </a:solidFill>
                        <a:effectLst/>
                        <a:latin typeface="나눔손글씨 펜" panose="03040600000000000000" pitchFamily="66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931668"/>
                  </a:ext>
                </a:extLst>
              </a:tr>
              <a:tr h="149594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ko-KR" altLang="en-US" sz="100" b="1" kern="0" spc="0">
                        <a:solidFill>
                          <a:srgbClr val="FFFFFF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5985091"/>
                  </a:ext>
                </a:extLst>
              </a:tr>
              <a:tr h="448035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24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회계 전공자와 정보 기술</a:t>
                      </a:r>
                      <a:endParaRPr lang="ko-KR" altLang="en-US" sz="2400" kern="0" spc="20" dirty="0">
                        <a:solidFill>
                          <a:srgbClr val="000000"/>
                        </a:solidFill>
                        <a:effectLst/>
                        <a:latin typeface="나눔손글씨 펜" panose="03040600000000000000" pitchFamily="66" charset="-127"/>
                      </a:endParaRPr>
                    </a:p>
                    <a:p>
                      <a:pPr marL="88900" marR="8890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데이터와 정보는 회계에서 생명선이다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그래서 많은 학생들이 회계와 정보시스템을 학습하여야 한다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인터넷은 현대 비즈니스가 관계하는 거래의 수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(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특히 글로벌 거래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)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를 방대하게 증가시킨다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거래에서 고객에게 대금 지불을 청구하고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급여 지급을 준비하고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물자를 구매하며 대금을 지불하는 활동은 회계 부서에서 기록을 하고 추적해야 할 데이터를 제공한다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이러한 고객 및 공급업체들과의 거래는 이제 온라인으로 이루어진다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더 나아가 정보시스템 보안과 감사도 몹시 중요해지고 있다</a:t>
                      </a:r>
                      <a:r>
                        <a:rPr lang="en-US" altLang="ko-KR" sz="24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</a:t>
                      </a:r>
                      <a:endParaRPr lang="ko-KR" altLang="en-US" sz="2400" kern="0" spc="-50" dirty="0">
                        <a:solidFill>
                          <a:srgbClr val="000000"/>
                        </a:solidFill>
                        <a:effectLst/>
                        <a:latin typeface="-윤고딕320"/>
                      </a:endParaRPr>
                    </a:p>
                  </a:txBody>
                  <a:tcPr marL="64770" marR="64770" marT="35941" marB="71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4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399854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4651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급여 관리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1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718457" y="1201783"/>
            <a:ext cx="9993086" cy="525126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97734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ko-KR" altLang="en-US" dirty="0"/>
              <a:t>제</a:t>
            </a:r>
            <a:r>
              <a:rPr lang="en-US" altLang="ko-KR" dirty="0"/>
              <a:t>1</a:t>
            </a:r>
            <a:r>
              <a:rPr lang="ko-KR" altLang="en-US" dirty="0"/>
              <a:t>절 급여공제항목</a:t>
            </a:r>
            <a:br>
              <a:rPr lang="ko-KR" altLang="en-US" dirty="0"/>
            </a:br>
            <a:r>
              <a:rPr lang="en-US" altLang="ko-KR" dirty="0"/>
              <a:t>1. </a:t>
            </a:r>
            <a:r>
              <a:rPr lang="ko-KR" altLang="en-US" dirty="0"/>
              <a:t>급여공제항목 등록</a:t>
            </a:r>
            <a:r>
              <a:rPr lang="en-US" altLang="ko-KR" dirty="0"/>
              <a:t>(</a:t>
            </a:r>
            <a:r>
              <a:rPr lang="ko-KR" altLang="en-US" dirty="0"/>
              <a:t>계산식 설정</a:t>
            </a:r>
            <a:r>
              <a:rPr lang="en-US" altLang="ko-KR" dirty="0"/>
              <a:t>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급여 계산식을 설정하는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인사</a:t>
            </a:r>
            <a:r>
              <a:rPr lang="en-US" altLang="ko-KR" dirty="0"/>
              <a:t>/</a:t>
            </a:r>
            <a:r>
              <a:rPr lang="ko-KR" altLang="en-US" dirty="0"/>
              <a:t>급여관리</a:t>
            </a:r>
            <a:r>
              <a:rPr lang="en-US" altLang="ko-KR" dirty="0"/>
              <a:t>&gt; </a:t>
            </a:r>
            <a:r>
              <a:rPr lang="ko-KR" altLang="en-US" dirty="0"/>
              <a:t>기초환경설정</a:t>
            </a:r>
            <a:r>
              <a:rPr lang="en-US" altLang="ko-KR" dirty="0"/>
              <a:t>&gt; </a:t>
            </a:r>
            <a:r>
              <a:rPr lang="ko-KR" altLang="en-US" dirty="0"/>
              <a:t>지급공제항목 등록</a:t>
            </a:r>
          </a:p>
          <a:p>
            <a:pPr fontAlgn="base"/>
            <a:r>
              <a:rPr lang="en-US" altLang="ko-KR" dirty="0"/>
              <a:t>(1) </a:t>
            </a:r>
            <a:r>
              <a:rPr lang="ko-KR" altLang="en-US" dirty="0"/>
              <a:t>메뉴 설명</a:t>
            </a:r>
          </a:p>
          <a:p>
            <a:pPr fontAlgn="base"/>
            <a:r>
              <a:rPr lang="ko-KR" altLang="en-US" dirty="0"/>
              <a:t>급여 및 상여는 여러 가지 공제항목으로 구성되어 있고</a:t>
            </a:r>
            <a:r>
              <a:rPr lang="en-US" altLang="ko-KR" dirty="0"/>
              <a:t>, </a:t>
            </a:r>
            <a:r>
              <a:rPr lang="ko-KR" altLang="en-US" dirty="0"/>
              <a:t>계산방식이 기업마다 다양하게 다르게 산정하고 있다</a:t>
            </a:r>
            <a:r>
              <a:rPr lang="en-US" altLang="ko-KR" dirty="0"/>
              <a:t>. </a:t>
            </a:r>
            <a:r>
              <a:rPr lang="ko-KR" altLang="en-US" dirty="0"/>
              <a:t>따라서 사용자가 다양하게 자기 회사의 실정에 알맞게 설정하여 작업을 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4737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ko-KR" altLang="en-US" dirty="0"/>
              <a:t/>
            </a:r>
            <a:br>
              <a:rPr lang="ko-KR" altLang="en-US" dirty="0"/>
            </a:br>
            <a:r>
              <a:rPr lang="en-US" altLang="ko-KR" dirty="0"/>
              <a:t>(2) </a:t>
            </a:r>
            <a:r>
              <a:rPr lang="ko-KR" altLang="en-US" dirty="0"/>
              <a:t>필드 설명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dirty="0"/>
              <a:t>1) </a:t>
            </a:r>
            <a:r>
              <a:rPr lang="ko-KR" altLang="en-US" dirty="0" err="1"/>
              <a:t>급여구분</a:t>
            </a:r>
            <a:r>
              <a:rPr lang="en-US" altLang="ko-KR" dirty="0"/>
              <a:t>: </a:t>
            </a:r>
            <a:r>
              <a:rPr lang="ko-KR" altLang="en-US" dirty="0"/>
              <a:t>급여구분에서 등록된 항목을 선택한다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2) </a:t>
            </a:r>
            <a:r>
              <a:rPr lang="ko-KR" altLang="en-US" dirty="0" err="1"/>
              <a:t>공제항목</a:t>
            </a:r>
            <a:r>
              <a:rPr lang="en-US" altLang="ko-KR" dirty="0"/>
              <a:t>(</a:t>
            </a:r>
            <a:r>
              <a:rPr lang="ko-KR" altLang="en-US" dirty="0"/>
              <a:t>필수</a:t>
            </a:r>
            <a:r>
              <a:rPr lang="en-US" altLang="ko-KR" dirty="0"/>
              <a:t>): </a:t>
            </a:r>
            <a:r>
              <a:rPr lang="ko-KR" altLang="en-US" dirty="0"/>
              <a:t>국민연금</a:t>
            </a:r>
            <a:r>
              <a:rPr lang="en-US" altLang="ko-KR" dirty="0"/>
              <a:t>, </a:t>
            </a:r>
            <a:r>
              <a:rPr lang="ko-KR" altLang="en-US" dirty="0"/>
              <a:t>건강보험</a:t>
            </a:r>
            <a:r>
              <a:rPr lang="en-US" altLang="ko-KR" dirty="0"/>
              <a:t>, </a:t>
            </a:r>
            <a:r>
              <a:rPr lang="ko-KR" altLang="en-US" dirty="0"/>
              <a:t>고용보험</a:t>
            </a:r>
            <a:r>
              <a:rPr lang="en-US" altLang="ko-KR" dirty="0"/>
              <a:t>, </a:t>
            </a:r>
            <a:r>
              <a:rPr lang="ko-KR" altLang="en-US" dirty="0"/>
              <a:t>소득세</a:t>
            </a:r>
            <a:r>
              <a:rPr lang="en-US" altLang="ko-KR" dirty="0"/>
              <a:t>, </a:t>
            </a:r>
            <a:r>
              <a:rPr lang="ko-KR" altLang="en-US" dirty="0"/>
              <a:t>주민세</a:t>
            </a:r>
          </a:p>
          <a:p>
            <a:pPr fontAlgn="base"/>
            <a:r>
              <a:rPr lang="en-US" altLang="ko-KR" dirty="0"/>
              <a:t>3) </a:t>
            </a:r>
            <a:r>
              <a:rPr lang="ko-KR" altLang="en-US" dirty="0" err="1"/>
              <a:t>제외여부</a:t>
            </a:r>
            <a:r>
              <a:rPr lang="en-US" altLang="ko-KR" dirty="0"/>
              <a:t>: [2. </a:t>
            </a:r>
            <a:r>
              <a:rPr lang="ko-KR" altLang="en-US" dirty="0"/>
              <a:t>제외</a:t>
            </a:r>
            <a:r>
              <a:rPr lang="en-US" altLang="ko-KR" dirty="0"/>
              <a:t>]</a:t>
            </a:r>
            <a:r>
              <a:rPr lang="ko-KR" altLang="en-US" dirty="0"/>
              <a:t>라고 선택된 경우는 분류여부에서 분류한 코드의 정보를 제외한 나머지 코드에 대해서만 공제할 때 선택한다</a:t>
            </a:r>
            <a:r>
              <a:rPr lang="en-US" altLang="ko-KR" dirty="0"/>
              <a:t>. </a:t>
            </a:r>
            <a:r>
              <a:rPr lang="ko-KR" altLang="en-US" dirty="0"/>
              <a:t>반면에 </a:t>
            </a:r>
            <a:r>
              <a:rPr lang="en-US" altLang="ko-KR" dirty="0"/>
              <a:t>[</a:t>
            </a:r>
            <a:r>
              <a:rPr lang="ko-KR" altLang="en-US" dirty="0"/>
              <a:t>포함</a:t>
            </a:r>
            <a:r>
              <a:rPr lang="en-US" altLang="ko-KR" dirty="0"/>
              <a:t>]</a:t>
            </a:r>
            <a:r>
              <a:rPr lang="ko-KR" altLang="en-US" dirty="0"/>
              <a:t>을 설정하여 모두 설정하여도 되나</a:t>
            </a:r>
            <a:r>
              <a:rPr lang="en-US" altLang="ko-KR" dirty="0"/>
              <a:t>, </a:t>
            </a:r>
            <a:r>
              <a:rPr lang="ko-KR" altLang="en-US" dirty="0"/>
              <a:t>이는 여러 번 반복해서 등록하는 번거로움을 방지하기 위해서는 사용하지 않는 편이 좋다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36938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(3) </a:t>
            </a:r>
            <a:r>
              <a:rPr lang="ko-KR" altLang="en-US" dirty="0"/>
              <a:t>실습 사례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7571" y="1690688"/>
            <a:ext cx="10515600" cy="4351338"/>
          </a:xfrm>
        </p:spPr>
        <p:txBody>
          <a:bodyPr/>
          <a:lstStyle/>
          <a:p>
            <a:r>
              <a:rPr lang="en-US" altLang="ko-KR" dirty="0"/>
              <a:t>1) </a:t>
            </a:r>
            <a:r>
              <a:rPr lang="ko-KR" altLang="en-US" dirty="0"/>
              <a:t>노동조합비</a:t>
            </a:r>
            <a:r>
              <a:rPr lang="en-US" altLang="ko-KR" dirty="0"/>
              <a:t>: </a:t>
            </a:r>
            <a:r>
              <a:rPr lang="ko-KR" altLang="en-US" dirty="0" err="1"/>
              <a:t>전직종의</a:t>
            </a:r>
            <a:r>
              <a:rPr lang="ko-KR" altLang="en-US" dirty="0"/>
              <a:t> 노동조합원에게 </a:t>
            </a:r>
            <a:r>
              <a:rPr lang="en-US" altLang="ko-KR" dirty="0"/>
              <a:t>5,000</a:t>
            </a:r>
            <a:r>
              <a:rPr lang="ko-KR" altLang="en-US" dirty="0"/>
              <a:t>원씩 공제한다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92777" y="2403566"/>
            <a:ext cx="9718765" cy="433686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512019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사우회비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/>
              <a:t>사우회비</a:t>
            </a:r>
            <a:r>
              <a:rPr lang="en-US" altLang="ko-KR" dirty="0"/>
              <a:t>: </a:t>
            </a:r>
            <a:r>
              <a:rPr lang="ko-KR" altLang="en-US" dirty="0"/>
              <a:t>임원을 제외한 </a:t>
            </a:r>
            <a:r>
              <a:rPr lang="ko-KR" altLang="en-US" dirty="0" err="1"/>
              <a:t>전직종</a:t>
            </a:r>
            <a:r>
              <a:rPr lang="ko-KR" altLang="en-US" dirty="0"/>
              <a:t> 전 </a:t>
            </a:r>
            <a:r>
              <a:rPr lang="ko-KR" altLang="en-US" dirty="0" err="1"/>
              <a:t>상용직</a:t>
            </a:r>
            <a:r>
              <a:rPr lang="ko-KR" altLang="en-US" dirty="0"/>
              <a:t> 사원에게 기본급의 </a:t>
            </a:r>
            <a:r>
              <a:rPr lang="en-US" altLang="ko-KR" dirty="0"/>
              <a:t>0.5% </a:t>
            </a:r>
            <a:r>
              <a:rPr lang="ko-KR" altLang="en-US" dirty="0"/>
              <a:t>공제</a:t>
            </a:r>
          </a:p>
          <a:p>
            <a:r>
              <a:rPr lang="ko-KR" altLang="en-US" dirty="0" err="1"/>
              <a:t>급여형태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/>
              <a:t>월급 </a:t>
            </a:r>
            <a:r>
              <a:rPr lang="en-US" altLang="ko-KR" dirty="0"/>
              <a:t>- </a:t>
            </a:r>
            <a:r>
              <a:rPr lang="ko-KR" altLang="en-US" dirty="0"/>
              <a:t>기본급*</a:t>
            </a:r>
            <a:r>
              <a:rPr lang="en-US" altLang="ko-KR" dirty="0"/>
              <a:t>0.005 </a:t>
            </a:r>
            <a:r>
              <a:rPr lang="ko-KR" altLang="en-US" dirty="0"/>
              <a:t>시급</a:t>
            </a:r>
            <a:r>
              <a:rPr lang="en-US" altLang="ko-KR" dirty="0"/>
              <a:t>-</a:t>
            </a:r>
            <a:r>
              <a:rPr lang="ko-KR" altLang="en-US" dirty="0" err="1"/>
              <a:t>책정임금의</a:t>
            </a:r>
            <a:r>
              <a:rPr lang="ko-KR" altLang="en-US" dirty="0"/>
              <a:t> 시급*총정상근무시간*</a:t>
            </a:r>
            <a:r>
              <a:rPr lang="en-US" altLang="ko-KR" dirty="0"/>
              <a:t>0.005</a:t>
            </a:r>
            <a:endParaRPr lang="ko-KR" altLang="en-US" dirty="0"/>
          </a:p>
          <a:p>
            <a:endParaRPr lang="ko-KR" altLang="en-US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55897" y="3655567"/>
            <a:ext cx="6563759" cy="291505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78694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2. </a:t>
            </a:r>
            <a:r>
              <a:rPr lang="ko-KR" altLang="en-US" dirty="0"/>
              <a:t>상여 지급 및 </a:t>
            </a:r>
            <a:r>
              <a:rPr lang="ko-KR" altLang="en-US" dirty="0" err="1"/>
              <a:t>공제항목</a:t>
            </a:r>
            <a:r>
              <a:rPr lang="ko-KR" altLang="en-US" dirty="0"/>
              <a:t> 등록</a:t>
            </a:r>
            <a:r>
              <a:rPr lang="en-US" altLang="ko-KR" dirty="0"/>
              <a:t>(</a:t>
            </a:r>
            <a:r>
              <a:rPr lang="ko-KR" altLang="en-US" dirty="0"/>
              <a:t>계산식 설정</a:t>
            </a:r>
            <a:r>
              <a:rPr lang="en-US" altLang="ko-KR" dirty="0"/>
              <a:t>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상여 계산식을 설정하는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인사</a:t>
            </a:r>
            <a:r>
              <a:rPr lang="en-US" altLang="ko-KR" dirty="0"/>
              <a:t>/</a:t>
            </a:r>
            <a:r>
              <a:rPr lang="ko-KR" altLang="en-US" dirty="0"/>
              <a:t>급여관리</a:t>
            </a:r>
            <a:r>
              <a:rPr lang="en-US" altLang="ko-KR" dirty="0"/>
              <a:t>&gt; </a:t>
            </a:r>
            <a:r>
              <a:rPr lang="ko-KR" altLang="en-US" dirty="0"/>
              <a:t>기초환경설정</a:t>
            </a:r>
            <a:r>
              <a:rPr lang="en-US" altLang="ko-KR" dirty="0"/>
              <a:t>&gt; </a:t>
            </a:r>
            <a:r>
              <a:rPr lang="ko-KR" altLang="en-US" dirty="0"/>
              <a:t>지급공제항목 등록</a:t>
            </a:r>
          </a:p>
          <a:p>
            <a:pPr fontAlgn="base"/>
            <a:r>
              <a:rPr lang="en-US" altLang="ko-KR" dirty="0"/>
              <a:t>(1) </a:t>
            </a:r>
            <a:r>
              <a:rPr lang="ko-KR" altLang="en-US" dirty="0"/>
              <a:t>메뉴 설명</a:t>
            </a:r>
          </a:p>
          <a:p>
            <a:pPr fontAlgn="base"/>
            <a:r>
              <a:rPr lang="ko-KR" altLang="en-US" dirty="0"/>
              <a:t>상여는 </a:t>
            </a:r>
            <a:r>
              <a:rPr lang="ko-KR" altLang="en-US" dirty="0" err="1"/>
              <a:t>지급방식과</a:t>
            </a:r>
            <a:r>
              <a:rPr lang="ko-KR" altLang="en-US" dirty="0"/>
              <a:t> 여러 가지 공제항목으로 구성되어 있고</a:t>
            </a:r>
            <a:r>
              <a:rPr lang="en-US" altLang="ko-KR" dirty="0"/>
              <a:t>, </a:t>
            </a:r>
            <a:r>
              <a:rPr lang="ko-KR" altLang="en-US" dirty="0"/>
              <a:t>계산방식이 기업마다 다양하게 다르게 산정하고 있다</a:t>
            </a:r>
            <a:r>
              <a:rPr lang="en-US" altLang="ko-KR" dirty="0"/>
              <a:t>. </a:t>
            </a:r>
            <a:r>
              <a:rPr lang="ko-KR" altLang="en-US" dirty="0"/>
              <a:t>따라서 사용자가 다양하게 자기 회사의 실정에 알맞게 설정하여 작업을 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29276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필드 설명</a:t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dirty="0" smtClean="0"/>
              <a:t>1</a:t>
            </a:r>
            <a:r>
              <a:rPr lang="en-US" altLang="ko-KR" dirty="0"/>
              <a:t>) </a:t>
            </a:r>
            <a:r>
              <a:rPr lang="ko-KR" altLang="en-US" dirty="0" err="1"/>
              <a:t>급여구분</a:t>
            </a:r>
            <a:r>
              <a:rPr lang="en-US" altLang="ko-KR" dirty="0"/>
              <a:t>: </a:t>
            </a:r>
            <a:r>
              <a:rPr lang="ko-KR" altLang="en-US" dirty="0"/>
              <a:t>급여구분에서 등록된 항목을 선택한다</a:t>
            </a:r>
            <a:r>
              <a:rPr lang="en-US" altLang="ko-KR" dirty="0"/>
              <a:t>.[</a:t>
            </a:r>
            <a:r>
              <a:rPr lang="ko-KR" altLang="en-US" dirty="0"/>
              <a:t>상여</a:t>
            </a:r>
            <a:r>
              <a:rPr lang="en-US" altLang="ko-KR" dirty="0"/>
              <a:t>]</a:t>
            </a:r>
            <a:r>
              <a:rPr lang="ko-KR" altLang="en-US" dirty="0"/>
              <a:t>선택한다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2) </a:t>
            </a:r>
            <a:r>
              <a:rPr lang="ko-KR" altLang="en-US" dirty="0" err="1"/>
              <a:t>공제항목</a:t>
            </a:r>
            <a:r>
              <a:rPr lang="en-US" altLang="ko-KR" dirty="0"/>
              <a:t>(</a:t>
            </a:r>
            <a:r>
              <a:rPr lang="ko-KR" altLang="en-US" dirty="0"/>
              <a:t>필수</a:t>
            </a:r>
            <a:r>
              <a:rPr lang="en-US" altLang="ko-KR" dirty="0"/>
              <a:t>): </a:t>
            </a:r>
            <a:r>
              <a:rPr lang="ko-KR" altLang="en-US" dirty="0"/>
              <a:t>고용보험</a:t>
            </a:r>
            <a:r>
              <a:rPr lang="en-US" altLang="ko-KR" dirty="0"/>
              <a:t>, </a:t>
            </a:r>
            <a:r>
              <a:rPr lang="ko-KR" altLang="en-US" dirty="0"/>
              <a:t>소득세</a:t>
            </a:r>
            <a:r>
              <a:rPr lang="en-US" altLang="ko-KR" dirty="0"/>
              <a:t>, </a:t>
            </a:r>
            <a:r>
              <a:rPr lang="ko-KR" altLang="en-US" dirty="0"/>
              <a:t>주민세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4051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(3) </a:t>
            </a:r>
            <a:r>
              <a:rPr lang="ko-KR" altLang="en-US" dirty="0"/>
              <a:t>실습 사례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1) </a:t>
            </a:r>
            <a:r>
              <a:rPr lang="ko-KR" altLang="en-US" dirty="0" err="1"/>
              <a:t>지급항목</a:t>
            </a:r>
            <a:r>
              <a:rPr lang="en-US" altLang="ko-KR" dirty="0"/>
              <a:t>:</a:t>
            </a:r>
            <a:endParaRPr lang="ko-KR" altLang="en-US" dirty="0"/>
          </a:p>
          <a:p>
            <a:endParaRPr lang="ko-KR" altLang="en-US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098212"/>
              </p:ext>
            </p:extLst>
          </p:nvPr>
        </p:nvGraphicFramePr>
        <p:xfrm>
          <a:off x="1491384" y="2546688"/>
          <a:ext cx="4825492" cy="757682"/>
        </p:xfrm>
        <a:graphic>
          <a:graphicData uri="http://schemas.openxmlformats.org/drawingml/2006/table">
            <a:tbl>
              <a:tblPr/>
              <a:tblGrid>
                <a:gridCol w="1448816">
                  <a:extLst>
                    <a:ext uri="{9D8B030D-6E8A-4147-A177-3AD203B41FA5}">
                      <a16:colId xmlns:a16="http://schemas.microsoft.com/office/drawing/2014/main" val="1941185838"/>
                    </a:ext>
                  </a:extLst>
                </a:gridCol>
                <a:gridCol w="3376676">
                  <a:extLst>
                    <a:ext uri="{9D8B030D-6E8A-4147-A177-3AD203B41FA5}">
                      <a16:colId xmlns:a16="http://schemas.microsoft.com/office/drawing/2014/main" val="1007207782"/>
                    </a:ext>
                  </a:extLst>
                </a:gridCol>
              </a:tblGrid>
              <a:tr h="37884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사무직 월급제</a:t>
                      </a:r>
                      <a:endParaRPr lang="ko-KR" altLang="en-US" sz="16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호봉테이블의 기본급으로 지급한다</a:t>
                      </a:r>
                      <a:r>
                        <a:rPr lang="en-US" altLang="ko-KR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.</a:t>
                      </a:r>
                      <a:endParaRPr lang="ko-KR" alt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7875658"/>
                  </a:ext>
                </a:extLst>
              </a:tr>
              <a:tr h="37884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생산직 시급제</a:t>
                      </a:r>
                      <a:endParaRPr lang="ko-KR" altLang="en-US" sz="16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kern="0" spc="-30" dirty="0" err="1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책정임금의</a:t>
                      </a:r>
                      <a:r>
                        <a:rPr lang="ko-KR" altLang="en-US" sz="16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 시급*총정상근무시간</a:t>
                      </a:r>
                      <a:endParaRPr lang="ko-KR" altLang="en-US" sz="16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010354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491130" y="254691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1076254" y="3304370"/>
            <a:ext cx="7249420" cy="657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base">
              <a:lnSpc>
                <a:spcPct val="185000"/>
              </a:lnSpc>
              <a:spcAft>
                <a:spcPts val="300"/>
              </a:spcAft>
            </a:pPr>
            <a:r>
              <a:rPr lang="en-US" altLang="ko-KR" sz="2400" kern="0" spc="-80" dirty="0">
                <a:solidFill>
                  <a:srgbClr val="000000"/>
                </a:solidFill>
                <a:latin typeface="-파랑새M"/>
                <a:ea typeface="-파랑새M"/>
              </a:rPr>
              <a:t>2) </a:t>
            </a:r>
            <a:r>
              <a:rPr lang="ko-KR" altLang="en-US" sz="2400" kern="0" spc="-80" dirty="0" err="1">
                <a:solidFill>
                  <a:srgbClr val="000000"/>
                </a:solidFill>
                <a:latin typeface="-파랑새M"/>
                <a:ea typeface="-파랑새M"/>
              </a:rPr>
              <a:t>공제항목</a:t>
            </a:r>
            <a:r>
              <a:rPr lang="en-US" altLang="ko-KR" sz="2400" kern="0" spc="-80" dirty="0">
                <a:solidFill>
                  <a:srgbClr val="000000"/>
                </a:solidFill>
                <a:latin typeface="-파랑새M"/>
                <a:ea typeface="-파랑새M"/>
              </a:rPr>
              <a:t>: S20: </a:t>
            </a:r>
            <a:r>
              <a:rPr lang="ko-KR" altLang="en-US" sz="2400" kern="0" spc="-80" dirty="0">
                <a:solidFill>
                  <a:srgbClr val="000000"/>
                </a:solidFill>
                <a:latin typeface="-파랑새M"/>
                <a:ea typeface="-파랑새M"/>
              </a:rPr>
              <a:t>고용보험</a:t>
            </a:r>
            <a:r>
              <a:rPr lang="en-US" altLang="ko-KR" sz="2400" kern="0" spc="-80" dirty="0">
                <a:solidFill>
                  <a:srgbClr val="000000"/>
                </a:solidFill>
                <a:latin typeface="-파랑새M"/>
                <a:ea typeface="-파랑새M"/>
              </a:rPr>
              <a:t>, T00: </a:t>
            </a:r>
            <a:r>
              <a:rPr lang="ko-KR" altLang="en-US" sz="2400" kern="0" spc="-80" dirty="0">
                <a:solidFill>
                  <a:srgbClr val="000000"/>
                </a:solidFill>
                <a:latin typeface="-파랑새M"/>
                <a:ea typeface="-파랑새M"/>
              </a:rPr>
              <a:t>소득세 </a:t>
            </a:r>
            <a:r>
              <a:rPr lang="en-US" altLang="ko-KR" sz="2400" kern="0" spc="-80" dirty="0">
                <a:solidFill>
                  <a:srgbClr val="000000"/>
                </a:solidFill>
                <a:latin typeface="-파랑새M"/>
                <a:ea typeface="-파랑새M"/>
              </a:rPr>
              <a:t>T10: </a:t>
            </a:r>
            <a:r>
              <a:rPr lang="ko-KR" altLang="en-US" sz="2400" kern="0" spc="-80" dirty="0">
                <a:solidFill>
                  <a:srgbClr val="000000"/>
                </a:solidFill>
                <a:latin typeface="-파랑새M"/>
                <a:ea typeface="-파랑새M"/>
              </a:rPr>
              <a:t>주민세</a:t>
            </a:r>
            <a:endParaRPr lang="ko-KR" altLang="en-US" sz="2400" kern="0" spc="-80" dirty="0">
              <a:solidFill>
                <a:srgbClr val="000000"/>
              </a:solidFill>
              <a:latin typeface="-파랑새M"/>
            </a:endParaRPr>
          </a:p>
        </p:txBody>
      </p:sp>
      <p:pic>
        <p:nvPicPr>
          <p:cNvPr id="10" name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99955" y="4160592"/>
            <a:ext cx="7445828" cy="2597453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28087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410</Words>
  <Application>Microsoft Office PowerPoint</Application>
  <PresentationFormat>와이드스크린</PresentationFormat>
  <Paragraphs>38</Paragraphs>
  <Slides>11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20" baseType="lpstr">
      <vt:lpstr>KoPub돋움체 Medium</vt:lpstr>
      <vt:lpstr>나눔손글씨 펜</vt:lpstr>
      <vt:lpstr>맑은 고딕</vt:lpstr>
      <vt:lpstr>바탕</vt:lpstr>
      <vt:lpstr>-윤고딕320</vt:lpstr>
      <vt:lpstr>-윤고딕330</vt:lpstr>
      <vt:lpstr>-파랑새M</vt:lpstr>
      <vt:lpstr>Arial</vt:lpstr>
      <vt:lpstr>Office 테마</vt:lpstr>
      <vt:lpstr>제 11 장 급여 관리</vt:lpstr>
      <vt:lpstr>급여 관리 </vt:lpstr>
      <vt:lpstr>제1절 급여공제항목 1. 급여공제항목 등록(계산식 설정) </vt:lpstr>
      <vt:lpstr> (2) 필드 설명 </vt:lpstr>
      <vt:lpstr>(3) 실습 사례 </vt:lpstr>
      <vt:lpstr>사우회비</vt:lpstr>
      <vt:lpstr>2. 상여 지급 및 공제항목 등록(계산식 설정) </vt:lpstr>
      <vt:lpstr>(2) 필드 설명 </vt:lpstr>
      <vt:lpstr>(3) 실습 사례 </vt:lpstr>
      <vt:lpstr>상여공제 항목이 설정된 화면 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11 장 급여 관리</dc:title>
  <dc:creator>이 장형</dc:creator>
  <cp:lastModifiedBy>이 장형</cp:lastModifiedBy>
  <cp:revision>3</cp:revision>
  <dcterms:created xsi:type="dcterms:W3CDTF">2020-08-27T06:45:29Z</dcterms:created>
  <dcterms:modified xsi:type="dcterms:W3CDTF">2020-08-27T06:57:15Z</dcterms:modified>
</cp:coreProperties>
</file>