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1388-7815-4D9E-B9A0-E1B6C938CB68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FB477-22FE-4628-8388-315C9585C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670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1388-7815-4D9E-B9A0-E1B6C938CB68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FB477-22FE-4628-8388-315C9585C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4380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1388-7815-4D9E-B9A0-E1B6C938CB68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FB477-22FE-4628-8388-315C9585C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4109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1388-7815-4D9E-B9A0-E1B6C938CB68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FB477-22FE-4628-8388-315C9585C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9459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1388-7815-4D9E-B9A0-E1B6C938CB68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FB477-22FE-4628-8388-315C9585C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6139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1388-7815-4D9E-B9A0-E1B6C938CB68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FB477-22FE-4628-8388-315C9585C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2829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1388-7815-4D9E-B9A0-E1B6C938CB68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FB477-22FE-4628-8388-315C9585C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794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1388-7815-4D9E-B9A0-E1B6C938CB68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FB477-22FE-4628-8388-315C9585C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8135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1388-7815-4D9E-B9A0-E1B6C938CB68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FB477-22FE-4628-8388-315C9585C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2341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1388-7815-4D9E-B9A0-E1B6C938CB68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FB477-22FE-4628-8388-315C9585C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4162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1388-7815-4D9E-B9A0-E1B6C938CB68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FB477-22FE-4628-8388-315C9585C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3373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01388-7815-4D9E-B9A0-E1B6C938CB68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FB477-22FE-4628-8388-315C9585C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9179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ko-KR" altLang="en-US" dirty="0"/>
              <a:t>제</a:t>
            </a:r>
            <a:r>
              <a:rPr lang="en-US" altLang="ko-KR" dirty="0"/>
              <a:t>2</a:t>
            </a:r>
            <a:r>
              <a:rPr lang="ko-KR" altLang="en-US" dirty="0"/>
              <a:t>절 급여 기초 환경 등록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급</a:t>
            </a:r>
            <a:r>
              <a:rPr lang="en-US" altLang="ko-KR" dirty="0" smtClean="0"/>
              <a:t>/</a:t>
            </a:r>
            <a:r>
              <a:rPr lang="ko-KR" altLang="en-US" dirty="0" smtClean="0"/>
              <a:t>상여 </a:t>
            </a:r>
            <a:r>
              <a:rPr lang="ko-KR" altLang="en-US" dirty="0" err="1" smtClean="0"/>
              <a:t>지급일자</a:t>
            </a:r>
            <a:r>
              <a:rPr lang="ko-KR" altLang="en-US" dirty="0" smtClean="0"/>
              <a:t> 등록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35374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1. </a:t>
            </a:r>
            <a:r>
              <a:rPr lang="ko-KR" altLang="en-US" dirty="0"/>
              <a:t>급</a:t>
            </a:r>
            <a:r>
              <a:rPr lang="en-US" altLang="ko-KR" dirty="0"/>
              <a:t>/</a:t>
            </a:r>
            <a:r>
              <a:rPr lang="ko-KR" altLang="en-US" dirty="0"/>
              <a:t>상여 </a:t>
            </a:r>
            <a:r>
              <a:rPr lang="ko-KR" altLang="en-US" dirty="0" err="1"/>
              <a:t>지급일자</a:t>
            </a:r>
            <a:r>
              <a:rPr lang="ko-KR" altLang="en-US" dirty="0"/>
              <a:t> 등록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급</a:t>
            </a:r>
            <a:r>
              <a:rPr lang="en-US" altLang="ko-KR" dirty="0"/>
              <a:t>/</a:t>
            </a:r>
            <a:r>
              <a:rPr lang="ko-KR" altLang="en-US" dirty="0"/>
              <a:t>상여 </a:t>
            </a:r>
            <a:r>
              <a:rPr lang="ko-KR" altLang="en-US" dirty="0" err="1"/>
              <a:t>지급일자를</a:t>
            </a:r>
            <a:r>
              <a:rPr lang="ko-KR" altLang="en-US" dirty="0"/>
              <a:t> 등록하는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인사</a:t>
            </a:r>
            <a:r>
              <a:rPr lang="en-US" altLang="ko-KR" dirty="0"/>
              <a:t>/</a:t>
            </a:r>
            <a:r>
              <a:rPr lang="ko-KR" altLang="en-US" dirty="0"/>
              <a:t>급여관리</a:t>
            </a:r>
            <a:r>
              <a:rPr lang="en-US" altLang="ko-KR" dirty="0"/>
              <a:t>&gt; </a:t>
            </a:r>
            <a:r>
              <a:rPr lang="ko-KR" altLang="en-US" dirty="0"/>
              <a:t>기초환경설정</a:t>
            </a:r>
            <a:r>
              <a:rPr lang="en-US" altLang="ko-KR" dirty="0"/>
              <a:t>&gt; </a:t>
            </a:r>
            <a:r>
              <a:rPr lang="ko-KR" altLang="en-US" dirty="0"/>
              <a:t>급</a:t>
            </a:r>
            <a:r>
              <a:rPr lang="en-US" altLang="ko-KR" dirty="0"/>
              <a:t>/</a:t>
            </a:r>
            <a:r>
              <a:rPr lang="ko-KR" altLang="en-US" dirty="0"/>
              <a:t>상여지급일자등록</a:t>
            </a:r>
          </a:p>
          <a:p>
            <a:pPr fontAlgn="base"/>
            <a:r>
              <a:rPr lang="en-US" altLang="ko-KR" dirty="0"/>
              <a:t>(1) </a:t>
            </a:r>
            <a:r>
              <a:rPr lang="ko-KR" altLang="en-US" dirty="0"/>
              <a:t>메뉴 설명</a:t>
            </a:r>
          </a:p>
          <a:p>
            <a:pPr fontAlgn="base"/>
            <a:r>
              <a:rPr lang="ko-KR" altLang="en-US" dirty="0"/>
              <a:t>급여와 상여를 일정기간 근무한 부분에 대하여 </a:t>
            </a:r>
            <a:r>
              <a:rPr lang="ko-KR" altLang="en-US" dirty="0" err="1"/>
              <a:t>특정일자에</a:t>
            </a:r>
            <a:r>
              <a:rPr lang="ko-KR" altLang="en-US" dirty="0"/>
              <a:t> 지급하여야 한다</a:t>
            </a:r>
            <a:r>
              <a:rPr lang="en-US" altLang="ko-KR" dirty="0"/>
              <a:t>. </a:t>
            </a:r>
            <a:r>
              <a:rPr lang="ko-KR" altLang="en-US" dirty="0"/>
              <a:t>근로기준법 제</a:t>
            </a:r>
            <a:r>
              <a:rPr lang="en-US" altLang="ko-KR" dirty="0"/>
              <a:t>42</a:t>
            </a:r>
            <a:r>
              <a:rPr lang="ko-KR" altLang="en-US" dirty="0"/>
              <a:t>조 </a:t>
            </a:r>
            <a:r>
              <a:rPr lang="en-US" altLang="ko-KR" dirty="0"/>
              <a:t>2</a:t>
            </a:r>
            <a:r>
              <a:rPr lang="ko-KR" altLang="en-US" dirty="0"/>
              <a:t>항에 의하면 매월 </a:t>
            </a:r>
            <a:r>
              <a:rPr lang="en-US" altLang="ko-KR" dirty="0"/>
              <a:t>1</a:t>
            </a:r>
            <a:r>
              <a:rPr lang="ko-KR" altLang="en-US" dirty="0"/>
              <a:t>회 이상 일정한 기일을 정하여 근로자에게 직접 지급하도록 규정되어 있다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12729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(2) </a:t>
            </a:r>
            <a:r>
              <a:rPr lang="ko-KR" altLang="en-US" dirty="0"/>
              <a:t>필드 설명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US" altLang="ko-KR" dirty="0"/>
              <a:t>1) </a:t>
            </a:r>
            <a:r>
              <a:rPr lang="ko-KR" altLang="en-US" dirty="0" err="1"/>
              <a:t>귀속년월</a:t>
            </a:r>
            <a:r>
              <a:rPr lang="en-US" altLang="ko-KR" dirty="0"/>
              <a:t>: </a:t>
            </a:r>
            <a:r>
              <a:rPr lang="ko-KR" altLang="en-US" dirty="0"/>
              <a:t>급</a:t>
            </a:r>
            <a:r>
              <a:rPr lang="en-US" altLang="ko-KR" dirty="0"/>
              <a:t>/</a:t>
            </a:r>
            <a:r>
              <a:rPr lang="ko-KR" altLang="en-US" dirty="0"/>
              <a:t>상여의 해당 </a:t>
            </a:r>
            <a:r>
              <a:rPr lang="ko-KR" altLang="en-US" dirty="0" err="1"/>
              <a:t>귀속년월을</a:t>
            </a:r>
            <a:r>
              <a:rPr lang="ko-KR" altLang="en-US" dirty="0"/>
              <a:t> 입력한다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2) </a:t>
            </a:r>
            <a:r>
              <a:rPr lang="ko-KR" altLang="en-US" dirty="0" err="1"/>
              <a:t>동시발행</a:t>
            </a:r>
            <a:r>
              <a:rPr lang="en-US" altLang="ko-KR" dirty="0"/>
              <a:t>: </a:t>
            </a:r>
            <a:r>
              <a:rPr lang="ko-KR" altLang="en-US" dirty="0"/>
              <a:t>급여와 상여의 </a:t>
            </a:r>
            <a:r>
              <a:rPr lang="ko-KR" altLang="en-US" dirty="0" err="1"/>
              <a:t>자료관리를</a:t>
            </a:r>
            <a:r>
              <a:rPr lang="ko-KR" altLang="en-US" dirty="0"/>
              <a:t> 일괄로 처리할 경우는 </a:t>
            </a:r>
            <a:r>
              <a:rPr lang="en-US" altLang="ko-KR" dirty="0"/>
              <a:t>[</a:t>
            </a:r>
            <a:r>
              <a:rPr lang="ko-KR" altLang="en-US" dirty="0"/>
              <a:t>동시</a:t>
            </a:r>
            <a:r>
              <a:rPr lang="en-US" altLang="ko-KR" dirty="0"/>
              <a:t>]</a:t>
            </a:r>
            <a:r>
              <a:rPr lang="ko-KR" altLang="en-US" dirty="0"/>
              <a:t>를 선택하고</a:t>
            </a:r>
            <a:r>
              <a:rPr lang="en-US" altLang="ko-KR" dirty="0"/>
              <a:t>, </a:t>
            </a:r>
            <a:r>
              <a:rPr lang="ko-KR" altLang="en-US" dirty="0"/>
              <a:t>별도 관리할 경우에는 </a:t>
            </a:r>
            <a:r>
              <a:rPr lang="en-US" altLang="ko-KR" dirty="0"/>
              <a:t>[</a:t>
            </a:r>
            <a:r>
              <a:rPr lang="ko-KR" altLang="en-US" dirty="0"/>
              <a:t>분리</a:t>
            </a:r>
            <a:r>
              <a:rPr lang="en-US" altLang="ko-KR" dirty="0"/>
              <a:t>]</a:t>
            </a:r>
            <a:r>
              <a:rPr lang="ko-KR" altLang="en-US" dirty="0"/>
              <a:t>를 선택한다</a:t>
            </a:r>
            <a:r>
              <a:rPr lang="en-US" altLang="ko-KR" dirty="0"/>
              <a:t>. </a:t>
            </a:r>
            <a:r>
              <a:rPr lang="ko-KR" altLang="en-US" dirty="0"/>
              <a:t>동시를 선택한 경우 동일한 </a:t>
            </a:r>
            <a:r>
              <a:rPr lang="ko-KR" altLang="en-US" dirty="0" err="1"/>
              <a:t>지급일자에</a:t>
            </a:r>
            <a:r>
              <a:rPr lang="ko-KR" altLang="en-US" dirty="0"/>
              <a:t> 여러 급여와 상여를 등록할 수 있다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3) </a:t>
            </a:r>
            <a:r>
              <a:rPr lang="ko-KR" altLang="en-US" dirty="0" err="1"/>
              <a:t>상여지급</a:t>
            </a:r>
            <a:r>
              <a:rPr lang="ko-KR" altLang="en-US" dirty="0"/>
              <a:t> 대상기간</a:t>
            </a:r>
            <a:r>
              <a:rPr lang="en-US" altLang="ko-KR" dirty="0"/>
              <a:t>: </a:t>
            </a:r>
            <a:r>
              <a:rPr lang="ko-KR" altLang="en-US" dirty="0" err="1"/>
              <a:t>급여구분에</a:t>
            </a:r>
            <a:r>
              <a:rPr lang="ko-KR" altLang="en-US" dirty="0"/>
              <a:t> </a:t>
            </a:r>
            <a:r>
              <a:rPr lang="en-US" altLang="ko-KR" dirty="0"/>
              <a:t>[</a:t>
            </a:r>
            <a:r>
              <a:rPr lang="ko-KR" altLang="en-US" dirty="0"/>
              <a:t>상여</a:t>
            </a:r>
            <a:r>
              <a:rPr lang="en-US" altLang="ko-KR" dirty="0"/>
              <a:t>]</a:t>
            </a:r>
            <a:r>
              <a:rPr lang="ko-KR" altLang="en-US" dirty="0"/>
              <a:t>를 선택한 경우에만 등록되며</a:t>
            </a:r>
            <a:r>
              <a:rPr lang="en-US" altLang="ko-KR" dirty="0"/>
              <a:t>, </a:t>
            </a:r>
            <a:r>
              <a:rPr lang="ko-KR" altLang="en-US" dirty="0"/>
              <a:t>상여금 산출 적용기간을 등록한다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4) </a:t>
            </a:r>
            <a:r>
              <a:rPr lang="ko-KR" altLang="en-US" dirty="0" err="1"/>
              <a:t>일괄등록</a:t>
            </a:r>
            <a:r>
              <a:rPr lang="en-US" altLang="ko-KR" dirty="0"/>
              <a:t>: </a:t>
            </a:r>
            <a:r>
              <a:rPr lang="ko-KR" altLang="en-US" dirty="0" err="1"/>
              <a:t>해당일자에</a:t>
            </a:r>
            <a:r>
              <a:rPr lang="ko-KR" altLang="en-US" dirty="0"/>
              <a:t> 급</a:t>
            </a:r>
            <a:r>
              <a:rPr lang="en-US" altLang="ko-KR" dirty="0"/>
              <a:t>/</a:t>
            </a:r>
            <a:r>
              <a:rPr lang="ko-KR" altLang="en-US" dirty="0"/>
              <a:t>사여가 지급되는 직종과 </a:t>
            </a:r>
            <a:r>
              <a:rPr lang="ko-KR" altLang="en-US" dirty="0" err="1"/>
              <a:t>급여형태를</a:t>
            </a:r>
            <a:r>
              <a:rPr lang="ko-KR" altLang="en-US" dirty="0"/>
              <a:t> 일괄적으로 등록한다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5) </a:t>
            </a:r>
            <a:r>
              <a:rPr lang="ko-KR" altLang="en-US" dirty="0" err="1"/>
              <a:t>전월복사</a:t>
            </a:r>
            <a:r>
              <a:rPr lang="en-US" altLang="ko-KR" dirty="0"/>
              <a:t>: </a:t>
            </a:r>
            <a:r>
              <a:rPr lang="ko-KR" altLang="en-US" dirty="0"/>
              <a:t>전월과 동일한 경우에 복사하여 사용한다</a:t>
            </a:r>
            <a:r>
              <a:rPr lang="en-US" altLang="ko-KR" dirty="0"/>
              <a:t>. </a:t>
            </a:r>
            <a:r>
              <a:rPr lang="ko-KR" altLang="en-US" dirty="0" err="1"/>
              <a:t>전월복사를</a:t>
            </a:r>
            <a:r>
              <a:rPr lang="ko-KR" altLang="en-US" dirty="0"/>
              <a:t> 하게 되면 기존에 작업해 놓은 당월의 </a:t>
            </a:r>
            <a:r>
              <a:rPr lang="ko-KR" altLang="en-US" dirty="0" err="1"/>
              <a:t>급여정보는</a:t>
            </a:r>
            <a:r>
              <a:rPr lang="ko-KR" altLang="en-US" dirty="0"/>
              <a:t> 모두 삭제되므로 주의한다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83908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(3) </a:t>
            </a:r>
            <a:r>
              <a:rPr lang="ko-KR" altLang="en-US" dirty="0"/>
              <a:t>실습 사례</a:t>
            </a:r>
            <a:br>
              <a:rPr lang="ko-KR" altLang="en-US" dirty="0"/>
            </a:b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7841598"/>
              </p:ext>
            </p:extLst>
          </p:nvPr>
        </p:nvGraphicFramePr>
        <p:xfrm>
          <a:off x="838200" y="1528354"/>
          <a:ext cx="10356669" cy="4361457"/>
        </p:xfrm>
        <a:graphic>
          <a:graphicData uri="http://schemas.openxmlformats.org/drawingml/2006/table">
            <a:tbl>
              <a:tblPr/>
              <a:tblGrid>
                <a:gridCol w="10356669">
                  <a:extLst>
                    <a:ext uri="{9D8B030D-6E8A-4147-A177-3AD203B41FA5}">
                      <a16:colId xmlns:a16="http://schemas.microsoft.com/office/drawing/2014/main" val="3276966708"/>
                    </a:ext>
                  </a:extLst>
                </a:gridCol>
              </a:tblGrid>
              <a:tr h="4361457">
                <a:tc>
                  <a:txBody>
                    <a:bodyPr/>
                    <a:lstStyle/>
                    <a:p>
                      <a:pPr marL="156210" marR="0" indent="-156210" algn="just" fontAlgn="base" latinLnBrk="1">
                        <a:lnSpc>
                          <a:spcPct val="1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1. 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급여지급일은 사무직은 매월 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20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일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생산직은 매월 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5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일로 지급하며 그날이 휴일인 경우 그 </a:t>
                      </a:r>
                      <a:r>
                        <a:rPr lang="ko-KR" altLang="en-US" sz="20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이전일에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지급한다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2. </a:t>
                      </a:r>
                      <a:r>
                        <a:rPr lang="ko-KR" altLang="en-US" sz="20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급여산정을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위한 </a:t>
                      </a:r>
                      <a:r>
                        <a:rPr lang="ko-KR" altLang="en-US" sz="20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기준기간은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사무직과 생산직은 당월 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1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일부터 </a:t>
                      </a:r>
                      <a:r>
                        <a:rPr lang="ko-KR" altLang="en-US" sz="20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말일까지이다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3. </a:t>
                      </a:r>
                      <a:r>
                        <a:rPr lang="ko-KR" altLang="en-US" sz="20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상여일은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매월 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3, 6, 9, 12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월 말일에 지급한다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4. 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중도입사자인 경우 상여금은 일할 계산하고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20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퇴사자의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경우에는 </a:t>
                      </a:r>
                      <a:r>
                        <a:rPr lang="ko-KR" altLang="en-US" sz="20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월할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계산한다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5. 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연봉 사무직은 상여가 없다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4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758025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7286527" y="0"/>
            <a:ext cx="26360534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7360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 latinLnBrk="0"/>
            <a:r>
              <a:rPr lang="ko-KR" altLang="en-US" dirty="0"/>
              <a:t>급</a:t>
            </a:r>
            <a:r>
              <a:rPr lang="en-US" altLang="ko-KR" dirty="0"/>
              <a:t>/</a:t>
            </a:r>
            <a:r>
              <a:rPr lang="ko-KR" altLang="en-US" dirty="0"/>
              <a:t>상여 일자가 등록된 화면</a:t>
            </a:r>
            <a:r>
              <a:rPr lang="en-US" altLang="ko-KR" dirty="0"/>
              <a:t>(</a:t>
            </a:r>
            <a:r>
              <a:rPr lang="ko-KR" altLang="en-US" dirty="0"/>
              <a:t>생산직</a:t>
            </a:r>
            <a:r>
              <a:rPr lang="en-US" altLang="ko-KR" dirty="0"/>
              <a:t>)</a:t>
            </a:r>
            <a:endParaRPr lang="ko-KR" altLang="en-US" dirty="0"/>
          </a:p>
        </p:txBody>
      </p:sp>
      <p:pic>
        <p:nvPicPr>
          <p:cNvPr id="4" name="Picture 7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82278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급/</a:t>
            </a:r>
            <a:r>
              <a:rPr lang="en-US" altLang="ko-KR" dirty="0" err="1"/>
              <a:t>상여</a:t>
            </a:r>
            <a:r>
              <a:rPr lang="en-US" altLang="ko-KR" dirty="0"/>
              <a:t> </a:t>
            </a:r>
            <a:r>
              <a:rPr lang="en-US" altLang="ko-KR" dirty="0" err="1"/>
              <a:t>일자가</a:t>
            </a:r>
            <a:r>
              <a:rPr lang="en-US" altLang="ko-KR" dirty="0"/>
              <a:t> </a:t>
            </a:r>
            <a:r>
              <a:rPr lang="en-US" altLang="ko-KR" dirty="0" err="1"/>
              <a:t>등록된</a:t>
            </a:r>
            <a:r>
              <a:rPr lang="en-US" altLang="ko-KR" dirty="0"/>
              <a:t> </a:t>
            </a:r>
            <a:r>
              <a:rPr lang="en-US" altLang="ko-KR" dirty="0" err="1"/>
              <a:t>화면</a:t>
            </a:r>
            <a:r>
              <a:rPr lang="en-US" altLang="ko-KR" dirty="0"/>
              <a:t>(</a:t>
            </a:r>
            <a:r>
              <a:rPr lang="en-US" altLang="ko-KR" dirty="0" err="1"/>
              <a:t>사무직</a:t>
            </a:r>
            <a:r>
              <a:rPr lang="en-US" altLang="ko-KR" dirty="0"/>
              <a:t>)</a:t>
            </a:r>
            <a:br>
              <a:rPr lang="en-US" altLang="ko-KR" dirty="0"/>
            </a:br>
            <a:endParaRPr lang="ko-KR" altLang="en-US" dirty="0"/>
          </a:p>
        </p:txBody>
      </p:sp>
      <p:pic>
        <p:nvPicPr>
          <p:cNvPr id="4" name="Picture 9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794126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급</a:t>
            </a:r>
            <a:r>
              <a:rPr lang="en-US" altLang="ko-KR" dirty="0"/>
              <a:t>/</a:t>
            </a:r>
            <a:r>
              <a:rPr lang="ko-KR" altLang="en-US" dirty="0"/>
              <a:t>상여 일자가 등록된 화면</a:t>
            </a:r>
            <a:r>
              <a:rPr lang="en-US" altLang="ko-KR" dirty="0"/>
              <a:t>(</a:t>
            </a:r>
            <a:r>
              <a:rPr lang="ko-KR" altLang="en-US" dirty="0" err="1"/>
              <a:t>상여지급달</a:t>
            </a:r>
            <a:r>
              <a:rPr lang="en-US" altLang="ko-KR" dirty="0"/>
              <a:t>)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11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366362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4519445"/>
              </p:ext>
            </p:extLst>
          </p:nvPr>
        </p:nvGraphicFramePr>
        <p:xfrm>
          <a:off x="705394" y="730044"/>
          <a:ext cx="10267406" cy="5669861"/>
        </p:xfrm>
        <a:graphic>
          <a:graphicData uri="http://schemas.openxmlformats.org/drawingml/2006/table">
            <a:tbl>
              <a:tblPr/>
              <a:tblGrid>
                <a:gridCol w="4062549">
                  <a:extLst>
                    <a:ext uri="{9D8B030D-6E8A-4147-A177-3AD203B41FA5}">
                      <a16:colId xmlns:a16="http://schemas.microsoft.com/office/drawing/2014/main" val="1788216547"/>
                    </a:ext>
                  </a:extLst>
                </a:gridCol>
                <a:gridCol w="6204857">
                  <a:extLst>
                    <a:ext uri="{9D8B030D-6E8A-4147-A177-3AD203B41FA5}">
                      <a16:colId xmlns:a16="http://schemas.microsoft.com/office/drawing/2014/main" val="4266411458"/>
                    </a:ext>
                  </a:extLst>
                </a:gridCol>
              </a:tblGrid>
              <a:tr h="370502">
                <a:tc>
                  <a:txBody>
                    <a:bodyPr/>
                    <a:lstStyle/>
                    <a:p>
                      <a:pPr marL="381000" marR="0" indent="0" algn="just" fontAlgn="base" latinLnBrk="1">
                        <a:lnSpc>
                          <a:spcPct val="16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2000" kern="0" spc="20" dirty="0">
                          <a:solidFill>
                            <a:srgbClr val="FFFFFF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알아두면 좋은 것</a:t>
                      </a:r>
                      <a:endParaRPr lang="ko-KR" altLang="en-US" sz="2000" kern="0" spc="20" dirty="0">
                        <a:solidFill>
                          <a:srgbClr val="FFFFFF"/>
                        </a:solidFill>
                        <a:effectLst/>
                        <a:latin typeface="나눔손글씨 펜" panose="03040600000000000000" pitchFamily="66" charset="-127"/>
                      </a:endParaRPr>
                    </a:p>
                  </a:txBody>
                  <a:tcPr marL="63622" marR="63622" marT="17589" marB="175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800"/>
                    </a:p>
                  </a:txBody>
                  <a:tcPr marL="89819" marR="89819" marT="44909" marB="44909"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661180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ko-KR" altLang="en-US" sz="100" b="1" kern="0" spc="0">
                        <a:solidFill>
                          <a:srgbClr val="FFFFFF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3622" marR="63622" marT="17589" marB="175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800" dirty="0"/>
                    </a:p>
                  </a:txBody>
                  <a:tcPr marL="89819" marR="89819" marT="44909" marB="44909"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47536188"/>
                  </a:ext>
                </a:extLst>
              </a:tr>
              <a:tr h="48607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600" kern="0" spc="20" dirty="0">
                          <a:solidFill>
                            <a:srgbClr val="000000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빅데이터 정의 </a:t>
                      </a:r>
                      <a:endParaRPr lang="ko-KR" altLang="en-US" sz="1600" kern="0" spc="20" dirty="0">
                        <a:solidFill>
                          <a:srgbClr val="000000"/>
                        </a:solidFill>
                        <a:effectLst/>
                        <a:latin typeface="나눔손글씨 펜" panose="03040600000000000000" pitchFamily="66" charset="-127"/>
                      </a:endParaRPr>
                    </a:p>
                  </a:txBody>
                  <a:tcPr marL="63622" marR="63622" marT="35304" marB="706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4E4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600" dirty="0"/>
                    </a:p>
                  </a:txBody>
                  <a:tcPr marL="89819" marR="89819" marT="44909" marB="44909">
                    <a:lnL>
                      <a:noFill/>
                    </a:lnL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3289819"/>
                  </a:ext>
                </a:extLst>
              </a:tr>
              <a:tr h="220056">
                <a:tc>
                  <a:txBody>
                    <a:bodyPr/>
                    <a:lstStyle/>
                    <a:p>
                      <a:pPr marL="38100" marR="3810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7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기관 </a:t>
                      </a:r>
                      <a:endParaRPr lang="ko-KR" altLang="en-US" sz="1600" kern="0" spc="-7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63622" marR="63622" marT="17589" marB="17589" anchor="ctr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7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정의 </a:t>
                      </a:r>
                      <a:endParaRPr lang="ko-KR" altLang="en-US" sz="1600" kern="0" spc="-7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63622" marR="63622" marT="17589" marB="17589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6839192"/>
                  </a:ext>
                </a:extLst>
              </a:tr>
              <a:tr h="56061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국가정보화전략위원회 </a:t>
                      </a:r>
                      <a:endParaRPr lang="ko-KR" altLang="en-US" sz="16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63622" marR="63622" marT="17589" marB="17589" anchor="ctr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5080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대량으로 수집한 데이터를 활용</a:t>
                      </a:r>
                      <a:r>
                        <a:rPr lang="en-US" altLang="ko-KR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·</a:t>
                      </a: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분석하여 가치 있는 정보를 추출하고 생성된 지식을 바탕으로 능동적으로 대응하거나 변화 를 예측하기 위한 정보화 기술 </a:t>
                      </a:r>
                      <a:endParaRPr lang="ko-KR" altLang="en-US" sz="16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63622" marR="63622" marT="17589" marB="17589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115532"/>
                  </a:ext>
                </a:extLst>
              </a:tr>
              <a:tr h="73576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삼성경제연구소 </a:t>
                      </a:r>
                      <a:endParaRPr lang="ko-KR" altLang="en-US" sz="16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63622" marR="63622" marT="17589" marB="17589" anchor="ctr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5080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기존의 관리 및 분석 체계로는 감당할 수 없을 정도의 거대한 데이터의 집합을 지칭하며</a:t>
                      </a:r>
                      <a:r>
                        <a:rPr lang="en-US" altLang="ko-KR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, </a:t>
                      </a: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대규모 데이터와 관계된 기술 및 도구</a:t>
                      </a:r>
                      <a:r>
                        <a:rPr lang="en-US" altLang="ko-KR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(</a:t>
                      </a: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수집</a:t>
                      </a:r>
                      <a:r>
                        <a:rPr lang="en-US" altLang="ko-KR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·</a:t>
                      </a: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저장</a:t>
                      </a:r>
                      <a:r>
                        <a:rPr lang="en-US" altLang="ko-KR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·</a:t>
                      </a: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검색</a:t>
                      </a:r>
                      <a:r>
                        <a:rPr lang="en-US" altLang="ko-KR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·</a:t>
                      </a: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공유</a:t>
                      </a:r>
                      <a:r>
                        <a:rPr lang="en-US" altLang="ko-KR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·</a:t>
                      </a: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분석</a:t>
                      </a:r>
                      <a:r>
                        <a:rPr lang="en-US" altLang="ko-KR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·</a:t>
                      </a: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시각화 등</a:t>
                      </a:r>
                      <a:r>
                        <a:rPr lang="en-US" altLang="ko-KR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)</a:t>
                      </a: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도 빅데이터의 범주에 포함됨 </a:t>
                      </a:r>
                      <a:endParaRPr lang="ko-KR" altLang="en-US" sz="16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63622" marR="63622" marT="17589" marB="17589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8052316"/>
                  </a:ext>
                </a:extLst>
              </a:tr>
              <a:tr h="38547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맥킨지 </a:t>
                      </a:r>
                      <a:endParaRPr lang="ko-KR" altLang="en-US" sz="16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63622" marR="63622" marT="17589" marB="17589" anchor="ctr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5080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일반적인 데이터베이스 체계가 저장</a:t>
                      </a:r>
                      <a:r>
                        <a:rPr lang="en-US" altLang="ko-KR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, </a:t>
                      </a: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관리</a:t>
                      </a:r>
                      <a:r>
                        <a:rPr lang="en-US" altLang="ko-KR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, </a:t>
                      </a: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분석할 수 있는 범위를 초과하는 규모의 데이터 </a:t>
                      </a:r>
                      <a:endParaRPr lang="ko-KR" altLang="en-US" sz="16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63622" marR="63622" marT="17589" marB="17589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5835423"/>
                  </a:ext>
                </a:extLst>
              </a:tr>
              <a:tr h="56061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IDC(2011) </a:t>
                      </a:r>
                      <a:endParaRPr lang="en-US" sz="16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63622" marR="63622" marT="17589" marB="17589" anchor="ctr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5080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다양한 종류의 대규모 데이터로부터 저렴한 비용으로 가치를 추출하고 데이터의 초고속 수집</a:t>
                      </a:r>
                      <a:r>
                        <a:rPr lang="en-US" altLang="ko-KR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, </a:t>
                      </a: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발굴</a:t>
                      </a:r>
                      <a:r>
                        <a:rPr lang="en-US" altLang="ko-KR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, </a:t>
                      </a: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분석을 지원하도록 고안된 차세대 기술 </a:t>
                      </a:r>
                      <a:endParaRPr lang="ko-KR" altLang="en-US" sz="16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63622" marR="63622" marT="17589" marB="17589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624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0022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389</Words>
  <Application>Microsoft Office PowerPoint</Application>
  <PresentationFormat>와이드스크린</PresentationFormat>
  <Paragraphs>34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6" baseType="lpstr">
      <vt:lpstr>KoPub돋움체 Medium</vt:lpstr>
      <vt:lpstr>나눔손글씨 펜</vt:lpstr>
      <vt:lpstr>맑은 고딕</vt:lpstr>
      <vt:lpstr>바탕</vt:lpstr>
      <vt:lpstr>-윤고딕320</vt:lpstr>
      <vt:lpstr>-윤고딕330</vt:lpstr>
      <vt:lpstr>Arial</vt:lpstr>
      <vt:lpstr>Office 테마</vt:lpstr>
      <vt:lpstr>제2절 급여 기초 환경 등록 </vt:lpstr>
      <vt:lpstr>1. 급/상여 지급일자 등록 </vt:lpstr>
      <vt:lpstr>(2) 필드 설명 </vt:lpstr>
      <vt:lpstr>(3) 실습 사례 </vt:lpstr>
      <vt:lpstr>급/상여 일자가 등록된 화면(생산직)</vt:lpstr>
      <vt:lpstr>급/상여 일자가 등록된 화면(사무직) </vt:lpstr>
      <vt:lpstr>급/상여 일자가 등록된 화면(상여지급달) 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제2절 급여 기초 환경 등록 </dc:title>
  <dc:creator>이 장형</dc:creator>
  <cp:lastModifiedBy>이 장형</cp:lastModifiedBy>
  <cp:revision>1</cp:revision>
  <dcterms:created xsi:type="dcterms:W3CDTF">2020-08-27T06:30:38Z</dcterms:created>
  <dcterms:modified xsi:type="dcterms:W3CDTF">2020-08-27T06:30:54Z</dcterms:modified>
</cp:coreProperties>
</file>