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512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436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3870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268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1395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90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321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2910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260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036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9020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E9E0-9DD9-4FFD-995D-285443D3609E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BE8C0-367D-4B3E-86A4-FFFF884696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500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383486" cy="238760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제 </a:t>
            </a:r>
            <a:r>
              <a:rPr lang="en-US" altLang="ko-KR" dirty="0" smtClean="0"/>
              <a:t>10 </a:t>
            </a:r>
            <a:r>
              <a:rPr lang="ko-KR" altLang="en-US" dirty="0" smtClean="0"/>
              <a:t>장 급여 </a:t>
            </a:r>
            <a:r>
              <a:rPr lang="ko-KR" altLang="en-US" dirty="0"/>
              <a:t>관련 정보 관리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절 급여 관련 정보 등록</a:t>
            </a:r>
          </a:p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절 급여 기초 환경 등록</a:t>
            </a:r>
          </a:p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절 급여 지급 항목 등록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423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인사급여</a:t>
            </a:r>
            <a:r>
              <a:rPr lang="ko-KR" altLang="en-US" dirty="0"/>
              <a:t> 환경 설정을 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5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92584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284"/>
              </p:ext>
            </p:extLst>
          </p:nvPr>
        </p:nvGraphicFramePr>
        <p:xfrm>
          <a:off x="1640541" y="1035425"/>
          <a:ext cx="9654988" cy="5432611"/>
        </p:xfrm>
        <a:graphic>
          <a:graphicData uri="http://schemas.openxmlformats.org/drawingml/2006/table">
            <a:tbl>
              <a:tblPr/>
              <a:tblGrid>
                <a:gridCol w="9654988">
                  <a:extLst>
                    <a:ext uri="{9D8B030D-6E8A-4147-A177-3AD203B41FA5}">
                      <a16:colId xmlns:a16="http://schemas.microsoft.com/office/drawing/2014/main" val="3044645882"/>
                    </a:ext>
                  </a:extLst>
                </a:gridCol>
              </a:tblGrid>
              <a:tr h="760971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0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0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564858"/>
                  </a:ext>
                </a:extLst>
              </a:tr>
              <a:tr h="12349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002452"/>
                  </a:ext>
                </a:extLst>
              </a:tr>
              <a:tr h="45481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포터</a:t>
                      </a:r>
                      <a:r>
                        <a:rPr lang="en-US" altLang="ko-KR" sz="1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(Porter)</a:t>
                      </a:r>
                      <a:r>
                        <a:rPr lang="ko-KR" altLang="en-US" sz="1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의 </a:t>
                      </a:r>
                      <a:r>
                        <a:rPr lang="ko-KR" altLang="en-US" sz="1400" kern="0" spc="20" dirty="0" err="1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경쟁세력</a:t>
                      </a:r>
                      <a:r>
                        <a:rPr lang="ko-KR" altLang="en-US" sz="1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 모델</a:t>
                      </a:r>
                      <a:endParaRPr lang="ko-KR" altLang="en-US" sz="14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35941" marB="71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27718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683000" y="2654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3" name="_x306790416" descr="DRW000050d031b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106" y="2178424"/>
            <a:ext cx="8202706" cy="428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75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절 급여 관련 정보 등록</a:t>
            </a:r>
            <a:br>
              <a:rPr lang="ko-KR" altLang="en-US" dirty="0"/>
            </a:br>
            <a:r>
              <a:rPr lang="en-US" altLang="ko-KR" dirty="0"/>
              <a:t>1. </a:t>
            </a:r>
            <a:r>
              <a:rPr lang="ko-KR" altLang="en-US" dirty="0"/>
              <a:t>급여</a:t>
            </a:r>
            <a:r>
              <a:rPr lang="en-US" altLang="ko-KR" dirty="0"/>
              <a:t>/</a:t>
            </a:r>
            <a:r>
              <a:rPr lang="ko-KR" altLang="en-US" dirty="0"/>
              <a:t>상여의 지급</a:t>
            </a:r>
            <a:r>
              <a:rPr lang="en-US" altLang="ko-KR" dirty="0"/>
              <a:t>/</a:t>
            </a:r>
            <a:r>
              <a:rPr lang="ko-KR" altLang="en-US" dirty="0"/>
              <a:t>공제 항목 등록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급여</a:t>
            </a:r>
            <a:r>
              <a:rPr lang="en-US" altLang="ko-KR" dirty="0"/>
              <a:t>/</a:t>
            </a:r>
            <a:r>
              <a:rPr lang="ko-KR" altLang="en-US" dirty="0"/>
              <a:t>상여의 지급</a:t>
            </a:r>
            <a:r>
              <a:rPr lang="en-US" altLang="ko-KR" dirty="0"/>
              <a:t>/</a:t>
            </a:r>
            <a:r>
              <a:rPr lang="ko-KR" altLang="en-US" dirty="0"/>
              <a:t>공제 항목을 등록하는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/>
              <a:t>인사기초코드등록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급여와 상여에서 지급되는 각종 </a:t>
            </a:r>
            <a:r>
              <a:rPr lang="ko-KR" altLang="en-US" dirty="0" err="1"/>
              <a:t>수당항목과</a:t>
            </a:r>
            <a:r>
              <a:rPr lang="ko-KR" altLang="en-US" dirty="0"/>
              <a:t> 공제되는 항목을 등록하는 부분으로 일정한 규칙</a:t>
            </a:r>
            <a:r>
              <a:rPr lang="en-US" altLang="ko-KR" dirty="0"/>
              <a:t>(</a:t>
            </a:r>
            <a:r>
              <a:rPr lang="ko-KR" altLang="en-US" dirty="0" err="1"/>
              <a:t>회사내규</a:t>
            </a:r>
            <a:r>
              <a:rPr lang="en-US" altLang="ko-KR" dirty="0"/>
              <a:t>, </a:t>
            </a:r>
            <a:r>
              <a:rPr lang="ko-KR" altLang="en-US" dirty="0"/>
              <a:t>근로기준법</a:t>
            </a:r>
            <a:r>
              <a:rPr lang="en-US" altLang="ko-KR" dirty="0"/>
              <a:t>)</a:t>
            </a:r>
            <a:r>
              <a:rPr lang="ko-KR" altLang="en-US" dirty="0"/>
              <a:t>에 따라 등록해 주어야 한다</a:t>
            </a:r>
            <a:r>
              <a:rPr lang="en-US" altLang="ko-KR" dirty="0"/>
              <a:t>. </a:t>
            </a:r>
            <a:r>
              <a:rPr lang="ko-KR" altLang="en-US" dirty="0"/>
              <a:t>그렇게 해야만 정확한 급여</a:t>
            </a:r>
            <a:r>
              <a:rPr lang="en-US" altLang="ko-KR" dirty="0"/>
              <a:t>/</a:t>
            </a:r>
            <a:r>
              <a:rPr lang="ko-KR" altLang="en-US" dirty="0"/>
              <a:t>상여가 계산된다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59278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지급항목</a:t>
            </a:r>
            <a:r>
              <a:rPr lang="ko-KR" altLang="en-US" dirty="0"/>
              <a:t> 등록</a:t>
            </a:r>
            <a:r>
              <a:rPr lang="en-US" altLang="ko-KR" dirty="0"/>
              <a:t>: </a:t>
            </a:r>
            <a:r>
              <a:rPr lang="ko-KR" altLang="en-US" dirty="0"/>
              <a:t>출력구분에서 ‘</a:t>
            </a:r>
            <a:r>
              <a:rPr lang="en-US" altLang="ko-KR" dirty="0"/>
              <a:t>2. </a:t>
            </a:r>
            <a:r>
              <a:rPr lang="ko-KR" altLang="en-US" dirty="0"/>
              <a:t>급여</a:t>
            </a:r>
            <a:r>
              <a:rPr lang="en-US" altLang="ko-KR" dirty="0"/>
              <a:t>(P)’</a:t>
            </a:r>
            <a:r>
              <a:rPr lang="ko-KR" altLang="en-US" dirty="0"/>
              <a:t>를 선택한 후</a:t>
            </a:r>
            <a:r>
              <a:rPr lang="en-US" altLang="ko-KR" dirty="0"/>
              <a:t>, P2[</a:t>
            </a:r>
            <a:r>
              <a:rPr lang="ko-KR" altLang="en-US" dirty="0" err="1"/>
              <a:t>지급코드</a:t>
            </a:r>
            <a:r>
              <a:rPr lang="en-US" altLang="ko-KR" dirty="0"/>
              <a:t>]</a:t>
            </a:r>
            <a:r>
              <a:rPr lang="ko-KR" altLang="en-US" dirty="0"/>
              <a:t>를 클릭한다</a:t>
            </a:r>
            <a:r>
              <a:rPr lang="en-US" altLang="ko-KR" dirty="0"/>
              <a:t>. </a:t>
            </a:r>
            <a:r>
              <a:rPr lang="ko-KR" altLang="en-US" dirty="0" err="1"/>
              <a:t>급여성격인</a:t>
            </a:r>
            <a:r>
              <a:rPr lang="ko-KR" altLang="en-US" dirty="0"/>
              <a:t> </a:t>
            </a:r>
            <a:r>
              <a:rPr lang="ko-KR" altLang="en-US" dirty="0" err="1"/>
              <a:t>지급항목은</a:t>
            </a:r>
            <a:r>
              <a:rPr lang="ko-KR" altLang="en-US" dirty="0"/>
              <a:t> ‘</a:t>
            </a:r>
            <a:r>
              <a:rPr lang="en-US" altLang="ko-KR" dirty="0"/>
              <a:t>P**’</a:t>
            </a:r>
            <a:r>
              <a:rPr lang="ko-KR" altLang="en-US" dirty="0"/>
              <a:t>로 시작하는 코드로</a:t>
            </a:r>
            <a:r>
              <a:rPr lang="en-US" altLang="ko-KR" dirty="0"/>
              <a:t>, </a:t>
            </a:r>
            <a:r>
              <a:rPr lang="ko-KR" altLang="en-US" dirty="0"/>
              <a:t>상여금 성격인 </a:t>
            </a:r>
            <a:r>
              <a:rPr lang="ko-KR" altLang="en-US" dirty="0" err="1"/>
              <a:t>지급항목은</a:t>
            </a:r>
            <a:r>
              <a:rPr lang="ko-KR" altLang="en-US" dirty="0"/>
              <a:t> ‘</a:t>
            </a:r>
            <a:r>
              <a:rPr lang="en-US" altLang="ko-KR" dirty="0"/>
              <a:t>V**’</a:t>
            </a:r>
            <a:r>
              <a:rPr lang="ko-KR" altLang="en-US" dirty="0"/>
              <a:t>로 시작하는 코드로 등록하여야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공제항목</a:t>
            </a:r>
            <a:r>
              <a:rPr lang="ko-KR" altLang="en-US" dirty="0"/>
              <a:t> 등록</a:t>
            </a:r>
            <a:r>
              <a:rPr lang="en-US" altLang="ko-KR" dirty="0"/>
              <a:t>: </a:t>
            </a:r>
            <a:r>
              <a:rPr lang="ko-KR" altLang="en-US" dirty="0"/>
              <a:t>기본적으로 급여에서 반드시 </a:t>
            </a:r>
            <a:r>
              <a:rPr lang="ko-KR" altLang="en-US" dirty="0" err="1"/>
              <a:t>공제되어야</a:t>
            </a:r>
            <a:r>
              <a:rPr lang="ko-KR" altLang="en-US" dirty="0"/>
              <a:t> 할 항목</a:t>
            </a:r>
            <a:r>
              <a:rPr lang="en-US" altLang="ko-KR" dirty="0"/>
              <a:t>(</a:t>
            </a:r>
            <a:r>
              <a:rPr lang="ko-KR" altLang="en-US" dirty="0"/>
              <a:t>국민연금</a:t>
            </a:r>
            <a:r>
              <a:rPr lang="en-US" altLang="ko-KR" dirty="0"/>
              <a:t>/</a:t>
            </a:r>
            <a:r>
              <a:rPr lang="ko-KR" altLang="en-US" dirty="0"/>
              <a:t>건강보험</a:t>
            </a:r>
            <a:r>
              <a:rPr lang="en-US" altLang="ko-KR" dirty="0"/>
              <a:t>/</a:t>
            </a:r>
            <a:r>
              <a:rPr lang="ko-KR" altLang="en-US" dirty="0"/>
              <a:t>고용보험</a:t>
            </a:r>
            <a:r>
              <a:rPr lang="en-US" altLang="ko-KR" dirty="0"/>
              <a:t>/</a:t>
            </a:r>
            <a:r>
              <a:rPr lang="ko-KR" altLang="en-US" dirty="0"/>
              <a:t>소득세</a:t>
            </a:r>
            <a:r>
              <a:rPr lang="en-US" altLang="ko-KR" dirty="0"/>
              <a:t>/</a:t>
            </a:r>
            <a:r>
              <a:rPr lang="ko-KR" altLang="en-US" dirty="0"/>
              <a:t>주민세</a:t>
            </a:r>
            <a:r>
              <a:rPr lang="en-US" altLang="ko-KR" dirty="0"/>
              <a:t>)</a:t>
            </a:r>
            <a:r>
              <a:rPr lang="ko-KR" altLang="en-US" dirty="0"/>
              <a:t>과 그 외 추가공제항목</a:t>
            </a:r>
            <a:r>
              <a:rPr lang="en-US" altLang="ko-KR" dirty="0"/>
              <a:t>(</a:t>
            </a:r>
            <a:r>
              <a:rPr lang="ko-KR" altLang="en-US" dirty="0"/>
              <a:t>노동조합비</a:t>
            </a:r>
            <a:r>
              <a:rPr lang="en-US" altLang="ko-KR" dirty="0"/>
              <a:t>/</a:t>
            </a:r>
            <a:r>
              <a:rPr lang="ko-KR" altLang="en-US" dirty="0" err="1"/>
              <a:t>농특세</a:t>
            </a:r>
            <a:r>
              <a:rPr lang="en-US" altLang="ko-KR" dirty="0"/>
              <a:t>/</a:t>
            </a:r>
            <a:r>
              <a:rPr lang="ko-KR" altLang="en-US" dirty="0"/>
              <a:t>연말정산소득세</a:t>
            </a:r>
            <a:r>
              <a:rPr lang="en-US" altLang="ko-KR" dirty="0"/>
              <a:t>/</a:t>
            </a:r>
            <a:r>
              <a:rPr lang="ko-KR" altLang="en-US" dirty="0"/>
              <a:t>연말정산주민세</a:t>
            </a:r>
            <a:r>
              <a:rPr lang="en-US" altLang="ko-KR" dirty="0"/>
              <a:t>/</a:t>
            </a:r>
            <a:r>
              <a:rPr lang="ko-KR" altLang="en-US" dirty="0"/>
              <a:t>연말정산농특세</a:t>
            </a:r>
            <a:r>
              <a:rPr lang="en-US" altLang="ko-KR" dirty="0"/>
              <a:t>)</a:t>
            </a:r>
            <a:r>
              <a:rPr lang="ko-KR" altLang="en-US" dirty="0"/>
              <a:t>로 구분되어 있으며</a:t>
            </a:r>
            <a:r>
              <a:rPr lang="en-US" altLang="ko-KR" dirty="0"/>
              <a:t>, </a:t>
            </a:r>
            <a:r>
              <a:rPr lang="ko-KR" altLang="en-US" dirty="0"/>
              <a:t>일반공제항목은 ‘</a:t>
            </a:r>
            <a:r>
              <a:rPr lang="en-US" altLang="ko-KR" dirty="0"/>
              <a:t>S**’</a:t>
            </a:r>
            <a:r>
              <a:rPr lang="ko-KR" altLang="en-US" dirty="0"/>
              <a:t>으로</a:t>
            </a:r>
            <a:r>
              <a:rPr lang="en-US" altLang="ko-KR" dirty="0"/>
              <a:t>, </a:t>
            </a:r>
            <a:r>
              <a:rPr lang="ko-KR" altLang="en-US" dirty="0"/>
              <a:t>세금관련항목은 ‘</a:t>
            </a:r>
            <a:r>
              <a:rPr lang="en-US" altLang="ko-KR" dirty="0"/>
              <a:t>T**’</a:t>
            </a:r>
            <a:r>
              <a:rPr lang="ko-KR" altLang="en-US" dirty="0"/>
              <a:t>로 등록하여야 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784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8933788"/>
              </p:ext>
            </p:extLst>
          </p:nvPr>
        </p:nvGraphicFramePr>
        <p:xfrm>
          <a:off x="1397726" y="1690688"/>
          <a:ext cx="9956072" cy="4495596"/>
        </p:xfrm>
        <a:graphic>
          <a:graphicData uri="http://schemas.openxmlformats.org/drawingml/2006/table">
            <a:tbl>
              <a:tblPr/>
              <a:tblGrid>
                <a:gridCol w="1046640">
                  <a:extLst>
                    <a:ext uri="{9D8B030D-6E8A-4147-A177-3AD203B41FA5}">
                      <a16:colId xmlns:a16="http://schemas.microsoft.com/office/drawing/2014/main" val="799864060"/>
                    </a:ext>
                  </a:extLst>
                </a:gridCol>
                <a:gridCol w="2309650">
                  <a:extLst>
                    <a:ext uri="{9D8B030D-6E8A-4147-A177-3AD203B41FA5}">
                      <a16:colId xmlns:a16="http://schemas.microsoft.com/office/drawing/2014/main" val="799047581"/>
                    </a:ext>
                  </a:extLst>
                </a:gridCol>
                <a:gridCol w="2309650">
                  <a:extLst>
                    <a:ext uri="{9D8B030D-6E8A-4147-A177-3AD203B41FA5}">
                      <a16:colId xmlns:a16="http://schemas.microsoft.com/office/drawing/2014/main" val="368437335"/>
                    </a:ext>
                  </a:extLst>
                </a:gridCol>
                <a:gridCol w="2145066">
                  <a:extLst>
                    <a:ext uri="{9D8B030D-6E8A-4147-A177-3AD203B41FA5}">
                      <a16:colId xmlns:a16="http://schemas.microsoft.com/office/drawing/2014/main" val="401981291"/>
                    </a:ext>
                  </a:extLst>
                </a:gridCol>
                <a:gridCol w="2145066">
                  <a:extLst>
                    <a:ext uri="{9D8B030D-6E8A-4147-A177-3AD203B41FA5}">
                      <a16:colId xmlns:a16="http://schemas.microsoft.com/office/drawing/2014/main" val="2334101006"/>
                    </a:ext>
                  </a:extLst>
                </a:gridCol>
              </a:tblGrid>
              <a:tr h="39618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구분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 err="1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지급코드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 err="1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수당항목명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 err="1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공제코드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공제항목명</a:t>
                      </a:r>
                      <a:endParaRPr lang="ko-KR" altLang="en-US" sz="18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695072"/>
                  </a:ext>
                </a:extLst>
              </a:tr>
              <a:tr h="378665">
                <a:tc rowSpan="9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급여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기본급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S00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국민연금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166265"/>
                  </a:ext>
                </a:extLst>
              </a:tr>
              <a:tr h="3786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P10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연장근무수당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S10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건강보험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594319"/>
                  </a:ext>
                </a:extLst>
              </a:tr>
              <a:tr h="3786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P20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직책수당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S20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고용보험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165561"/>
                  </a:ext>
                </a:extLst>
              </a:tr>
              <a:tr h="3786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P30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가족수당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S40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노동조합비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531955"/>
                  </a:ext>
                </a:extLst>
              </a:tr>
              <a:tr h="3786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P40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식대보조비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S50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사우회비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603013"/>
                  </a:ext>
                </a:extLst>
              </a:tr>
              <a:tr h="3786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T00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소득세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192166"/>
                  </a:ext>
                </a:extLst>
              </a:tr>
              <a:tr h="3786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P15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심야근무수당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T10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주민세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963680"/>
                  </a:ext>
                </a:extLst>
              </a:tr>
              <a:tr h="3786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P25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직무수당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S60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저축공제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266565"/>
                  </a:ext>
                </a:extLst>
              </a:tr>
              <a:tr h="6638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P35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근속수당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S70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대출금공제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063484"/>
                  </a:ext>
                </a:extLst>
              </a:tr>
              <a:tr h="37866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상여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V00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상여금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021277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435007" y="0"/>
            <a:ext cx="1807798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569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지급항목</a:t>
            </a:r>
            <a:r>
              <a:rPr lang="ko-KR" altLang="en-US" dirty="0"/>
              <a:t> 등록이 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40496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공제항목이</a:t>
            </a:r>
            <a:r>
              <a:rPr lang="ko-KR" altLang="en-US" dirty="0"/>
              <a:t> 등록된 화면 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5736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/>
              <a:t>인사 급여 환경 설정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인사 급여 환경을 설정하는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급여환경설정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급여 작업을 하는데 적용될 기본 규칙들을 등록하는 것으로 회사의 중도 입</a:t>
            </a:r>
            <a:r>
              <a:rPr lang="en-US" altLang="ko-KR" dirty="0"/>
              <a:t>/</a:t>
            </a:r>
            <a:r>
              <a:rPr lang="ko-KR" altLang="en-US" dirty="0" err="1"/>
              <a:t>퇴사자</a:t>
            </a:r>
            <a:r>
              <a:rPr lang="ko-KR" altLang="en-US" dirty="0"/>
              <a:t> 및 수습사원에 대한 급여 지급 방법 및 </a:t>
            </a:r>
            <a:r>
              <a:rPr lang="ko-KR" altLang="en-US" dirty="0" err="1"/>
              <a:t>지급율</a:t>
            </a:r>
            <a:r>
              <a:rPr lang="ko-KR" altLang="en-US" dirty="0"/>
              <a:t> 등을 입력한다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530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/>
              <a:t>출결마감기준</a:t>
            </a:r>
            <a:r>
              <a:rPr lang="en-US" altLang="ko-KR" dirty="0"/>
              <a:t>: </a:t>
            </a:r>
            <a:r>
              <a:rPr lang="ko-KR" altLang="en-US" dirty="0"/>
              <a:t>급여와 </a:t>
            </a:r>
            <a:r>
              <a:rPr lang="ko-KR" altLang="en-US" dirty="0" err="1"/>
              <a:t>근태관리의</a:t>
            </a:r>
            <a:r>
              <a:rPr lang="ko-KR" altLang="en-US" dirty="0"/>
              <a:t> 기준일을 설정한다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귀속월</a:t>
            </a:r>
            <a:r>
              <a:rPr lang="ko-KR" altLang="en-US" dirty="0"/>
              <a:t> 구분</a:t>
            </a:r>
            <a:r>
              <a:rPr lang="en-US" altLang="ko-KR" dirty="0"/>
              <a:t>: </a:t>
            </a:r>
            <a:r>
              <a:rPr lang="ko-KR" altLang="en-US" dirty="0"/>
              <a:t>급여와 </a:t>
            </a:r>
            <a:r>
              <a:rPr lang="ko-KR" altLang="en-US" dirty="0" err="1"/>
              <a:t>근태관리의</a:t>
            </a:r>
            <a:r>
              <a:rPr lang="ko-KR" altLang="en-US" dirty="0"/>
              <a:t> 기준월을 등록하는데 당월은 기준월이 현재 속한 달인 경우이고</a:t>
            </a:r>
            <a:r>
              <a:rPr lang="en-US" altLang="ko-KR" dirty="0"/>
              <a:t>, </a:t>
            </a:r>
            <a:r>
              <a:rPr lang="ko-KR" altLang="en-US" dirty="0"/>
              <a:t>정월은 기준일이 전달인 경우에 선택한다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3) </a:t>
            </a:r>
            <a:r>
              <a:rPr lang="ko-KR" altLang="en-US" dirty="0" err="1"/>
              <a:t>한달정상일</a:t>
            </a:r>
            <a:r>
              <a:rPr lang="en-US" altLang="ko-KR" dirty="0"/>
              <a:t>(</a:t>
            </a:r>
            <a:r>
              <a:rPr lang="ko-KR" altLang="en-US" dirty="0" err="1"/>
              <a:t>정상시간</a:t>
            </a:r>
            <a:r>
              <a:rPr lang="en-US" altLang="ko-KR" dirty="0"/>
              <a:t>): </a:t>
            </a:r>
            <a:r>
              <a:rPr lang="ko-KR" altLang="en-US" dirty="0"/>
              <a:t>한달의 근무일수</a:t>
            </a:r>
            <a:r>
              <a:rPr lang="en-US" altLang="ko-KR" dirty="0"/>
              <a:t>(</a:t>
            </a:r>
            <a:r>
              <a:rPr lang="ko-KR" altLang="en-US" dirty="0"/>
              <a:t>근무시간</a:t>
            </a:r>
            <a:r>
              <a:rPr lang="en-US" altLang="ko-KR" dirty="0"/>
              <a:t>)</a:t>
            </a:r>
            <a:r>
              <a:rPr lang="ko-KR" altLang="en-US" dirty="0"/>
              <a:t>을 가리키며</a:t>
            </a:r>
            <a:r>
              <a:rPr lang="en-US" altLang="ko-KR" dirty="0"/>
              <a:t>, </a:t>
            </a:r>
            <a:r>
              <a:rPr lang="ko-KR" altLang="en-US" dirty="0"/>
              <a:t>등록된 일수</a:t>
            </a:r>
            <a:r>
              <a:rPr lang="en-US" altLang="ko-KR" dirty="0"/>
              <a:t>(</a:t>
            </a:r>
            <a:r>
              <a:rPr lang="ko-KR" altLang="en-US" dirty="0"/>
              <a:t>근무시간</a:t>
            </a:r>
            <a:r>
              <a:rPr lang="en-US" altLang="ko-KR" dirty="0"/>
              <a:t>)</a:t>
            </a:r>
            <a:r>
              <a:rPr lang="ko-KR" altLang="en-US" dirty="0"/>
              <a:t>은 근무일수</a:t>
            </a:r>
            <a:r>
              <a:rPr lang="en-US" altLang="ko-KR" dirty="0"/>
              <a:t>(</a:t>
            </a:r>
            <a:r>
              <a:rPr lang="ko-KR" altLang="en-US" dirty="0"/>
              <a:t>근무시간</a:t>
            </a:r>
            <a:r>
              <a:rPr lang="en-US" altLang="ko-KR" dirty="0"/>
              <a:t>)</a:t>
            </a:r>
            <a:r>
              <a:rPr lang="ko-KR" altLang="en-US" dirty="0"/>
              <a:t>의 기준이 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4) </a:t>
            </a:r>
            <a:r>
              <a:rPr lang="ko-KR" altLang="en-US" dirty="0" err="1"/>
              <a:t>월일수</a:t>
            </a:r>
            <a:r>
              <a:rPr lang="ko-KR" altLang="en-US" dirty="0"/>
              <a:t> 산정</a:t>
            </a:r>
            <a:r>
              <a:rPr lang="en-US" altLang="ko-KR" dirty="0"/>
              <a:t>: </a:t>
            </a:r>
            <a:r>
              <a:rPr lang="ko-KR" altLang="en-US" dirty="0"/>
              <a:t>한달의 일수를 설정하는 항목으로 </a:t>
            </a:r>
            <a:r>
              <a:rPr lang="ko-KR" altLang="en-US" dirty="0" err="1"/>
              <a:t>당월일은</a:t>
            </a:r>
            <a:r>
              <a:rPr lang="ko-KR" altLang="en-US" dirty="0"/>
              <a:t> </a:t>
            </a:r>
            <a:r>
              <a:rPr lang="ko-KR" altLang="en-US" dirty="0" err="1"/>
              <a:t>귀속월의</a:t>
            </a:r>
            <a:r>
              <a:rPr lang="ko-KR" altLang="en-US" dirty="0"/>
              <a:t> 실 일수를 적용하고</a:t>
            </a:r>
            <a:r>
              <a:rPr lang="en-US" altLang="ko-KR" dirty="0"/>
              <a:t>, </a:t>
            </a:r>
            <a:r>
              <a:rPr lang="ko-KR" altLang="en-US" dirty="0"/>
              <a:t>한달정상일은 한달 </a:t>
            </a:r>
            <a:r>
              <a:rPr lang="ko-KR" altLang="en-US" dirty="0" err="1"/>
              <a:t>정상일의</a:t>
            </a:r>
            <a:r>
              <a:rPr lang="ko-KR" altLang="en-US" dirty="0"/>
              <a:t> 등록된 일수를 적용한다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5) </a:t>
            </a:r>
            <a:r>
              <a:rPr lang="ko-KR" altLang="en-US" dirty="0" err="1"/>
              <a:t>입사자</a:t>
            </a:r>
            <a:r>
              <a:rPr lang="en-US" altLang="ko-KR" dirty="0"/>
              <a:t>/</a:t>
            </a:r>
            <a:r>
              <a:rPr lang="ko-KR" altLang="en-US" dirty="0" err="1"/>
              <a:t>수습자</a:t>
            </a:r>
            <a:r>
              <a:rPr lang="en-US" altLang="ko-KR" dirty="0"/>
              <a:t>/</a:t>
            </a:r>
            <a:r>
              <a:rPr lang="ko-KR" altLang="en-US" dirty="0" err="1"/>
              <a:t>퇴사자의</a:t>
            </a:r>
            <a:r>
              <a:rPr lang="ko-KR" altLang="en-US" dirty="0"/>
              <a:t> 급여계산</a:t>
            </a:r>
            <a:r>
              <a:rPr lang="en-US" altLang="ko-KR" dirty="0"/>
              <a:t>: [1. </a:t>
            </a:r>
            <a:r>
              <a:rPr lang="ko-KR" altLang="en-US" dirty="0"/>
              <a:t>월</a:t>
            </a:r>
            <a:r>
              <a:rPr lang="en-US" altLang="ko-KR" dirty="0"/>
              <a:t>]</a:t>
            </a:r>
            <a:r>
              <a:rPr lang="ko-KR" altLang="en-US" dirty="0"/>
              <a:t>은 해당월의 급여를 정상으로 지급할 때</a:t>
            </a:r>
            <a:r>
              <a:rPr lang="en-US" altLang="ko-KR" dirty="0"/>
              <a:t>, [2. </a:t>
            </a:r>
            <a:r>
              <a:rPr lang="ko-KR" altLang="en-US" dirty="0"/>
              <a:t>일</a:t>
            </a:r>
            <a:r>
              <a:rPr lang="en-US" altLang="ko-KR" dirty="0"/>
              <a:t>]</a:t>
            </a:r>
            <a:r>
              <a:rPr lang="ko-KR" altLang="en-US" dirty="0"/>
              <a:t>은 해당월의 급여를 실 근무일수만큼만 지급할 때</a:t>
            </a:r>
            <a:r>
              <a:rPr lang="en-US" altLang="ko-KR" dirty="0"/>
              <a:t>, [3. </a:t>
            </a:r>
            <a:r>
              <a:rPr lang="ko-KR" altLang="en-US" dirty="0"/>
              <a:t>월일</a:t>
            </a:r>
            <a:r>
              <a:rPr lang="en-US" altLang="ko-KR" dirty="0"/>
              <a:t>]</a:t>
            </a:r>
            <a:r>
              <a:rPr lang="ko-KR" altLang="en-US" dirty="0"/>
              <a:t>은 해당근무월의 근무일수가 설정된 일수 이상인 경우에는 </a:t>
            </a:r>
            <a:r>
              <a:rPr lang="en-US" altLang="ko-KR" dirty="0"/>
              <a:t>[1. </a:t>
            </a:r>
            <a:r>
              <a:rPr lang="ko-KR" altLang="en-US" dirty="0"/>
              <a:t>월</a:t>
            </a:r>
            <a:r>
              <a:rPr lang="en-US" altLang="ko-KR" dirty="0"/>
              <a:t>]</a:t>
            </a:r>
            <a:r>
              <a:rPr lang="ko-KR" altLang="en-US" dirty="0"/>
              <a:t>의 방법으로</a:t>
            </a:r>
            <a:r>
              <a:rPr lang="en-US" altLang="ko-KR" dirty="0"/>
              <a:t>, </a:t>
            </a:r>
            <a:r>
              <a:rPr lang="ko-KR" altLang="en-US" dirty="0" err="1"/>
              <a:t>설정일수</a:t>
            </a:r>
            <a:r>
              <a:rPr lang="ko-KR" altLang="en-US" dirty="0"/>
              <a:t> 보다 미만인 경우에는</a:t>
            </a:r>
            <a:r>
              <a:rPr lang="en-US" altLang="ko-KR" dirty="0"/>
              <a:t>[2. </a:t>
            </a:r>
            <a:r>
              <a:rPr lang="ko-KR" altLang="en-US" dirty="0"/>
              <a:t>일</a:t>
            </a:r>
            <a:r>
              <a:rPr lang="en-US" altLang="ko-KR" dirty="0"/>
              <a:t>]</a:t>
            </a:r>
            <a:r>
              <a:rPr lang="ko-KR" altLang="en-US" dirty="0"/>
              <a:t>의 방법으로 지급할 때 선택한다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5206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altLang="ko-KR" dirty="0"/>
              <a:t>(3) </a:t>
            </a:r>
            <a:r>
              <a:rPr lang="ko-KR" altLang="en-US" dirty="0"/>
              <a:t>실습 사례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223304"/>
              </p:ext>
            </p:extLst>
          </p:nvPr>
        </p:nvGraphicFramePr>
        <p:xfrm>
          <a:off x="1423852" y="1690688"/>
          <a:ext cx="9929948" cy="5156454"/>
        </p:xfrm>
        <a:graphic>
          <a:graphicData uri="http://schemas.openxmlformats.org/drawingml/2006/table">
            <a:tbl>
              <a:tblPr/>
              <a:tblGrid>
                <a:gridCol w="9929948">
                  <a:extLst>
                    <a:ext uri="{9D8B030D-6E8A-4147-A177-3AD203B41FA5}">
                      <a16:colId xmlns:a16="http://schemas.microsoft.com/office/drawing/2014/main" val="149196118"/>
                    </a:ext>
                  </a:extLst>
                </a:gridCol>
              </a:tblGrid>
              <a:tr h="4347041">
                <a:tc>
                  <a:txBody>
                    <a:bodyPr/>
                    <a:lstStyle/>
                    <a:p>
                      <a:pPr marL="383540" marR="76200" indent="-15367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1.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급여지급을 위한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기간산정을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위한 기산일은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전직종에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대해 매월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1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일부터 말일까지의 기간으로 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388620" marR="76200" indent="-15621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2. </a:t>
                      </a:r>
                      <a:r>
                        <a:rPr lang="ko-KR" altLang="en-US" sz="1800" kern="0" spc="-7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한달기간의</a:t>
                      </a: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중간에 입사한 </a:t>
                      </a:r>
                      <a:r>
                        <a:rPr lang="ko-KR" altLang="en-US" sz="1800" kern="0" spc="-7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신규사원인</a:t>
                      </a: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경우에는 입사일로부터 </a:t>
                      </a:r>
                      <a:r>
                        <a:rPr lang="ko-KR" altLang="en-US" sz="1800" kern="0" spc="-7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일할계산하여</a:t>
                      </a: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급여를 지급한다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374650" marR="76200" indent="-14986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3.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한달기간의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중간에 퇴사한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퇴사자의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경우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20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 이상 근무할 경우 월 할 계산을 하고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20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 미만으로 근무하였을 경우에는 일할 계산한다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397510" marR="76200" indent="-16002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4.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신규입사자의 경우에는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개월간의 수습기간을 두고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그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기간중에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발생하는 급여의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80%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만 지급하고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수습시작과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종료되는 월의 급여지급은 일할 계산하여 지급한다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76200" marR="76200" indent="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5.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연월차기준설정은 전년을 기준으로 하고 기준월은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12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월로 하고 고정연차일수는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7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일을 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386080" marR="76200" indent="-154940" algn="just" fontAlgn="base" latinLnBrk="1">
                        <a:lnSpc>
                          <a:spcPct val="1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6.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근태기준설정에서 한달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정상일은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30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일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240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시간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하루시간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8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시간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월일수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산정은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당월일로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05354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5795887" y="0"/>
            <a:ext cx="2527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4800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606</Words>
  <Application>Microsoft Office PowerPoint</Application>
  <PresentationFormat>와이드스크린</PresentationFormat>
  <Paragraphs>79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9" baseType="lpstr">
      <vt:lpstr>KoPub돋움체 Medium</vt:lpstr>
      <vt:lpstr>나눔손글씨 펜</vt:lpstr>
      <vt:lpstr>맑은 고딕</vt:lpstr>
      <vt:lpstr>바탕</vt:lpstr>
      <vt:lpstr>-윤고딕320</vt:lpstr>
      <vt:lpstr>-윤고딕330</vt:lpstr>
      <vt:lpstr>Arial</vt:lpstr>
      <vt:lpstr>Office 테마</vt:lpstr>
      <vt:lpstr>제 10 장 급여 관련 정보 관리 </vt:lpstr>
      <vt:lpstr>제1절 급여 관련 정보 등록 1. 급여/상여의 지급/공제 항목 등록 </vt:lpstr>
      <vt:lpstr>(2) 필드 설명 </vt:lpstr>
      <vt:lpstr>(3) 실습 사례 </vt:lpstr>
      <vt:lpstr>지급항목 등록이 된 화면 </vt:lpstr>
      <vt:lpstr>공제항목이 등록된 화면  </vt:lpstr>
      <vt:lpstr>2. 인사 급여 환경 설정 </vt:lpstr>
      <vt:lpstr>(2) 필드 설명 </vt:lpstr>
      <vt:lpstr>(3) 실습 사례</vt:lpstr>
      <vt:lpstr>인사급여 환경 설정을 한 화면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10 장 급여 관련 정보 관리 </dc:title>
  <dc:creator>이 장형</dc:creator>
  <cp:lastModifiedBy>이 장형</cp:lastModifiedBy>
  <cp:revision>3</cp:revision>
  <dcterms:created xsi:type="dcterms:W3CDTF">2020-08-27T06:07:22Z</dcterms:created>
  <dcterms:modified xsi:type="dcterms:W3CDTF">2020-08-27T06:24:51Z</dcterms:modified>
</cp:coreProperties>
</file>